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8" r:id="rId4"/>
    <p:sldId id="257" r:id="rId5"/>
    <p:sldId id="277" r:id="rId6"/>
    <p:sldId id="273" r:id="rId7"/>
    <p:sldId id="275" r:id="rId8"/>
    <p:sldId id="259" r:id="rId9"/>
    <p:sldId id="260" r:id="rId10"/>
    <p:sldId id="262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76" r:id="rId19"/>
    <p:sldId id="270" r:id="rId20"/>
    <p:sldId id="271" r:id="rId21"/>
    <p:sldId id="269" r:id="rId22"/>
    <p:sldId id="280" r:id="rId23"/>
    <p:sldId id="27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7AE"/>
    <a:srgbClr val="63638B"/>
    <a:srgbClr val="474747"/>
    <a:srgbClr val="3A3A3A"/>
    <a:srgbClr val="FFFFFF"/>
    <a:srgbClr val="4F95C7"/>
    <a:srgbClr val="A441C3"/>
    <a:srgbClr val="E7B2E8"/>
    <a:srgbClr val="9ADCFF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15" d="100"/>
          <a:sy n="115" d="100"/>
        </p:scale>
        <p:origin x="-10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096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17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79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909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95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82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04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91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5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30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53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EE8DF-82CF-49AD-8DD2-44DEC7A166E0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DB8A3-75BA-4F38-9B5A-5C22016F5E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12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2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11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11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11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2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NULL"/><Relationship Id="rId5" Type="http://schemas.openxmlformats.org/officeDocument/2006/relationships/image" Target="../media/image8.jpeg"/><Relationship Id="rId15" Type="http://schemas.openxmlformats.org/officeDocument/2006/relationships/image" Target="../media/image14.png"/><Relationship Id="rId4" Type="http://schemas.openxmlformats.org/officeDocument/2006/relationships/image" Target="../media/image7.jpe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jpeg"/><Relationship Id="rId12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jpeg"/><Relationship Id="rId12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jpeg"/><Relationship Id="rId12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13" Type="http://schemas.microsoft.com/office/2007/relationships/hdphoto" Target="../media/hdphoto1.wdp"/><Relationship Id="rId12" Type="http://schemas.openxmlformats.org/officeDocument/2006/relationships/image" Target="../media/image24.png"/><Relationship Id="rId17" Type="http://schemas.microsoft.com/office/2007/relationships/hdphoto" Target="../media/hdphoto3.wdp"/><Relationship Id="rId2" Type="http://schemas.openxmlformats.org/officeDocument/2006/relationships/image" Target="../media/image1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5" Type="http://schemas.microsoft.com/office/2007/relationships/hdphoto" Target="../media/hdphoto2.wdp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jpeg"/><Relationship Id="rId12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jpeg"/><Relationship Id="rId12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5" Type="http://schemas.openxmlformats.org/officeDocument/2006/relationships/image" Target="../media/image33.jpeg"/><Relationship Id="rId1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jpeg"/><Relationship Id="rId12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jpeg"/><Relationship Id="rId12" Type="http://schemas.openxmlformats.org/officeDocument/2006/relationships/image" Target="../media/image36.jpeg"/><Relationship Id="rId17" Type="http://schemas.openxmlformats.org/officeDocument/2006/relationships/image" Target="../media/image41.jpeg"/><Relationship Id="rId2" Type="http://schemas.openxmlformats.org/officeDocument/2006/relationships/image" Target="../media/image1.png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5" Type="http://schemas.openxmlformats.org/officeDocument/2006/relationships/image" Target="../media/image39.jpeg"/><Relationship Id="rId1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12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jpeg"/><Relationship Id="rId12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NULL"/><Relationship Id="rId5" Type="http://schemas.openxmlformats.org/officeDocument/2006/relationships/image" Target="../media/image50.jpeg"/><Relationship Id="rId10" Type="http://schemas.openxmlformats.org/officeDocument/2006/relationships/image" Target="../media/image1.pn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12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hyperlink" Target="mailto:EgorovaVN1@transport.mos.ru" TargetMode="External"/><Relationship Id="rId12" Type="http://schemas.openxmlformats.org/officeDocument/2006/relationships/hyperlink" Target="mailto:BalekhovAS@transport.mos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4" Type="http://schemas.openxmlformats.org/officeDocument/2006/relationships/hyperlink" Target="mailto:MayakinaTA1@transport.mos.ru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070" y="745214"/>
            <a:ext cx="8076513" cy="5383826"/>
          </a:xfrm>
          <a:prstGeom prst="ellipse">
            <a:avLst/>
          </a:prstGeom>
          <a:solidFill>
            <a:srgbClr val="9ADCFF"/>
          </a:solidFill>
          <a:ln w="190500" cap="rnd">
            <a:solidFill>
              <a:schemeClr val="accent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288921" y="2313742"/>
            <a:ext cx="4208264" cy="22467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 smtClean="0">
                <a:solidFill>
                  <a:srgbClr val="006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Профориентационная промышленная экскурсия</a:t>
            </a:r>
          </a:p>
          <a:p>
            <a:r>
              <a:rPr lang="ru-RU" sz="2000" b="1" dirty="0" smtClean="0">
                <a:solidFill>
                  <a:srgbClr val="006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 родным-любимым</a:t>
            </a:r>
          </a:p>
          <a:p>
            <a:r>
              <a:rPr lang="ru-RU" sz="2000" b="1" dirty="0" smtClean="0">
                <a:solidFill>
                  <a:srgbClr val="006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работу»</a:t>
            </a:r>
          </a:p>
          <a:p>
            <a:r>
              <a:rPr lang="ru-RU" sz="2000" b="1" dirty="0" smtClean="0">
                <a:solidFill>
                  <a:srgbClr val="006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филиала Музей </a:t>
            </a:r>
          </a:p>
          <a:p>
            <a:r>
              <a:rPr lang="ru-RU" sz="2000" b="1" dirty="0" smtClean="0">
                <a:solidFill>
                  <a:srgbClr val="006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«Московский транспорт» </a:t>
            </a:r>
          </a:p>
          <a:p>
            <a:r>
              <a:rPr lang="ru-RU" sz="2000" b="1" dirty="0" smtClean="0">
                <a:solidFill>
                  <a:srgbClr val="006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ГУП «МОСГОРТРАНС»</a:t>
            </a:r>
            <a:endParaRPr lang="ru-RU" sz="2000" b="1" dirty="0">
              <a:solidFill>
                <a:srgbClr val="006A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1263517" y="1487845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2551482" y="4819877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3256094" y="1078363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Музей «Московский транспорт» 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88921" y="723858"/>
            <a:ext cx="5654679" cy="48074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55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ГУП «Мосгортранс» </a:t>
            </a:r>
            <a:r>
              <a:rPr lang="ru-RU" sz="15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</a:t>
            </a:r>
            <a:r>
              <a:rPr lang="ru-RU" sz="15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столице оператор наземного городского пассажирского транспорта, активный член российских и международных общественных транспортных союзов и объединений. </a:t>
            </a:r>
          </a:p>
          <a:p>
            <a:pPr algn="just"/>
            <a:endParaRPr lang="ru-RU" sz="144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Структура: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илиалы и автобусные парки,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лужбы, обеспечивающие работу наземного транспорта</a:t>
            </a:r>
          </a:p>
          <a:p>
            <a:pPr algn="just"/>
            <a:endParaRPr lang="ru-RU" sz="144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лицах: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орядка </a:t>
            </a:r>
            <a:r>
              <a:rPr lang="ru-RU" sz="142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тыс.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предприятия,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олее </a:t>
            </a:r>
            <a:r>
              <a:rPr lang="ru-RU" sz="142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тыс.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водители</a:t>
            </a:r>
            <a:endParaRPr lang="ru-RU" sz="14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цифрах: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42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2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бслуживание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</a:t>
            </a:r>
            <a:r>
              <a:rPr lang="ru-RU" sz="142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млн.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пассажиров на </a:t>
            </a:r>
          </a:p>
          <a:p>
            <a:pPr algn="just"/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42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различных маршрутах, среди которых: </a:t>
            </a:r>
          </a:p>
          <a:p>
            <a:pPr algn="just"/>
            <a:r>
              <a:rPr lang="ru-RU" sz="1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200 электробусных</a:t>
            </a:r>
          </a:p>
          <a:p>
            <a:pPr algn="just"/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18 ночных</a:t>
            </a:r>
          </a:p>
          <a:p>
            <a:pPr algn="just"/>
            <a:r>
              <a:rPr lang="ru-RU" sz="1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экспресс-маршрутов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42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ежедневная работа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42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тыс.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автобусов и </a:t>
            </a:r>
            <a:r>
              <a:rPr lang="ru-RU" sz="142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тыс.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электробусов;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42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протяжённость маршрутов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42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тыс. </a:t>
            </a:r>
            <a:r>
              <a:rPr lang="ru-RU" sz="14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км.</a:t>
            </a:r>
            <a:endParaRPr lang="ru-RU" sz="14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3600" y="1064830"/>
            <a:ext cx="5877100" cy="424731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Музей «Московский транспорт»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 открыт в 2016-м г.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endParaRPr lang="ru-RU" sz="15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Экспозиция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филиала располагается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4-х музейных комнат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выставочно-экспозиционного пространства «Моторы войны»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 они имеют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историческое значение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1500" b="1" dirty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экспонаты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отражают ключевые страницы истории </a:t>
            </a:r>
          </a:p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ГУП «Мосгортранс» и знакомят с его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прошлым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настоящим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15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музея: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ультурные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бразовательные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аучные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ru-RU" sz="1500" b="1" dirty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активно развивается в рамках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 работы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молодёжью,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сохранения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популяризации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предметов, ценностей и научно-технических достижений в области городского пассажирского и автомобильного транспорта.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4-конечная звезда 11"/>
          <p:cNvSpPr/>
          <p:nvPr/>
        </p:nvSpPr>
        <p:spPr>
          <a:xfrm>
            <a:off x="11002129" y="5124954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10229914" y="5482609"/>
            <a:ext cx="402931" cy="444469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9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Исключительность проекта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88921" y="889636"/>
            <a:ext cx="6020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Промышленная профориентационная экскурсия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 родным-любимым на работу»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новый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уникальный проект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разработанный в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2025-м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совместно с университетом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МАДИ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общественно-государственной организацией </a:t>
            </a: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«Движение Первых». </a:t>
            </a:r>
            <a:endParaRPr lang="ru-RU" sz="1500" b="1" dirty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4-конечная звезда 8"/>
          <p:cNvSpPr/>
          <p:nvPr/>
        </p:nvSpPr>
        <p:spPr>
          <a:xfrm>
            <a:off x="6101100" y="3228594"/>
            <a:ext cx="292195" cy="343629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288921" y="2499159"/>
            <a:ext cx="301196" cy="310439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985924" y="889636"/>
            <a:ext cx="349269" cy="3592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657" y="2127775"/>
            <a:ext cx="4698966" cy="3133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8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6415463" y="1313171"/>
            <a:ext cx="5486401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/>
            <a:r>
              <a:rPr lang="ru-RU" sz="17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отлично могут обобщить следующие </a:t>
            </a:r>
            <a:r>
              <a:rPr lang="ru-RU" sz="1700" b="1" i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погружение в историю;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информативность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использование визуальных и коммуникативных средств в разговоре со слушателями;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ядро программы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возможность пройти профессиональное обучение вождению транспортного средства;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</a:t>
            </a: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составляющая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подаваемая информация подкреплена яркими примерами и личными историями представителей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маршрут продуман с соблюдением техники безопасности на производстве;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перемещения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комфортабельный автобус, специально рассчитанный на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700" dirty="0"/>
          </a:p>
        </p:txBody>
      </p:sp>
      <p:sp>
        <p:nvSpPr>
          <p:cNvPr id="12" name="4-конечная звезда 11"/>
          <p:cNvSpPr/>
          <p:nvPr/>
        </p:nvSpPr>
        <p:spPr>
          <a:xfrm>
            <a:off x="3157823" y="5419848"/>
            <a:ext cx="282633" cy="307579"/>
          </a:xfrm>
          <a:prstGeom prst="star4">
            <a:avLst>
              <a:gd name="adj" fmla="val 1008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5774228" y="3621372"/>
            <a:ext cx="240926" cy="229418"/>
          </a:xfrm>
          <a:prstGeom prst="star4">
            <a:avLst>
              <a:gd name="adj" fmla="val 1008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11146956" y="5416042"/>
            <a:ext cx="240926" cy="229418"/>
          </a:xfrm>
          <a:prstGeom prst="star4">
            <a:avLst>
              <a:gd name="adj" fmla="val 1008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9468949" y="889636"/>
            <a:ext cx="232004" cy="227981"/>
          </a:xfrm>
          <a:prstGeom prst="star4">
            <a:avLst>
              <a:gd name="adj" fmla="val 1008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4-конечная звезда 15"/>
          <p:cNvSpPr/>
          <p:nvPr/>
        </p:nvSpPr>
        <p:spPr>
          <a:xfrm>
            <a:off x="6008163" y="4989567"/>
            <a:ext cx="207146" cy="209484"/>
          </a:xfrm>
          <a:prstGeom prst="star4">
            <a:avLst>
              <a:gd name="adj" fmla="val 10081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4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54027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81275">
                  <a:extLst>
                    <a:ext uri="{9D8B030D-6E8A-4147-A177-3AD203B41FA5}">
                      <a16:colId xmlns:a16="http://schemas.microsoft.com/office/drawing/2014/main" xmlns="" val="1754227699"/>
                    </a:ext>
                  </a:extLst>
                </a:gridCol>
                <a:gridCol w="9610725">
                  <a:extLst>
                    <a:ext uri="{9D8B030D-6E8A-4147-A177-3AD203B41FA5}">
                      <a16:colId xmlns:a16="http://schemas.microsoft.com/office/drawing/2014/main" xmlns="" val="1352719244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/>
                      <a:endParaRPr lang="ru-RU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67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674614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</a:t>
                      </a:r>
                      <a:endParaRPr lang="ru-RU" sz="2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267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267A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</a:t>
                      </a:r>
                      <a:r>
                        <a:rPr lang="ru-RU" sz="2000" b="1" baseline="0" dirty="0" smtClean="0">
                          <a:solidFill>
                            <a:srgbClr val="0267A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молодых специалистов на предприятие</a:t>
                      </a:r>
                      <a:endParaRPr lang="ru-RU" sz="2000" b="1" dirty="0">
                        <a:solidFill>
                          <a:srgbClr val="0267AE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518043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2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267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267A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Популяризовать ГУП «Мосгортранс» как перспективное отраслевое предприятие</a:t>
                      </a:r>
                      <a:r>
                        <a:rPr lang="ru-RU" sz="2000" b="1" baseline="0" dirty="0" smtClean="0">
                          <a:solidFill>
                            <a:srgbClr val="0267A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заинтересованной в профессии молодёжи</a:t>
                      </a:r>
                      <a:endParaRPr lang="ru-RU" sz="2000" b="1" dirty="0" smtClean="0">
                        <a:solidFill>
                          <a:srgbClr val="0267AE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603005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СРЕДСТВО</a:t>
                      </a:r>
                      <a:endParaRPr lang="ru-RU" sz="2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67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267A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профориентационной промышленной экскурсии на</a:t>
                      </a:r>
                      <a:r>
                        <a:rPr lang="ru-RU" sz="2000" b="1" baseline="0" dirty="0" smtClean="0">
                          <a:solidFill>
                            <a:srgbClr val="0267A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регулярной основе для целевой аудитории </a:t>
                      </a:r>
                      <a:endParaRPr lang="ru-RU" sz="2000" b="1" dirty="0">
                        <a:solidFill>
                          <a:srgbClr val="0267AE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8377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endParaRPr lang="ru-RU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ПРОФОРИЕНТАЦИОННАЯ ПРОМЫШЛЕННАЯ ЭКСКУРСИЯ </a:t>
                      </a:r>
                    </a:p>
                    <a:p>
                      <a:pPr algn="ctr"/>
                      <a:r>
                        <a:rPr lang="ru-RU" sz="22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РОДНЫМ-ЛЮБИМЫМ НА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РАБОТУ</a:t>
                      </a:r>
                      <a:r>
                        <a:rPr lang="ru-RU" sz="22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267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415263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18" y="401079"/>
            <a:ext cx="2426525" cy="6618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sp>
        <p:nvSpPr>
          <p:cNvPr id="12" name="TextBox 11"/>
          <p:cNvSpPr txBox="1"/>
          <p:nvPr/>
        </p:nvSpPr>
        <p:spPr>
          <a:xfrm>
            <a:off x="2857500" y="204921"/>
            <a:ext cx="8686800" cy="707886"/>
          </a:xfrm>
          <a:prstGeom prst="rect">
            <a:avLst/>
          </a:prstGeom>
          <a:solidFill>
            <a:srgbClr val="0267AE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проекта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-конечная звезда 4"/>
          <p:cNvSpPr/>
          <p:nvPr/>
        </p:nvSpPr>
        <p:spPr>
          <a:xfrm>
            <a:off x="1116714" y="5904345"/>
            <a:ext cx="402931" cy="444469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96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 и поставленных целей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2272" y="1734283"/>
            <a:ext cx="97674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поставленной цели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соответствующей задачи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экскурсии к работе привлекаются </a:t>
            </a:r>
            <a:r>
              <a:rPr lang="ru-RU" sz="24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профессий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sz="24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ними, </a:t>
            </a:r>
            <a:r>
              <a:rPr lang="ru-RU" sz="24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опыта, </a:t>
            </a:r>
            <a:r>
              <a:rPr lang="ru-RU" sz="24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интересующие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вопросы, 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формируется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производстве, а также о </a:t>
            </a:r>
            <a:r>
              <a:rPr lang="ru-RU" sz="24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преимуществах </a:t>
            </a:r>
            <a:r>
              <a:rPr lang="ru-RU" sz="24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выбранной специальности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418446" y="2096660"/>
            <a:ext cx="371264" cy="396702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9448838" y="4821382"/>
            <a:ext cx="476558" cy="523273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8614969" y="5220394"/>
            <a:ext cx="354464" cy="395702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2924930" y="872218"/>
            <a:ext cx="358598" cy="36968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9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карта маршрута экскурсии 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 родным-любимым на работу</a:t>
            </a: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1170352" y="4564897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9879912" y="5393860"/>
            <a:ext cx="402931" cy="444469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53291" y="953790"/>
            <a:ext cx="5032367" cy="49398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пункты маршрута:</a:t>
            </a:r>
          </a:p>
          <a:p>
            <a:pPr algn="just"/>
            <a:endParaRPr lang="ru-RU" sz="17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Выставочная площадка </a:t>
            </a: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«Моторы войны</a:t>
            </a:r>
            <a:r>
              <a:rPr lang="ru-RU" sz="17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</a:t>
            </a: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«Дангауэровка»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(бывш. 2-й автобусный парк) филиала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Северо-восточный;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площадка </a:t>
            </a: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«Нагорная»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филиала «Северо-западный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</a:t>
            </a:r>
            <a:r>
              <a:rPr lang="ru-RU" sz="1700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автомотоподготовки</a:t>
            </a:r>
            <a:r>
              <a:rPr lang="ru-RU" sz="17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7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маршрута:</a:t>
            </a:r>
          </a:p>
          <a:p>
            <a:pPr algn="just"/>
            <a:endParaRPr lang="ru-RU" sz="1700" b="1" dirty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маршрута: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автобусный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Километраж: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км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Продолжительность: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ч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50028" y="1923286"/>
            <a:ext cx="4920324" cy="28623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проведения:</a:t>
            </a:r>
          </a:p>
          <a:p>
            <a:pPr algn="just"/>
            <a:endParaRPr lang="ru-RU" sz="20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15 человек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12+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заявки: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2 недели до даты назначенного мероприятия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транспорта: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заказных перевозок ГУП «Мосгортранс»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4-конечная звезда 15"/>
          <p:cNvSpPr/>
          <p:nvPr/>
        </p:nvSpPr>
        <p:spPr>
          <a:xfrm>
            <a:off x="9204238" y="1205941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4-конечная звезда 17"/>
          <p:cNvSpPr/>
          <p:nvPr/>
        </p:nvSpPr>
        <p:spPr>
          <a:xfrm>
            <a:off x="4396282" y="4403693"/>
            <a:ext cx="402931" cy="444469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0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5656" y="0"/>
            <a:ext cx="5220688" cy="6858000"/>
          </a:xfrm>
          <a:prstGeom prst="rect">
            <a:avLst/>
          </a:prstGeom>
        </p:spPr>
      </p:pic>
      <p:pic>
        <p:nvPicPr>
          <p:cNvPr id="5" name="Рисунок 4"/>
          <p:cNvPicPr preferRelativeResize="0"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717" y="5507252"/>
            <a:ext cx="1018801" cy="741600"/>
          </a:xfrm>
          <a:prstGeom prst="ellipse">
            <a:avLst/>
          </a:prstGeom>
          <a:ln w="12700" cap="rnd">
            <a:solidFill>
              <a:schemeClr val="accent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172" y="4343293"/>
            <a:ext cx="1018800" cy="733672"/>
          </a:xfrm>
          <a:prstGeom prst="ellipse">
            <a:avLst/>
          </a:prstGeom>
          <a:ln w="127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288" y="1482283"/>
            <a:ext cx="1018800" cy="746248"/>
          </a:xfrm>
          <a:prstGeom prst="ellipse">
            <a:avLst/>
          </a:prstGeom>
          <a:ln w="127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288" y="3896365"/>
            <a:ext cx="1018800" cy="813764"/>
          </a:xfrm>
          <a:prstGeom prst="ellipse">
            <a:avLst/>
          </a:prstGeom>
          <a:ln w="12700" cap="rnd">
            <a:solidFill>
              <a:schemeClr val="accent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854560"/>
            <a:ext cx="1019192" cy="739902"/>
          </a:xfrm>
          <a:prstGeom prst="ellipse">
            <a:avLst/>
          </a:prstGeom>
          <a:ln w="12700" cap="rnd">
            <a:solidFill>
              <a:schemeClr val="accent1">
                <a:lumMod val="75000"/>
              </a:schemeClr>
            </a:solidFill>
            <a:prstDash val="lgDash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0" y="6614722"/>
            <a:ext cx="12192000" cy="243278"/>
          </a:xfrm>
          <a:prstGeom prst="rect">
            <a:avLst/>
          </a:prstGeom>
          <a:solidFill>
            <a:srgbClr val="0267AE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точки маршрута на карте г. Москвы 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88921" y="2028616"/>
            <a:ext cx="2884523" cy="280076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Выставочная площадка «Моторы войны»</a:t>
            </a:r>
            <a:r>
              <a:rPr lang="ru-RU" sz="16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Рогожский Вал, д. 9/2, стр. 2;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площадка «Дангауэровка» (бывш. 2-й автобусный парк) филиала Северо-восточный</a:t>
            </a:r>
            <a:r>
              <a:rPr lang="ru-RU" sz="16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5-я Кабельная улица, 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018555" y="2147871"/>
            <a:ext cx="2810456" cy="27546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ru-RU" sz="172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площадка «Нагорная» филиала «Северо-западный»</a:t>
            </a:r>
            <a:r>
              <a:rPr lang="ru-RU" sz="172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Электролитный </a:t>
            </a:r>
            <a:r>
              <a:rPr lang="ru-RU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пр., д. 4; </a:t>
            </a:r>
            <a:endParaRPr lang="ru-RU" sz="172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ru-RU" sz="172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</a:t>
            </a:r>
            <a:r>
              <a:rPr lang="ru-RU" sz="1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2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автомотоподготовки»</a:t>
            </a:r>
            <a:r>
              <a:rPr lang="ru-RU" sz="1720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72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Криворожская ул., д 6, стр. 1. </a:t>
            </a:r>
          </a:p>
        </p:txBody>
      </p:sp>
      <p:sp>
        <p:nvSpPr>
          <p:cNvPr id="16" name="4-конечная звезда 15"/>
          <p:cNvSpPr/>
          <p:nvPr/>
        </p:nvSpPr>
        <p:spPr>
          <a:xfrm>
            <a:off x="1616626" y="1224511"/>
            <a:ext cx="386308" cy="44143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4-конечная звезда 16"/>
          <p:cNvSpPr/>
          <p:nvPr/>
        </p:nvSpPr>
        <p:spPr>
          <a:xfrm>
            <a:off x="10189066" y="1241904"/>
            <a:ext cx="386308" cy="44143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011" y="1800782"/>
            <a:ext cx="694177" cy="6941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820" y="675830"/>
            <a:ext cx="694800" cy="6948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0632" y="3674740"/>
            <a:ext cx="698269" cy="6982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518" y="5183252"/>
            <a:ext cx="694800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4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маршрута 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907130" y="536713"/>
            <a:ext cx="728487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Выставочная площадка «Моторы войны»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226" y="1887616"/>
            <a:ext cx="2588793" cy="1726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1826" y="3777239"/>
            <a:ext cx="2827950" cy="1843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2684" y="1329025"/>
            <a:ext cx="2628486" cy="1752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288921" y="1329025"/>
            <a:ext cx="52843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Выставочная площадка «Моторы войны»: 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раритетного транспорта времён Второй Мировой войны;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большая в мире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экспозиция колёсной военной техники: СССР, США, Англия, Канада, Франция, Чехословакия, Германия, Италия, Австрия, Япония, Швеция;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ентральная тема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Москву.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7019599" y="4031236"/>
            <a:ext cx="362104" cy="41837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184799" y="728551"/>
            <a:ext cx="386308" cy="44143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3238042" y="4918809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83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маршрута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907130" y="536713"/>
            <a:ext cx="7284871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2-й («Дангауэровский») автобусный парк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0087" y="1185624"/>
            <a:ext cx="2942898" cy="1962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5128" y="1909848"/>
            <a:ext cx="2025535" cy="3038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0087" y="3427315"/>
            <a:ext cx="2942898" cy="1961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00594" y="1996154"/>
            <a:ext cx="54428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площадка «Дангауэровка» 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бывш. 2-й автобусный парк) филиала Северо-восточный</a:t>
            </a:r>
            <a:r>
              <a:rPr lang="ru-RU" sz="2000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ервое общение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представителями профессий и трудовых династий;</a:t>
            </a:r>
            <a:endParaRPr lang="ru-RU" sz="20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дань </a:t>
            </a: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 филиала, участвовавшим в Великой Отечественной войне —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возложение цветов. </a:t>
            </a:r>
            <a:endParaRPr lang="ru-RU" sz="2000" dirty="0"/>
          </a:p>
        </p:txBody>
      </p:sp>
      <p:sp>
        <p:nvSpPr>
          <p:cNvPr id="12" name="4-конечная звезда 11"/>
          <p:cNvSpPr/>
          <p:nvPr/>
        </p:nvSpPr>
        <p:spPr>
          <a:xfrm>
            <a:off x="4811176" y="1451099"/>
            <a:ext cx="439714" cy="45538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3084814" y="4948151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785788" y="884568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7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маршрута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903458" y="536713"/>
            <a:ext cx="728854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2-й («Дангауэровский») автобусный парк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8532" y="1325213"/>
            <a:ext cx="2840603" cy="1893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899" y="3454757"/>
            <a:ext cx="3242340" cy="216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381" y="1329284"/>
            <a:ext cx="2834473" cy="1889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88921" y="2305615"/>
            <a:ext cx="57128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площадка «Дангауэровка» 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бывш. 2-й автобусный парк) филиала Северо-восточный</a:t>
            </a:r>
            <a:r>
              <a:rPr lang="ru-RU" sz="2000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осещение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«ремонтной зоны»;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бщение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сотрудником ремонтной бригады: вопросы и ответы. </a:t>
            </a:r>
            <a:endParaRPr lang="ru-RU" sz="2000" b="1" dirty="0"/>
          </a:p>
        </p:txBody>
      </p:sp>
      <p:sp>
        <p:nvSpPr>
          <p:cNvPr id="11" name="4-конечная звезда 10"/>
          <p:cNvSpPr/>
          <p:nvPr/>
        </p:nvSpPr>
        <p:spPr>
          <a:xfrm>
            <a:off x="995160" y="1585831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5106785" y="4552384"/>
            <a:ext cx="536713" cy="5665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3531032" y="946514"/>
            <a:ext cx="409201" cy="48327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00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маршрута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07132" y="536713"/>
            <a:ext cx="728487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Музей боевой и трудовой славы 2-го автобусного парка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8606" y="1127458"/>
            <a:ext cx="3149415" cy="2099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8606" y="3437475"/>
            <a:ext cx="3143195" cy="2095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4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210" y="2400418"/>
            <a:ext cx="3200357" cy="2133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04519" y="1325062"/>
            <a:ext cx="514017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площадка «Дангауэровка» 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бывш. 2-й автобусный парк) филиала Северо-восточный</a:t>
            </a:r>
            <a:r>
              <a:rPr lang="ru-RU" sz="2000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«Музея боевой и трудовой славы 2-го автобусного парка»: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историю — участие парка в Великой Отечественной войне, организации быта в военное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послевоенное время и сотрудничестве с транспортными предприятиями других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стран.</a:t>
            </a:r>
            <a:endParaRPr lang="ru-RU" sz="2000" dirty="0"/>
          </a:p>
        </p:txBody>
      </p:sp>
      <p:sp>
        <p:nvSpPr>
          <p:cNvPr id="13" name="4-конечная звезда 12"/>
          <p:cNvSpPr/>
          <p:nvPr/>
        </p:nvSpPr>
        <p:spPr>
          <a:xfrm>
            <a:off x="4743073" y="5332627"/>
            <a:ext cx="328117" cy="36933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1334429" y="747262"/>
            <a:ext cx="336430" cy="38019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4-конечная звезда 15"/>
          <p:cNvSpPr/>
          <p:nvPr/>
        </p:nvSpPr>
        <p:spPr>
          <a:xfrm>
            <a:off x="7302967" y="1472611"/>
            <a:ext cx="444495" cy="44356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26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маршрута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907132" y="536713"/>
            <a:ext cx="728487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Площадка «Нагорная» филиала «Северо-западный»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199" y="1379662"/>
            <a:ext cx="2486229" cy="3729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0886" y="1241905"/>
            <a:ext cx="2975150" cy="1983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0886" y="3572375"/>
            <a:ext cx="2975150" cy="1983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88921" y="1536174"/>
            <a:ext cx="51908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площадка 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«Нагорная» филиала </a:t>
            </a: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«Северо-западный»</a:t>
            </a:r>
            <a:r>
              <a:rPr lang="ru-RU" sz="20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бщение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опытным представителем профессии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водителем электробуса: вопросы и ответы о новом экологическом транспорте;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емонстрация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подзарядки электробуса от пантографа;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проезд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помывочную станцию.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5106813" y="2431164"/>
            <a:ext cx="372928" cy="43016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3390167" y="5149632"/>
            <a:ext cx="408749" cy="46919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935417" y="886446"/>
            <a:ext cx="461121" cy="502593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39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маршрута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07132" y="536713"/>
            <a:ext cx="728487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Филиал «Центр Автомотоподготовки»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1111" y="1073425"/>
            <a:ext cx="3048148" cy="2032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0198" y="1073425"/>
            <a:ext cx="3057206" cy="2037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172" y="3429000"/>
            <a:ext cx="3054087" cy="2036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3344" y="3429000"/>
            <a:ext cx="3054060" cy="2036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88921" y="1997839"/>
            <a:ext cx="47794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«Центр автомотоподготовки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осещение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лекции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учащихся;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электробуса «в разрезе», его двигателя и подвески;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озможность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«примерить»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себя профессию водителя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проезд на динамическом учебном тренажёре.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1111926" y="4971012"/>
            <a:ext cx="376051" cy="37213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4-конечная звезда 15"/>
          <p:cNvSpPr/>
          <p:nvPr/>
        </p:nvSpPr>
        <p:spPr>
          <a:xfrm>
            <a:off x="4196628" y="2270049"/>
            <a:ext cx="303180" cy="310355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4-конечная звезда 16"/>
          <p:cNvSpPr/>
          <p:nvPr/>
        </p:nvSpPr>
        <p:spPr>
          <a:xfrm>
            <a:off x="650806" y="1041350"/>
            <a:ext cx="461121" cy="502593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80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0963" y="1019157"/>
            <a:ext cx="3065188" cy="4596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6494" y="1583574"/>
            <a:ext cx="2460567" cy="3690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19073" y="1019157"/>
            <a:ext cx="5303519" cy="6179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9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экскурсии: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9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туденты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профориентационных высших учебных заведений;</a:t>
            </a:r>
          </a:p>
          <a:p>
            <a:pPr>
              <a:lnSpc>
                <a:spcPct val="150000"/>
              </a:lnSpc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9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заинтересованные в профессии, связанной с транспортным пассажирским комплексом города Москвы;</a:t>
            </a:r>
          </a:p>
          <a:p>
            <a:pPr>
              <a:lnSpc>
                <a:spcPct val="150000"/>
              </a:lnSpc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9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аленькие дети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которым лишь предстоит выбор будущей профессии. </a:t>
            </a:r>
          </a:p>
          <a:p>
            <a:pPr>
              <a:lnSpc>
                <a:spcPct val="150000"/>
              </a:lnSpc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5246485" y="5334451"/>
            <a:ext cx="309595" cy="308937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3149791" y="2275287"/>
            <a:ext cx="391431" cy="418037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6090458" y="845696"/>
            <a:ext cx="461121" cy="502593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41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сотрудники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6894" y="1101390"/>
            <a:ext cx="2638124" cy="1758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7800" y="1097841"/>
            <a:ext cx="2643447" cy="1762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209" y="3049508"/>
            <a:ext cx="1792249" cy="2688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9086" y="3153246"/>
            <a:ext cx="3877531" cy="2585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3010" y="1533435"/>
            <a:ext cx="2582572" cy="1722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7215" y="3530343"/>
            <a:ext cx="2638366" cy="1758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169470" y="1097841"/>
            <a:ext cx="304708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 экскурсии: </a:t>
            </a:r>
          </a:p>
          <a:p>
            <a:endParaRPr lang="ru-RU" sz="20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иректора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филиалов;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отрудники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филиала Музей «Московский транспорт»;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учебной частью;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нструктора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редставители</a:t>
            </a:r>
            <a:r>
              <a:rPr lang="ru-RU" sz="16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музейных комнат.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4-конечная звезда 12"/>
          <p:cNvSpPr/>
          <p:nvPr/>
        </p:nvSpPr>
        <p:spPr>
          <a:xfrm>
            <a:off x="4542215" y="860386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4-конечная звезда 15"/>
          <p:cNvSpPr/>
          <p:nvPr/>
        </p:nvSpPr>
        <p:spPr>
          <a:xfrm>
            <a:off x="1961833" y="5120367"/>
            <a:ext cx="276281" cy="33777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3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018" y="814038"/>
            <a:ext cx="4413110" cy="2942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Сторителлинг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8921" y="1246240"/>
            <a:ext cx="5817326" cy="5083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9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с аудиторией — </a:t>
            </a:r>
          </a:p>
          <a:p>
            <a:pPr algn="r"/>
            <a:r>
              <a:rPr lang="ru-RU" sz="19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9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епосредственно с представителем профессии!</a:t>
            </a:r>
          </a:p>
          <a:p>
            <a:pPr algn="r"/>
            <a:endParaRPr lang="ru-RU" sz="1600" b="1" dirty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920"/>
              </a:lnSpc>
            </a:pP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Донесение информации происходит в формате интервьюирования: </a:t>
            </a:r>
          </a:p>
          <a:p>
            <a:pPr algn="just">
              <a:lnSpc>
                <a:spcPts val="1920"/>
              </a:lnSpc>
            </a:pPr>
            <a:endParaRPr lang="ru-RU" sz="16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92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задаёт тему разговора, следует подготовленному сценарию экскурсии, поддерживает собеседника наводящими вопросами, разговаривает с аудиторией; </a:t>
            </a:r>
          </a:p>
          <a:p>
            <a:pPr>
              <a:lnSpc>
                <a:spcPts val="1920"/>
              </a:lnSpc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92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редставитель профессии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делится имеющимся опытом, передаёт знания, рассказывает об интересных особенностях своей работы. 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4-конечная звезда 8"/>
          <p:cNvSpPr/>
          <p:nvPr/>
        </p:nvSpPr>
        <p:spPr>
          <a:xfrm>
            <a:off x="3675269" y="779726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263517" y="1983966"/>
            <a:ext cx="284657" cy="301109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10771394" y="4272011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9565" y="2751209"/>
            <a:ext cx="2080906" cy="3121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4-конечная звезда 11"/>
          <p:cNvSpPr/>
          <p:nvPr/>
        </p:nvSpPr>
        <p:spPr>
          <a:xfrm>
            <a:off x="6669562" y="1897066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5040516" y="5059194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2610885" y="4791144"/>
            <a:ext cx="217415" cy="26805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экскурсионного маршрута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1746" y="935093"/>
            <a:ext cx="3211607" cy="2141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5101" y="3268649"/>
            <a:ext cx="3480229" cy="2320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3281" y="935094"/>
            <a:ext cx="3212314" cy="2141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89888" y="935093"/>
            <a:ext cx="4700318" cy="59785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ts val="1680"/>
              </a:lnSpc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особенностями экскурсионного маршрута являются следующие возможности: </a:t>
            </a:r>
          </a:p>
          <a:p>
            <a:pPr>
              <a:lnSpc>
                <a:spcPts val="1680"/>
              </a:lnSpc>
            </a:pPr>
            <a:endParaRPr lang="ru-RU" sz="14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68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отследить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историю развития московского городского пассажирского транспорта от конки до электробуса;</a:t>
            </a:r>
          </a:p>
          <a:p>
            <a:pPr>
              <a:lnSpc>
                <a:spcPts val="1680"/>
              </a:lnSpc>
            </a:pP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68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проехать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пассажирском транспорте сквозь помывочную станцию;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680"/>
              </a:lnSpc>
              <a:buFont typeface="Arial" panose="020B0604020202020204" pitchFamily="34" charset="0"/>
              <a:buChar char="•"/>
            </a:pP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680"/>
              </a:lnSpc>
              <a:buFont typeface="Arial" panose="020B0604020202020204" pitchFamily="34" charset="0"/>
              <a:buChar char="•"/>
            </a:pPr>
            <a:r>
              <a:rPr lang="ru-RU" sz="15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попробовать себя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роли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водителя трамвая, автобуса и электробуса при помощи динамического учебного тренажёра. </a:t>
            </a:r>
          </a:p>
          <a:p>
            <a:pPr>
              <a:lnSpc>
                <a:spcPts val="1680"/>
              </a:lnSpc>
            </a:pP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68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пообщаться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напрямую с представителями профессии, трудовых династий и руководителями;</a:t>
            </a:r>
          </a:p>
          <a:p>
            <a:pPr>
              <a:lnSpc>
                <a:spcPts val="1680"/>
              </a:lnSpc>
            </a:pP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68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поприсутствовать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уроке учебной группы.</a:t>
            </a:r>
          </a:p>
          <a:p>
            <a:pPr>
              <a:lnSpc>
                <a:spcPts val="168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680"/>
              </a:lnSpc>
              <a:buFont typeface="Arial" panose="020B0604020202020204" pitchFamily="34" charset="0"/>
              <a:buChar char="•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3306133" y="5260244"/>
            <a:ext cx="378856" cy="445417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4159830" y="1390307"/>
            <a:ext cx="295792" cy="326845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083198" y="4056611"/>
            <a:ext cx="384104" cy="445559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52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результаты проекта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3517" y="1333473"/>
            <a:ext cx="96593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</a:t>
            </a:r>
            <a:r>
              <a:rPr lang="ru-RU" sz="28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 промышленной экскурсии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родным-любимым на работу» </a:t>
            </a:r>
            <a:endParaRPr lang="ru-RU" sz="28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сегодняшний день: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экскурсию </a:t>
            </a:r>
            <a:r>
              <a:rPr lang="ru-RU" sz="28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посетило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связать свою дальнейшую жизнь с транспортной сферой </a:t>
            </a:r>
            <a:r>
              <a:rPr lang="ru-RU" sz="28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проявило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человек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803478" y="2422630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7069284" y="5209209"/>
            <a:ext cx="362294" cy="38788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0729290" y="1125832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9000607" y="4551519"/>
            <a:ext cx="362294" cy="38788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48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Впечатления экскурсантов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1143354"/>
            <a:ext cx="2899932" cy="1933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6261" y="1143354"/>
            <a:ext cx="2899575" cy="1933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6480" y="3286025"/>
            <a:ext cx="2939139" cy="1959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3286025"/>
            <a:ext cx="2939141" cy="1959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4-конечная звезда 10"/>
          <p:cNvSpPr/>
          <p:nvPr/>
        </p:nvSpPr>
        <p:spPr>
          <a:xfrm>
            <a:off x="2406451" y="1429252"/>
            <a:ext cx="271750" cy="355917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8563794" y="2943760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3943095" y="3705234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6102860" y="5587716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011" y="676262"/>
            <a:ext cx="1429168" cy="142916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901" y="2127777"/>
            <a:ext cx="2635254" cy="213109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19106" y="1333132"/>
            <a:ext cx="2376469" cy="22357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1" y="4388201"/>
            <a:ext cx="4667250" cy="857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4-конечная звезда 19"/>
          <p:cNvSpPr/>
          <p:nvPr/>
        </p:nvSpPr>
        <p:spPr>
          <a:xfrm>
            <a:off x="2933828" y="5381784"/>
            <a:ext cx="324105" cy="34970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4-конечная звезда 20"/>
          <p:cNvSpPr/>
          <p:nvPr/>
        </p:nvSpPr>
        <p:spPr>
          <a:xfrm>
            <a:off x="7496303" y="660097"/>
            <a:ext cx="324105" cy="34970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Дальнейшие перспективы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341351"/>
            <a:ext cx="5656117" cy="3770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513804" y="1118676"/>
            <a:ext cx="51903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дальнейшей 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перспективе </a:t>
            </a: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узея</a:t>
            </a: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400"/>
              </a:lnSpc>
            </a:pPr>
            <a:endParaRPr lang="ru-RU" sz="2000" b="1" dirty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новых экскурсионных профориентационных маршрутов; </a:t>
            </a:r>
          </a:p>
          <a:p>
            <a:pPr>
              <a:lnSpc>
                <a:spcPts val="24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заимодействие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группами высших учебных заведений, организациями школьного и довузовского образования, движениями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молодёжи, культурными институциями;</a:t>
            </a:r>
          </a:p>
          <a:p>
            <a:pPr>
              <a:lnSpc>
                <a:spcPts val="24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лекционных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 встреч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представителями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5325044" y="3005354"/>
            <a:ext cx="379070" cy="44055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1263518" y="728960"/>
            <a:ext cx="340838" cy="33094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3303620" y="5336771"/>
            <a:ext cx="245915" cy="279324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60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данные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634152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598021" y="1132335"/>
            <a:ext cx="8995955" cy="4280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БАЛЕХОВ АНТОН СЕРГЕЕВИЧ</a:t>
            </a:r>
          </a:p>
          <a:p>
            <a:pPr algn="ctr"/>
            <a:r>
              <a:rPr lang="ru-RU" sz="2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И.о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директора филиала Музей «Московский транспорт»</a:t>
            </a:r>
          </a:p>
          <a:p>
            <a:pPr algn="ctr">
              <a:lnSpc>
                <a:spcPts val="2300"/>
              </a:lnSpc>
              <a:buSzPct val="1000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BalekhovAS@transport.mos.ru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3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ЕГОРОВА ВИЛЕНА НИКОЛАЕВНА</a:t>
            </a:r>
          </a:p>
          <a:p>
            <a:pPr algn="ctr"/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специальных проектов </a:t>
            </a:r>
          </a:p>
          <a:p>
            <a:pPr algn="ctr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EgorovaVN1@transport.mos.ru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+7(918)654-47-61</a:t>
            </a:r>
          </a:p>
          <a:p>
            <a:pPr algn="ctr"/>
            <a:endParaRPr lang="ru-RU" sz="2300" dirty="0">
              <a:solidFill>
                <a:srgbClr val="0267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3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МАЯКИНА ТАТЬЯНА АЛЕКСАНДРОВНА</a:t>
            </a:r>
          </a:p>
          <a:p>
            <a:pPr algn="ctr"/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учёту музейных предметов</a:t>
            </a:r>
          </a:p>
          <a:p>
            <a:pPr algn="ctr"/>
            <a:r>
              <a:rPr lang="en-US" sz="23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MayakinaTA1@transport.mos.ru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4-конечная звезда 5"/>
          <p:cNvSpPr/>
          <p:nvPr/>
        </p:nvSpPr>
        <p:spPr>
          <a:xfrm>
            <a:off x="10704866" y="3133003"/>
            <a:ext cx="245915" cy="279324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1708911" y="3133003"/>
            <a:ext cx="245915" cy="279324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 родным-любимым на работу»: заключение 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4198" y="1931511"/>
            <a:ext cx="99836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проект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8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8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возможность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ru-RU" sz="28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видеть</a:t>
            </a:r>
            <a:r>
              <a:rPr lang="ru-RU" sz="28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городскую транспортную инфраструктуру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изнутри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ru-RU" sz="28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</a:t>
            </a:r>
            <a:r>
              <a:rPr lang="ru-RU" sz="28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настоящими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профессионалами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отрасли; 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ru-RU" sz="2800" b="1" dirty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щутить</a:t>
            </a:r>
            <a:r>
              <a:rPr lang="ru-RU" sz="28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себя её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неотъемлемой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будущей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4-конечная звезда 7"/>
          <p:cNvSpPr/>
          <p:nvPr/>
        </p:nvSpPr>
        <p:spPr>
          <a:xfrm>
            <a:off x="579035" y="1823445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7069284" y="5283631"/>
            <a:ext cx="362294" cy="387886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2238114" y="4138494"/>
            <a:ext cx="355457" cy="38130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64601" y="4159497"/>
            <a:ext cx="84231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целый </a:t>
            </a:r>
            <a:r>
              <a:rPr lang="ru-RU" sz="25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«микромир»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своими </a:t>
            </a:r>
            <a:r>
              <a:rPr lang="ru-RU" sz="2500" b="1" i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особенностями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b="1" i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500" b="1" i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предложениями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55148" y="3527443"/>
            <a:ext cx="265652" cy="30764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10906395" y="1316498"/>
            <a:ext cx="362811" cy="407743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5902383" y="859765"/>
            <a:ext cx="387232" cy="4749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23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321287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1" y="0"/>
            <a:ext cx="12192000" cy="536713"/>
          </a:xfrm>
          <a:prstGeom prst="rect">
            <a:avLst/>
          </a:prstGeom>
          <a:solidFill>
            <a:srgbClr val="0267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 родным-любимым на работу»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7F14F9-C75B-4579-97D9-FCB23D544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921" y="5616095"/>
            <a:ext cx="1949193" cy="5129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3517" y="2949499"/>
            <a:ext cx="9659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267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1708911" y="3133003"/>
            <a:ext cx="245915" cy="279324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10236434" y="3133003"/>
            <a:ext cx="245915" cy="279324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8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5695</TotalTime>
  <Words>1267</Words>
  <Application>Microsoft Office PowerPoint</Application>
  <PresentationFormat>Произвольный</PresentationFormat>
  <Paragraphs>220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Егорова Вилена Николаевна ММТ</dc:creator>
  <cp:lastModifiedBy>user</cp:lastModifiedBy>
  <cp:revision>248</cp:revision>
  <dcterms:created xsi:type="dcterms:W3CDTF">2025-05-26T05:48:46Z</dcterms:created>
  <dcterms:modified xsi:type="dcterms:W3CDTF">2026-01-27T04:31:28Z</dcterms:modified>
</cp:coreProperties>
</file>