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64" r:id="rId12"/>
    <p:sldId id="265" r:id="rId13"/>
    <p:sldId id="266" r:id="rId14"/>
  </p:sldIdLst>
  <p:sldSz cx="14630400" cy="8229600"/>
  <p:notesSz cx="8229600" cy="14630400"/>
  <p:embeddedFontLst>
    <p:embeddedFont>
      <p:font typeface="DM Sans" panose="020B0604020202020204" charset="0"/>
      <p:regular r:id="rId16"/>
    </p:embeddedFont>
    <p:embeddedFont>
      <p:font typeface="Nobile" panose="020B0604020202020204" charset="0"/>
      <p:regular r:id="rId17"/>
    </p:embeddedFont>
    <p:embeddedFont>
      <p:font typeface="PT Serif" panose="020B0604020202020204" charset="-52"/>
      <p:regular r:id="rId18"/>
    </p:embeddedFont>
    <p:embeddedFont>
      <p:font typeface="Corben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10" autoAdjust="0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-294" y="-10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371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96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269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302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65066">
            <a:off x="-415169" y="-557251"/>
            <a:ext cx="6460410" cy="4845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12987">
            <a:off x="-26013" y="3946360"/>
            <a:ext cx="6229285" cy="42082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 0"/>
          <p:cNvSpPr/>
          <p:nvPr/>
        </p:nvSpPr>
        <p:spPr>
          <a:xfrm>
            <a:off x="6977707" y="1561948"/>
            <a:ext cx="7556421" cy="3081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50"/>
              </a:lnSpc>
              <a:buNone/>
            </a:pPr>
            <a:r>
              <a:rPr lang="en-US" sz="64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От завода №24 им. М.В. Фрунзе до ОДК-Кузнецов</a:t>
            </a:r>
            <a:endParaRPr lang="en-US" sz="6450" dirty="0"/>
          </a:p>
        </p:txBody>
      </p:sp>
      <p:sp>
        <p:nvSpPr>
          <p:cNvPr id="4" name="Text 1"/>
          <p:cNvSpPr/>
          <p:nvPr/>
        </p:nvSpPr>
        <p:spPr>
          <a:xfrm>
            <a:off x="6280190" y="4918115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Проект «От завода №24 им. М.В. Фрунзе до ОДК-Кузнецов» направлен на сохранение исторической памяти о героическом трудовом подвиге моторостроителей Куйбышева (ныне Самара) в годы Великой Отечественной войны, а также на укрепление связи поколений и преемственности патриотических ценностей.</a:t>
            </a:r>
            <a:endParaRPr lang="en-US" sz="175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712390" y="7627434"/>
            <a:ext cx="1821738" cy="602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8426" y="749260"/>
            <a:ext cx="10822305" cy="659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Организаторы и Целевые Группы Проекта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38426" y="1936075"/>
            <a:ext cx="263747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 err="1" smtClean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Организ</a:t>
            </a:r>
            <a:r>
              <a:rPr lang="ru-RU" sz="2050" dirty="0" err="1" smtClean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ация</a:t>
            </a:r>
            <a:r>
              <a:rPr lang="ru-RU" sz="2050" dirty="0" smtClean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- заявитель</a:t>
            </a:r>
            <a:r>
              <a:rPr lang="en-US" sz="2050" dirty="0" smtClean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: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738426" y="2522271"/>
            <a:ext cx="6319361" cy="1012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ПАО «ОДК-Кузнецов», Центр истории и </a:t>
            </a:r>
            <a:r>
              <a:rPr lang="en-US" sz="1650" b="1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техники</a:t>
            </a:r>
            <a:r>
              <a:rPr lang="en-US" sz="1650" b="1" dirty="0" smtClean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38426" y="3700224"/>
            <a:ext cx="263747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Авторы Проекта: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738426" y="4240768"/>
            <a:ext cx="6319361" cy="67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Н.А. Куракова,</a:t>
            </a: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начальник управления корпоративных коммуникаций ПАО «ОДК-Кузнецов».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38426" y="4989671"/>
            <a:ext cx="6319361" cy="67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Д.Ю. Овчинникова,</a:t>
            </a: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специалист Центра истории и техники ПАО «ОДК-Кузнецов».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580233" y="1936075"/>
            <a:ext cx="263747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Целевые Группы:</a:t>
            </a:r>
            <a:endParaRPr lang="en-US" sz="20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0233" y="2502932"/>
            <a:ext cx="527447" cy="52744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371403" y="2628186"/>
            <a:ext cx="3063359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Сотрудники и Ветераны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8371403" y="3168729"/>
            <a:ext cx="5528191" cy="67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Укрепление корпоративной культуры и сохранение памяти.</a:t>
            </a:r>
            <a:endParaRPr lang="en-US" sz="16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0233" y="4371261"/>
            <a:ext cx="527447" cy="5274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371403" y="4496514"/>
            <a:ext cx="299049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Студенты и Школьники</a:t>
            </a:r>
            <a:endParaRPr lang="en-US" sz="2050" dirty="0"/>
          </a:p>
        </p:txBody>
      </p:sp>
      <p:sp>
        <p:nvSpPr>
          <p:cNvPr id="14" name="Text 10"/>
          <p:cNvSpPr/>
          <p:nvPr/>
        </p:nvSpPr>
        <p:spPr>
          <a:xfrm>
            <a:off x="8371403" y="5037058"/>
            <a:ext cx="5528191" cy="67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Профориентация и знакомство с индустриальным наследием.</a:t>
            </a:r>
            <a:endParaRPr lang="en-US" sz="165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0233" y="6239589"/>
            <a:ext cx="527447" cy="52744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71403" y="6364843"/>
            <a:ext cx="2740104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Научное Сообщество</a:t>
            </a:r>
            <a:endParaRPr lang="en-US" sz="2050" dirty="0"/>
          </a:p>
        </p:txBody>
      </p:sp>
      <p:sp>
        <p:nvSpPr>
          <p:cNvPr id="17" name="Text 12"/>
          <p:cNvSpPr/>
          <p:nvPr/>
        </p:nvSpPr>
        <p:spPr>
          <a:xfrm>
            <a:off x="8371403" y="6905387"/>
            <a:ext cx="5528191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Предоставление материалов для исследований.</a:t>
            </a:r>
            <a:endParaRPr lang="en-US" sz="165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2712390" y="7627434"/>
            <a:ext cx="1821738" cy="602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71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5532" y="1359568"/>
            <a:ext cx="8980173" cy="5998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 0"/>
          <p:cNvSpPr/>
          <p:nvPr/>
        </p:nvSpPr>
        <p:spPr>
          <a:xfrm>
            <a:off x="718661" y="564594"/>
            <a:ext cx="5390198" cy="673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Вклад в Победу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18661" y="1730931"/>
            <a:ext cx="4527107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 годы Великой Отечественной войны Куйбышев (ныне Самара) стал ключевым промышленным центром СССР. Сюда были эвакуированы многие предприятия, включая завод №24 имени М.В. Фрунзе (ныне ОДК-Кузнецов).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18661" y="3879871"/>
            <a:ext cx="4370697" cy="184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 условиях неимоверных трудностей и лишений работники завода внесли неоценимый вклад в обеспечение фронта авиационными двигателями, которые стали значимым фактором в достижении Победы.</a:t>
            </a:r>
            <a:endParaRPr lang="en-US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712390" y="7627434"/>
            <a:ext cx="1821738" cy="602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071" y="770215"/>
            <a:ext cx="6692741" cy="710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Путешествие во времени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071" y="1913930"/>
            <a:ext cx="13114258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Концепция экскурсионного маршрута «От завода №24 им. М.В. Фрунзе до ОДК-Кузнецов» представляет собой «путешествие во времени», где каждая локация раскрывает ключевые исторические этапы развития завода: от эвакуации в 1941 году до современного высокотехнологичного производства.</a:t>
            </a:r>
            <a:endParaRPr lang="en-US" sz="1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071" y="3196947"/>
            <a:ext cx="6557129" cy="8662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74646" y="4279821"/>
            <a:ext cx="2842855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Эвакуация 1941 г.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74646" y="4765119"/>
            <a:ext cx="61239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Переезд и налаживание производства в Куйбышеве.</a:t>
            </a:r>
            <a:endParaRPr lang="en-US" sz="17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3196947"/>
            <a:ext cx="6557129" cy="86629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531775" y="4279821"/>
            <a:ext cx="3031688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Военное производство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7531775" y="4765119"/>
            <a:ext cx="61239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Выпуск авиадвигателей для фронта.</a:t>
            </a:r>
            <a:endParaRPr lang="en-US" sz="17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071" y="5328166"/>
            <a:ext cx="6557129" cy="86629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74646" y="6411039"/>
            <a:ext cx="3172301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Послевоенное развитие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974646" y="6896338"/>
            <a:ext cx="61239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Расширение мощностей и освоение новых технологий.</a:t>
            </a:r>
            <a:endParaRPr lang="en-US" sz="17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5328166"/>
            <a:ext cx="6557129" cy="86629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531775" y="6411039"/>
            <a:ext cx="3695581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Современное производство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531775" y="6896338"/>
            <a:ext cx="61239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Высокотехнологичные разработки ОДК-Кузнецов.</a:t>
            </a:r>
            <a:endParaRPr lang="en-US" sz="17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712390" y="7627434"/>
            <a:ext cx="1821738" cy="602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761881"/>
            <a:ext cx="5358765" cy="669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Артефакты истории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793790" y="1737836"/>
            <a:ext cx="7556421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 рамках проекта проведена масштабная поисковая работа, в ходе которой обнаружены уникальные артефакты, ставшие основой для тематической экспозиции в Центре истории и техники: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793790" y="3253621"/>
            <a:ext cx="3676174" cy="2182654"/>
          </a:xfrm>
          <a:prstGeom prst="roundRect">
            <a:avLst>
              <a:gd name="adj" fmla="val 5027"/>
            </a:avLst>
          </a:prstGeom>
          <a:solidFill>
            <a:srgbClr val="FFFFFF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3230761"/>
            <a:ext cx="3676174" cy="91440"/>
          </a:xfrm>
          <a:prstGeom prst="roundRect">
            <a:avLst>
              <a:gd name="adj" fmla="val 33488"/>
            </a:avLst>
          </a:prstGeom>
          <a:solidFill>
            <a:srgbClr val="E04F00"/>
          </a:solidFill>
          <a:ln/>
        </p:spPr>
      </p:sp>
      <p:sp>
        <p:nvSpPr>
          <p:cNvPr id="7" name="Shape 4"/>
          <p:cNvSpPr/>
          <p:nvPr/>
        </p:nvSpPr>
        <p:spPr>
          <a:xfrm>
            <a:off x="2325707" y="2947511"/>
            <a:ext cx="612338" cy="612338"/>
          </a:xfrm>
          <a:prstGeom prst="roundRect">
            <a:avLst>
              <a:gd name="adj" fmla="val 149329"/>
            </a:avLst>
          </a:prstGeom>
          <a:solidFill>
            <a:srgbClr val="E04F00"/>
          </a:solidFill>
          <a:ln/>
        </p:spPr>
      </p:sp>
      <p:sp>
        <p:nvSpPr>
          <p:cNvPr id="8" name="Text 5"/>
          <p:cNvSpPr/>
          <p:nvPr/>
        </p:nvSpPr>
        <p:spPr>
          <a:xfrm>
            <a:off x="2509421" y="3100626"/>
            <a:ext cx="244912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020723" y="3763923"/>
            <a:ext cx="2679383" cy="334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Альбомы с отчетами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020723" y="4221123"/>
            <a:ext cx="3222308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Документация 1942-1943 гг., отражающая производственные процессы.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674037" y="3253621"/>
            <a:ext cx="3676174" cy="2182654"/>
          </a:xfrm>
          <a:prstGeom prst="roundRect">
            <a:avLst>
              <a:gd name="adj" fmla="val 5027"/>
            </a:avLst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4674037" y="3230761"/>
            <a:ext cx="3676174" cy="91440"/>
          </a:xfrm>
          <a:prstGeom prst="roundRect">
            <a:avLst>
              <a:gd name="adj" fmla="val 33488"/>
            </a:avLst>
          </a:prstGeom>
          <a:solidFill>
            <a:srgbClr val="E04F00"/>
          </a:solidFill>
          <a:ln/>
        </p:spPr>
      </p:sp>
      <p:sp>
        <p:nvSpPr>
          <p:cNvPr id="13" name="Shape 10"/>
          <p:cNvSpPr/>
          <p:nvPr/>
        </p:nvSpPr>
        <p:spPr>
          <a:xfrm>
            <a:off x="6205954" y="2947511"/>
            <a:ext cx="612338" cy="612338"/>
          </a:xfrm>
          <a:prstGeom prst="roundRect">
            <a:avLst>
              <a:gd name="adj" fmla="val 149329"/>
            </a:avLst>
          </a:prstGeom>
          <a:solidFill>
            <a:srgbClr val="E04F00"/>
          </a:solidFill>
          <a:ln/>
        </p:spPr>
      </p:sp>
      <p:sp>
        <p:nvSpPr>
          <p:cNvPr id="14" name="Text 11"/>
          <p:cNvSpPr/>
          <p:nvPr/>
        </p:nvSpPr>
        <p:spPr>
          <a:xfrm>
            <a:off x="6389668" y="3100626"/>
            <a:ext cx="244912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900970" y="3763923"/>
            <a:ext cx="3222308" cy="66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Фотографии военного периода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4900970" y="4555927"/>
            <a:ext cx="3222308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Жизнь и работа завода во время войны.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93790" y="5946457"/>
            <a:ext cx="7556421" cy="1521143"/>
          </a:xfrm>
          <a:prstGeom prst="roundRect">
            <a:avLst>
              <a:gd name="adj" fmla="val 7214"/>
            </a:avLst>
          </a:prstGeom>
          <a:solidFill>
            <a:srgbClr val="FFFFFF"/>
          </a:solidFill>
          <a:ln/>
        </p:spPr>
      </p:sp>
      <p:sp>
        <p:nvSpPr>
          <p:cNvPr id="18" name="Shape 15"/>
          <p:cNvSpPr/>
          <p:nvPr/>
        </p:nvSpPr>
        <p:spPr>
          <a:xfrm>
            <a:off x="793790" y="5923598"/>
            <a:ext cx="7556421" cy="91440"/>
          </a:xfrm>
          <a:prstGeom prst="roundRect">
            <a:avLst>
              <a:gd name="adj" fmla="val 33488"/>
            </a:avLst>
          </a:prstGeom>
          <a:solidFill>
            <a:srgbClr val="E04F00"/>
          </a:solidFill>
          <a:ln/>
        </p:spPr>
      </p:sp>
      <p:sp>
        <p:nvSpPr>
          <p:cNvPr id="19" name="Shape 16"/>
          <p:cNvSpPr/>
          <p:nvPr/>
        </p:nvSpPr>
        <p:spPr>
          <a:xfrm>
            <a:off x="4265831" y="5640348"/>
            <a:ext cx="612338" cy="612338"/>
          </a:xfrm>
          <a:prstGeom prst="roundRect">
            <a:avLst>
              <a:gd name="adj" fmla="val 149329"/>
            </a:avLst>
          </a:prstGeom>
          <a:solidFill>
            <a:srgbClr val="E04F00"/>
          </a:solidFill>
          <a:ln/>
        </p:spPr>
      </p:sp>
      <p:sp>
        <p:nvSpPr>
          <p:cNvPr id="20" name="Text 17"/>
          <p:cNvSpPr/>
          <p:nvPr/>
        </p:nvSpPr>
        <p:spPr>
          <a:xfrm>
            <a:off x="4449544" y="5793462"/>
            <a:ext cx="244912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1020723" y="6456759"/>
            <a:ext cx="2679383" cy="334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Личные тетради</a:t>
            </a:r>
            <a:endParaRPr lang="en-US" sz="2100" dirty="0"/>
          </a:p>
        </p:txBody>
      </p:sp>
      <p:sp>
        <p:nvSpPr>
          <p:cNvPr id="22" name="Text 19"/>
          <p:cNvSpPr/>
          <p:nvPr/>
        </p:nvSpPr>
        <p:spPr>
          <a:xfrm>
            <a:off x="1020723" y="6913959"/>
            <a:ext cx="7102554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Воспоминания эвакуированных работников, их личные истории.</a:t>
            </a:r>
            <a:endParaRPr lang="en-US" sz="1600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3924" y="150456"/>
            <a:ext cx="5922406" cy="78965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8376">
            <a:off x="7337914" y="375924"/>
            <a:ext cx="7131792" cy="40172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 0"/>
          <p:cNvSpPr/>
          <p:nvPr/>
        </p:nvSpPr>
        <p:spPr>
          <a:xfrm>
            <a:off x="568649" y="300382"/>
            <a:ext cx="6608571" cy="1492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Роль волонтеров и </a:t>
            </a:r>
            <a:endParaRPr lang="en-US" sz="4200" dirty="0" smtClean="0">
              <a:solidFill>
                <a:srgbClr val="020202"/>
              </a:solidFill>
              <a:latin typeface="PT Serif" pitchFamily="34" charset="0"/>
              <a:ea typeface="PT Serif" pitchFamily="34" charset="-122"/>
              <a:cs typeface="PT Serif" pitchFamily="34" charset="-120"/>
            </a:endParaRPr>
          </a:p>
          <a:p>
            <a:pPr marL="0" indent="0" algn="l">
              <a:lnSpc>
                <a:spcPts val="5300"/>
              </a:lnSpc>
              <a:buNone/>
            </a:pPr>
            <a:r>
              <a:rPr lang="en-US" sz="4200" dirty="0" err="1" smtClean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амбассадоров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18661" y="1730931"/>
            <a:ext cx="6346031" cy="985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Активное участие в проекте приняли волонтеры из Совета молодежи предприятия. Они стали настоящими амбассадорами истории.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18661" y="2901553"/>
            <a:ext cx="6346031" cy="985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Волонтеры проводят экскурсии для школьников и студентов, демонстрируя связь поколений и важность сохранения исторической памяти.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18661" y="4072176"/>
            <a:ext cx="6346031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Прошли курс работы с архивными материалами.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18661" y="4472583"/>
            <a:ext cx="6346031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Освоили навыки составления экскурсионного маршрута.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18661" y="4872990"/>
            <a:ext cx="6346031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Отработали знания ключевых дат истории завода.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18661" y="5273397"/>
            <a:ext cx="6346031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Участвовали в создании экспозиции и реставрации артефактов.</a:t>
            </a:r>
            <a:endParaRPr lang="en-US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9287" y="4102808"/>
            <a:ext cx="6028858" cy="40176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72927" y="618053"/>
            <a:ext cx="6878360" cy="663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Международное признание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6272927" y="1585198"/>
            <a:ext cx="7570946" cy="1874044"/>
          </a:xfrm>
          <a:prstGeom prst="roundRect">
            <a:avLst>
              <a:gd name="adj" fmla="val 1619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95787" y="1608058"/>
            <a:ext cx="809030" cy="1828324"/>
          </a:xfrm>
          <a:prstGeom prst="roundRect">
            <a:avLst>
              <a:gd name="adj" fmla="val 360"/>
            </a:avLst>
          </a:prstGeom>
          <a:solidFill>
            <a:srgbClr val="F2EEEE"/>
          </a:solidFill>
          <a:ln/>
        </p:spPr>
      </p:sp>
      <p:sp>
        <p:nvSpPr>
          <p:cNvPr id="6" name="Text 3"/>
          <p:cNvSpPr/>
          <p:nvPr/>
        </p:nvSpPr>
        <p:spPr>
          <a:xfrm>
            <a:off x="6548557" y="2332553"/>
            <a:ext cx="303371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350" dirty="0"/>
          </a:p>
        </p:txBody>
      </p:sp>
      <p:sp>
        <p:nvSpPr>
          <p:cNvPr id="7" name="Text 4"/>
          <p:cNvSpPr/>
          <p:nvPr/>
        </p:nvSpPr>
        <p:spPr>
          <a:xfrm>
            <a:off x="7306985" y="1810226"/>
            <a:ext cx="2946202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Представление проекта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7306985" y="2263378"/>
            <a:ext cx="6514028" cy="970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Проект был представлен на международном историко-архивном форуме "Память о прошлом – 2025. Военная история России: осмысление и сохранение исторической памяти".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272927" y="3661410"/>
            <a:ext cx="7570946" cy="1874044"/>
          </a:xfrm>
          <a:prstGeom prst="roundRect">
            <a:avLst>
              <a:gd name="adj" fmla="val 1619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95787" y="3684270"/>
            <a:ext cx="809030" cy="1828324"/>
          </a:xfrm>
          <a:prstGeom prst="roundRect">
            <a:avLst>
              <a:gd name="adj" fmla="val 360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6548557" y="4408765"/>
            <a:ext cx="303371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350" dirty="0"/>
          </a:p>
        </p:txBody>
      </p:sp>
      <p:sp>
        <p:nvSpPr>
          <p:cNvPr id="12" name="Text 9"/>
          <p:cNvSpPr/>
          <p:nvPr/>
        </p:nvSpPr>
        <p:spPr>
          <a:xfrm>
            <a:off x="7306985" y="3886438"/>
            <a:ext cx="2654737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Макет АМ-38Ф</a:t>
            </a:r>
            <a:endParaRPr lang="en-US" sz="2050" dirty="0"/>
          </a:p>
        </p:txBody>
      </p:sp>
      <p:sp>
        <p:nvSpPr>
          <p:cNvPr id="13" name="Text 10"/>
          <p:cNvSpPr/>
          <p:nvPr/>
        </p:nvSpPr>
        <p:spPr>
          <a:xfrm>
            <a:off x="7306985" y="4339590"/>
            <a:ext cx="6514028" cy="970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На форуме был продемонстрирован макет (1:1) авиационного двигателя АМ-38Ф, изготовленный на 3D-принтере, что стало яркой демонстрацией современных технологий.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272927" y="5737622"/>
            <a:ext cx="7570946" cy="1874044"/>
          </a:xfrm>
          <a:prstGeom prst="roundRect">
            <a:avLst>
              <a:gd name="adj" fmla="val 1619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95787" y="5760482"/>
            <a:ext cx="809030" cy="1828324"/>
          </a:xfrm>
          <a:prstGeom prst="roundRect">
            <a:avLst>
              <a:gd name="adj" fmla="val 360"/>
            </a:avLst>
          </a:prstGeom>
          <a:solidFill>
            <a:srgbClr val="F2EEEE"/>
          </a:solidFill>
          <a:ln/>
        </p:spPr>
      </p:sp>
      <p:sp>
        <p:nvSpPr>
          <p:cNvPr id="16" name="Text 13"/>
          <p:cNvSpPr/>
          <p:nvPr/>
        </p:nvSpPr>
        <p:spPr>
          <a:xfrm>
            <a:off x="6548557" y="6484977"/>
            <a:ext cx="303371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350" dirty="0"/>
          </a:p>
        </p:txBody>
      </p:sp>
      <p:sp>
        <p:nvSpPr>
          <p:cNvPr id="17" name="Text 14"/>
          <p:cNvSpPr/>
          <p:nvPr/>
        </p:nvSpPr>
        <p:spPr>
          <a:xfrm>
            <a:off x="7306985" y="5962650"/>
            <a:ext cx="2654737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Актуальность</a:t>
            </a:r>
            <a:endParaRPr lang="en-US" sz="2050" dirty="0"/>
          </a:p>
        </p:txBody>
      </p:sp>
      <p:sp>
        <p:nvSpPr>
          <p:cNvPr id="18" name="Text 15"/>
          <p:cNvSpPr/>
          <p:nvPr/>
        </p:nvSpPr>
        <p:spPr>
          <a:xfrm>
            <a:off x="7306985" y="6415802"/>
            <a:ext cx="6514028" cy="970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Проведенные экскурсии для участников форума подтвердили востребованность и актуальность проекта на международном уровне.</a:t>
            </a:r>
            <a:endParaRPr lang="en-US" sz="1550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14" y="281169"/>
            <a:ext cx="5681913" cy="7575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" name="Прямоугольник 19"/>
          <p:cNvSpPr/>
          <p:nvPr/>
        </p:nvSpPr>
        <p:spPr>
          <a:xfrm>
            <a:off x="12812750" y="7732990"/>
            <a:ext cx="1721377" cy="4966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38357"/>
            <a:ext cx="6372225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Цели и задачи проекта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233624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Основная проблема, которую решает проект, – отсутствие систематизированного патриотического маршрута, что приводит к утрате исторической памяти.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317200"/>
            <a:ext cx="6436400" cy="680442"/>
          </a:xfrm>
          <a:prstGeom prst="roundRect">
            <a:avLst>
              <a:gd name="adj" fmla="val 480029"/>
            </a:avLst>
          </a:prstGeom>
          <a:solidFill>
            <a:srgbClr val="F2EEEE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1909" y="3444716"/>
            <a:ext cx="340162" cy="4252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0604" y="422445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Цель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020604" y="4732615"/>
            <a:ext cx="598277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Создание постоянно действующего маршрута для сохранения памяти о вкладе завода в оборонную промышленность, повышения интереса к истории предприятия и укрепления патриотических ценностей.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00211" y="3317200"/>
            <a:ext cx="6436400" cy="680442"/>
          </a:xfrm>
          <a:prstGeom prst="roundRect">
            <a:avLst>
              <a:gd name="adj" fmla="val 480029"/>
            </a:avLst>
          </a:prstGeom>
          <a:solidFill>
            <a:srgbClr val="F2EEEE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8330" y="3444716"/>
            <a:ext cx="340162" cy="42529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627025" y="422445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Задачи</a:t>
            </a:r>
            <a:endParaRPr lang="en-US" sz="2300" dirty="0"/>
          </a:p>
        </p:txBody>
      </p:sp>
      <p:sp>
        <p:nvSpPr>
          <p:cNvPr id="11" name="Text 7"/>
          <p:cNvSpPr/>
          <p:nvPr/>
        </p:nvSpPr>
        <p:spPr>
          <a:xfrm>
            <a:off x="7627025" y="4732615"/>
            <a:ext cx="59827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Поисковые работы и систематизация архивов.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7627025" y="5174813"/>
            <a:ext cx="59827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Разработка экскурсионного маршрута и альбома.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7627025" y="5617012"/>
            <a:ext cx="59827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Создание постоянной экспозиции артефактов.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7627025" y="6059210"/>
            <a:ext cx="59827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Организация работы волонтеров-экскурсоводов.</a:t>
            </a:r>
            <a:endParaRPr lang="en-US" sz="1750" dirty="0"/>
          </a:p>
        </p:txBody>
      </p:sp>
      <p:sp>
        <p:nvSpPr>
          <p:cNvPr id="15" name="Text 11"/>
          <p:cNvSpPr/>
          <p:nvPr/>
        </p:nvSpPr>
        <p:spPr>
          <a:xfrm>
            <a:off x="7627025" y="6501408"/>
            <a:ext cx="59827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Проведение не менее 30 экскурсий.</a:t>
            </a:r>
            <a:endParaRPr lang="en-US" sz="175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712390" y="7627434"/>
            <a:ext cx="1821738" cy="602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6642" y="768310"/>
            <a:ext cx="9407247" cy="709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Креативные решения и технологии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642" y="1910001"/>
            <a:ext cx="540425" cy="5404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6642" y="2720578"/>
            <a:ext cx="4699159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Историко-документальный альбом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56642" y="3204805"/>
            <a:ext cx="6423422" cy="103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Визуально-тактильное сопровождение экскурсии, объединяющее архивные материалы и интерактивные элементы, позволяющие сравнивать прошлое и настоящее.</a:t>
            </a:r>
            <a:endParaRPr lang="en-US" sz="17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0217" y="1910001"/>
            <a:ext cx="540425" cy="54042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50217" y="2720578"/>
            <a:ext cx="3374112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Привлечение волонтеров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50217" y="3204805"/>
            <a:ext cx="6423541" cy="103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Молодые сотрудники, прошедшие обучение, стали «живыми мостами» между историей и современностью, проводя экскурсии для молодежи.</a:t>
            </a:r>
            <a:endParaRPr lang="en-US" sz="1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642" y="4782860"/>
            <a:ext cx="540425" cy="54042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56642" y="5593437"/>
            <a:ext cx="2937986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Открытая экспозиция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56642" y="6077664"/>
            <a:ext cx="6423422" cy="103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Принцип «открытого архива», где посетители могут физически взаимодействовать с артефактами и изучать личные истории работников.</a:t>
            </a:r>
            <a:endParaRPr lang="en-US" sz="17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0217" y="4782860"/>
            <a:ext cx="540425" cy="54042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50217" y="5593437"/>
            <a:ext cx="3363278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Макет двигателя АМ-38Ф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7450217" y="6077664"/>
            <a:ext cx="6423541" cy="138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Создание точной копии двигателя с помощью 3D-печати для демонстрации за пределами завода, повышения мобильности и привлечения внимания к аддитивным технологиям.</a:t>
            </a:r>
            <a:endParaRPr lang="en-US" sz="17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2712390" y="7627434"/>
            <a:ext cx="1821738" cy="602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38188"/>
            <a:ext cx="1182016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Хронология Проекта: Февраль – Июнь 2025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90059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Наш проект разделен на четыре ключевых этапа, каждый из которых имеет свои уникальные цели и задачи.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5005030"/>
            <a:ext cx="13042821" cy="30480"/>
          </a:xfrm>
          <a:prstGeom prst="roundRect">
            <a:avLst>
              <a:gd name="adj" fmla="val 312558"/>
            </a:avLst>
          </a:prstGeom>
          <a:solidFill>
            <a:srgbClr val="B8BFDF"/>
          </a:solidFill>
          <a:ln/>
        </p:spPr>
      </p:sp>
      <p:sp>
        <p:nvSpPr>
          <p:cNvPr id="5" name="Shape 3"/>
          <p:cNvSpPr/>
          <p:nvPr/>
        </p:nvSpPr>
        <p:spPr>
          <a:xfrm>
            <a:off x="3301960" y="4324588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B8BFDF"/>
          </a:solidFill>
          <a:ln/>
        </p:spPr>
      </p:sp>
      <p:sp>
        <p:nvSpPr>
          <p:cNvPr id="6" name="Shape 4"/>
          <p:cNvSpPr/>
          <p:nvPr/>
        </p:nvSpPr>
        <p:spPr>
          <a:xfrm>
            <a:off x="3062049" y="474987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47120" y="4792385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1899642" y="25186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Февраль – Март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20604" y="3009067"/>
            <a:ext cx="459331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Подготовительный этап: Архивные исследования, поисковые работы и обучение волонтеров.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5967293" y="5005030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B8BFDF"/>
          </a:solidFill>
          <a:ln/>
        </p:spPr>
      </p:sp>
      <p:sp>
        <p:nvSpPr>
          <p:cNvPr id="11" name="Shape 9"/>
          <p:cNvSpPr/>
          <p:nvPr/>
        </p:nvSpPr>
        <p:spPr>
          <a:xfrm>
            <a:off x="5727382" y="474987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812453" y="4792385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1"/>
          <p:cNvSpPr/>
          <p:nvPr/>
        </p:nvSpPr>
        <p:spPr>
          <a:xfrm>
            <a:off x="4564856" y="59122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Март – Апрель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3685818" y="6402705"/>
            <a:ext cx="459343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Организационный этап: Разработка маршрута, создание альбома и подготовка экспозиции.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8632508" y="4324588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B8BFDF"/>
          </a:solidFill>
          <a:ln/>
        </p:spPr>
      </p:sp>
      <p:sp>
        <p:nvSpPr>
          <p:cNvPr id="16" name="Shape 14"/>
          <p:cNvSpPr/>
          <p:nvPr/>
        </p:nvSpPr>
        <p:spPr>
          <a:xfrm>
            <a:off x="8392597" y="474987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77667" y="4792385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6"/>
          <p:cNvSpPr/>
          <p:nvPr/>
        </p:nvSpPr>
        <p:spPr>
          <a:xfrm>
            <a:off x="7230070" y="25186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Апрель – Июнь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351032" y="3009067"/>
            <a:ext cx="459343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Реализационный этап: Пилотные экскурсии, участие в форуме и проведение массовых экскурсий.</a:t>
            </a: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11297841" y="5005030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B8BFDF"/>
          </a:solidFill>
          <a:ln/>
        </p:spPr>
      </p:sp>
      <p:sp>
        <p:nvSpPr>
          <p:cNvPr id="21" name="Shape 19"/>
          <p:cNvSpPr/>
          <p:nvPr/>
        </p:nvSpPr>
        <p:spPr>
          <a:xfrm>
            <a:off x="11057930" y="474987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143000" y="4792385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4</a:t>
            </a:r>
            <a:endParaRPr lang="en-US" sz="2650" dirty="0"/>
          </a:p>
        </p:txBody>
      </p:sp>
      <p:sp>
        <p:nvSpPr>
          <p:cNvPr id="23" name="Text 21"/>
          <p:cNvSpPr/>
          <p:nvPr/>
        </p:nvSpPr>
        <p:spPr>
          <a:xfrm>
            <a:off x="9895403" y="59122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Июнь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9016365" y="6402705"/>
            <a:ext cx="459343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Заключительный этап: Анализ результатов и подготовка отчетов.</a:t>
            </a:r>
            <a:endParaRPr lang="en-US" sz="175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2712390" y="7627434"/>
            <a:ext cx="1821738" cy="602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11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449499"/>
            <a:ext cx="5060990" cy="632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Результаты проекта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793790" y="1043076"/>
            <a:ext cx="13042821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За три месяца реализации проекта были достигнуты значительные количественные и качественные результаты: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93790" y="4757857"/>
            <a:ext cx="3083719" cy="316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Качественные результаты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5266849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Создан постоянно действующий маршрут.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93790" y="5642610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Действующая тематическая экспозиция.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93790" y="6018371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Увеличен интерес молодежи к истории.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93790" y="6394132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Сохранение и популяризация памяти о подвиге.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93790" y="6769894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Укрепление корпоративной культуры.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557968" y="4757857"/>
            <a:ext cx="3372803" cy="316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Количественные результаты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7557968" y="5266849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Проведено 32 экскурсии.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557968" y="5642610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600 экскурсантов за 3 месяца.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7557968" y="6018371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Найдено 13 артефактов.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7557968" y="6394132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Участие в международном форуме.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557968" y="6769894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Экскурсия для 35 участников форума.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557968" y="7145655"/>
            <a:ext cx="628626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10 артефактов и макет АМ-38Ф на выставке.</a:t>
            </a:r>
            <a:endParaRPr lang="en-US" sz="15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83" y="1575175"/>
            <a:ext cx="4227897" cy="28185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3421" y="1544210"/>
            <a:ext cx="4496949" cy="29979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0411" y="1514284"/>
            <a:ext cx="4543612" cy="3027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" name="Прямоугольник 20"/>
          <p:cNvSpPr/>
          <p:nvPr/>
        </p:nvSpPr>
        <p:spPr>
          <a:xfrm>
            <a:off x="12712390" y="7627434"/>
            <a:ext cx="1821738" cy="602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6526" y="611386"/>
            <a:ext cx="5824776" cy="7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700"/>
              </a:lnSpc>
              <a:buNone/>
            </a:pPr>
            <a:r>
              <a:rPr lang="en-US" sz="45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Отзывы и СМИ</a:t>
            </a:r>
            <a:endParaRPr lang="en-US" sz="4550" dirty="0"/>
          </a:p>
        </p:txBody>
      </p:sp>
      <p:sp>
        <p:nvSpPr>
          <p:cNvPr id="3" name="Text 1"/>
          <p:cNvSpPr/>
          <p:nvPr/>
        </p:nvSpPr>
        <p:spPr>
          <a:xfrm>
            <a:off x="776526" y="1783199"/>
            <a:ext cx="13077349" cy="710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Проект получил широкое освещение в средствах массовой информации и социальных сетях, что подтверждает его значимость и актуальность.</a:t>
            </a:r>
            <a:endParaRPr lang="en-US" sz="17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380" y="2720897"/>
            <a:ext cx="2648563" cy="53748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6943" y="2493288"/>
            <a:ext cx="2730456" cy="48238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6924" y="3755806"/>
            <a:ext cx="3126514" cy="43399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0780" y="2988527"/>
            <a:ext cx="3649620" cy="51072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5962" y="2297151"/>
            <a:ext cx="3387694" cy="4225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5872" y="1404429"/>
            <a:ext cx="5824776" cy="7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700"/>
              </a:lnSpc>
              <a:buNone/>
            </a:pPr>
            <a:r>
              <a:rPr lang="ru-RU" sz="4550" dirty="0" smtClean="0">
                <a:solidFill>
                  <a:srgbClr val="020202"/>
                </a:solidFill>
                <a:latin typeface="PT Serif" pitchFamily="34" charset="0"/>
              </a:rPr>
              <a:t>Фотогалерея </a:t>
            </a:r>
            <a:endParaRPr lang="en-US" sz="455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361" y="524105"/>
            <a:ext cx="4900963" cy="32673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7596" y="502769"/>
            <a:ext cx="5252223" cy="35014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62" y="4042364"/>
            <a:ext cx="5200528" cy="34670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648" y="4004251"/>
            <a:ext cx="3927912" cy="261860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2712390" y="7627434"/>
            <a:ext cx="1821738" cy="6021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8679" y="4270769"/>
            <a:ext cx="5776552" cy="385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13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842</Words>
  <Application>Microsoft Office PowerPoint</Application>
  <PresentationFormat>Произвольный</PresentationFormat>
  <Paragraphs>121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DM Sans</vt:lpstr>
      <vt:lpstr>Nobile</vt:lpstr>
      <vt:lpstr>PT Serif</vt:lpstr>
      <vt:lpstr>Corben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user</cp:lastModifiedBy>
  <cp:revision>14</cp:revision>
  <dcterms:created xsi:type="dcterms:W3CDTF">2025-07-28T15:20:19Z</dcterms:created>
  <dcterms:modified xsi:type="dcterms:W3CDTF">2026-01-28T20:57:49Z</dcterms:modified>
</cp:coreProperties>
</file>