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sldIdLst>
    <p:sldId id="256" r:id="rId2"/>
    <p:sldId id="339" r:id="rId3"/>
    <p:sldId id="340" r:id="rId4"/>
    <p:sldId id="350" r:id="rId5"/>
    <p:sldId id="353" r:id="rId6"/>
    <p:sldId id="352" r:id="rId7"/>
    <p:sldId id="344" r:id="rId8"/>
    <p:sldId id="343" r:id="rId9"/>
    <p:sldId id="323" r:id="rId10"/>
    <p:sldId id="324" r:id="rId11"/>
    <p:sldId id="325" r:id="rId12"/>
    <p:sldId id="326" r:id="rId13"/>
    <p:sldId id="327" r:id="rId14"/>
    <p:sldId id="329" r:id="rId15"/>
    <p:sldId id="328" r:id="rId16"/>
    <p:sldId id="354" r:id="rId17"/>
    <p:sldId id="345" r:id="rId18"/>
    <p:sldId id="346" r:id="rId19"/>
    <p:sldId id="347" r:id="rId20"/>
    <p:sldId id="348" r:id="rId21"/>
    <p:sldId id="349" r:id="rId22"/>
    <p:sldId id="351" r:id="rId23"/>
    <p:sldId id="336" r:id="rId24"/>
  </p:sldIdLst>
  <p:sldSz cx="12192000" cy="6858000"/>
  <p:notesSz cx="12192000" cy="6858000"/>
  <p:defaultTextStyle>
    <a:def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</a:defRPr>
    </a:defPPr>
    <a:lvl1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1pPr>
    <a:lvl2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2pPr>
    <a:lvl3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3pPr>
    <a:lvl4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4pPr>
    <a:lvl5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5pPr>
    <a:lvl6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6pPr>
    <a:lvl7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7pPr>
    <a:lvl8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8pPr>
    <a:lvl9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A57F-8D4F-F5DD-8B56-32118BB7B365}">
  <a:tblStyle styleId="{5940A57F-8D4F-F5DD-8B56-32118BB7B365}" styleName="">
    <a:wholeTbl>
      <a:tcTxStyle>
        <a:fontRef idx="minor">
          <a:srgbClr val="000000"/>
        </a:fontRef>
        <a:srgbClr val="000000"/>
      </a:tcTxStyle>
      <a:tcStyle>
        <a:tcBdr>
          <a:left>
            <a:ln w="12700">
              <a:solidFill>
                <a:srgbClr val="FFFFFF"/>
              </a:solidFill>
            </a:ln>
          </a:left>
          <a:right>
            <a:ln w="12700">
              <a:solidFill>
                <a:srgbClr val="FFFFFF"/>
              </a:solidFill>
            </a:ln>
          </a:right>
          <a:top>
            <a:ln w="12700">
              <a:solidFill>
                <a:srgbClr val="FFFFFF"/>
              </a:solidFill>
            </a:ln>
          </a:top>
          <a:bottom>
            <a:ln w="12700">
              <a:solidFill>
                <a:srgbClr val="FFFFFF"/>
              </a:solidFill>
            </a:ln>
          </a:bottom>
          <a:insideH>
            <a:ln w="12700">
              <a:solidFill>
                <a:srgbClr val="FFFFFF"/>
              </a:solidFill>
            </a:ln>
          </a:insideH>
          <a:insideV>
            <a:ln w="12700">
              <a:solidFill>
                <a:srgbClr val="FFFFFF"/>
              </a:solidFill>
            </a:ln>
          </a:insideV>
        </a:tcBdr>
        <a:fill>
          <a:solidFill>
            <a:srgbClr val="CDD4EA"/>
          </a:solidFill>
        </a:fill>
      </a:tcStyle>
    </a:wholeTbl>
    <a:band1H>
      <a:tcStyle>
        <a:tcBdr/>
      </a:tcStyle>
    </a:band1H>
    <a:band2H>
      <a:tcStyle>
        <a:tcBdr/>
        <a:fill>
          <a:solidFill>
            <a:srgbClr val="E8EBF5"/>
          </a:solidFill>
        </a:fill>
      </a:tcStyle>
    </a:band2H>
    <a:band1V>
      <a:tcStyle>
        <a:tcBdr/>
      </a:tcStyle>
    </a:band1V>
    <a:band2V>
      <a:tcStyle>
        <a:tcBdr/>
      </a:tcStyle>
    </a:band2V>
    <a:lastCol>
      <a:tcStyle>
        <a:tcBdr/>
      </a:tcStyle>
    </a:lastCol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>
              <a:solidFill>
                <a:srgbClr val="FFFFFF"/>
              </a:solidFill>
            </a:ln>
          </a:left>
          <a:right>
            <a:ln w="12700">
              <a:solidFill>
                <a:srgbClr val="FFFFFF"/>
              </a:solidFill>
            </a:ln>
          </a:right>
          <a:top>
            <a:ln w="12700">
              <a:solidFill>
                <a:srgbClr val="FFFFFF"/>
              </a:solidFill>
            </a:ln>
          </a:top>
          <a:bottom>
            <a:ln w="12700">
              <a:solidFill>
                <a:srgbClr val="FFFFFF"/>
              </a:solidFill>
            </a:ln>
          </a:bottom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>
              <a:solidFill>
                <a:srgbClr val="FFFFFF"/>
              </a:solidFill>
            </a:ln>
          </a:left>
          <a:right>
            <a:ln w="12700">
              <a:solidFill>
                <a:srgbClr val="FFFFFF"/>
              </a:solidFill>
            </a:ln>
          </a:right>
          <a:top>
            <a:ln w="38100">
              <a:solidFill>
                <a:srgbClr val="FFFFFF"/>
              </a:solidFill>
            </a:ln>
          </a:top>
          <a:bottom>
            <a:ln w="12700">
              <a:solidFill>
                <a:srgbClr val="FFFFFF"/>
              </a:solidFill>
            </a:ln>
          </a:bottom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>
              <a:solidFill>
                <a:srgbClr val="FFFFFF"/>
              </a:solidFill>
            </a:ln>
          </a:left>
          <a:right>
            <a:ln w="12700">
              <a:solidFill>
                <a:srgbClr val="FFFFFF"/>
              </a:solidFill>
            </a:ln>
          </a:right>
          <a:top>
            <a:ln w="12700">
              <a:solidFill>
                <a:srgbClr val="FFFFFF"/>
              </a:solidFill>
            </a:ln>
          </a:top>
          <a:bottom>
            <a:ln w="38100">
              <a:solidFill>
                <a:srgbClr val="FFFFFF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2034" y="-8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5E161E-7872-4754-AB35-5809DACC6EF1}" type="datetimeFigureOut">
              <a:rPr lang="ru-RU" smtClean="0"/>
              <a:pPr/>
              <a:t>27.01.2026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602F5C-437D-43D6-A28E-973F4F7A37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20348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602F5C-437D-43D6-A28E-973F4F7A3710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602F5C-437D-43D6-A28E-973F4F7A3710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x" userDrawn="1">
  <p:cSld name="2_Title and Content">
    <p:bg>
      <p:bgPr>
        <a:solidFill>
          <a:srgbClr val="002668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>
            <a:spLocks noGrp="1"/>
          </p:cNvSpPr>
          <p:nvPr>
            <p:ph type="title"/>
          </p:nvPr>
        </p:nvSpPr>
        <p:spPr bwMode="auto"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/>
              <a:t>Title Text</a:t>
            </a:r>
          </a:p>
        </p:txBody>
      </p:sp>
      <p:sp>
        <p:nvSpPr>
          <p:cNvPr id="39" name="Body Level One…"/>
          <p:cNvSpPr txBox="1">
            <a:spLocks noGrp="1"/>
          </p:cNvSpPr>
          <p:nvPr>
            <p:ph type="body" idx="1"/>
          </p:nvPr>
        </p:nvSpPr>
        <p:spPr bwMode="auto"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>
              <a:defRPr/>
            </a:pPr>
            <a:r>
              <a:rPr/>
              <a:t>Body Level One</a:t>
            </a:r>
          </a:p>
          <a:p>
            <a:pPr lvl="1">
              <a:defRPr/>
            </a:pPr>
            <a:r>
              <a:rPr/>
              <a:t>Body Level Two</a:t>
            </a:r>
          </a:p>
          <a:p>
            <a:pPr lvl="2">
              <a:defRPr/>
            </a:pPr>
            <a:r>
              <a:rPr/>
              <a:t>Body Level Three</a:t>
            </a:r>
          </a:p>
          <a:p>
            <a:pPr lvl="3">
              <a:defRPr/>
            </a:pPr>
            <a:r>
              <a:rPr/>
              <a:t>Body Level Four</a:t>
            </a:r>
          </a:p>
          <a:p>
            <a:pPr lvl="4">
              <a:defRPr/>
            </a:pPr>
            <a:r>
              <a:rPr/>
              <a:t>Body Level Five</a:t>
            </a:r>
          </a:p>
        </p:txBody>
      </p:sp>
      <p:sp>
        <p:nvSpPr>
          <p:cNvPr id="40" name="TextBox 6"/>
          <p:cNvSpPr txBox="1"/>
          <p:nvPr/>
        </p:nvSpPr>
        <p:spPr bwMode="auto">
          <a:xfrm>
            <a:off x="10962684" y="6480083"/>
            <a:ext cx="566093" cy="12700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>
            <a:lvl1pPr>
              <a:defRPr sz="8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</a:lstStyle>
          <a:p>
            <a:pPr>
              <a:defRPr/>
            </a:pPr>
            <a:r>
              <a:rPr/>
              <a:t>uacrussia.ru</a:t>
            </a:r>
          </a:p>
        </p:txBody>
      </p:sp>
      <p:sp>
        <p:nvSpPr>
          <p:cNvPr id="45" name="Slide Number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86CB4B4D-7CA3-9044-876B-883B54F8677D}" type="slidenum">
              <a:rPr/>
              <a:pPr>
                <a:defRPr/>
              </a:pPr>
              <a:t>‹#›</a:t>
            </a:fld>
            <a:endParaRPr/>
          </a:p>
        </p:txBody>
      </p:sp>
      <p:grpSp>
        <p:nvGrpSpPr>
          <p:cNvPr id="5" name="Group 4"/>
          <p:cNvGrpSpPr>
            <a:grpSpLocks noChangeAspect="1"/>
          </p:cNvGrpSpPr>
          <p:nvPr userDrawn="1"/>
        </p:nvGrpSpPr>
        <p:grpSpPr bwMode="auto">
          <a:xfrm>
            <a:off x="10867567" y="389360"/>
            <a:ext cx="936970" cy="397825"/>
            <a:chOff x="8055861" y="444215"/>
            <a:chExt cx="746138" cy="315865"/>
          </a:xfrm>
        </p:grpSpPr>
        <p:pic>
          <p:nvPicPr>
            <p:cNvPr id="6" name="Picture 10" descr="Picture 10"/>
            <p:cNvPicPr>
              <a:picLocks noChangeAspect="1"/>
            </p:cNvPicPr>
            <p:nvPr userDrawn="1"/>
          </p:nvPicPr>
          <p:blipFill>
            <a:blip r:embed="rId2"/>
            <a:stretch/>
          </p:blipFill>
          <p:spPr bwMode="auto">
            <a:xfrm>
              <a:off x="8055861" y="447622"/>
              <a:ext cx="321355" cy="288271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7" name="Straight Connector 13"/>
            <p:cNvSpPr/>
            <p:nvPr userDrawn="1"/>
          </p:nvSpPr>
          <p:spPr bwMode="auto">
            <a:xfrm>
              <a:off x="8438358" y="444215"/>
              <a:ext cx="2" cy="315865"/>
            </a:xfrm>
            <a:prstGeom prst="line">
              <a:avLst/>
            </a:prstGeom>
            <a:grpFill/>
            <a:ln w="6350">
              <a:solidFill>
                <a:srgbClr val="FFFFFF"/>
              </a:solidFill>
              <a:miter/>
            </a:ln>
          </p:spPr>
          <p:txBody>
            <a:bodyPr lIns="45718" tIns="45718" rIns="45718" bIns="45718"/>
            <a:lstStyle/>
            <a:p>
              <a:pPr>
                <a:defRPr/>
              </a:pPr>
              <a:endParaRPr sz="1800"/>
            </a:p>
          </p:txBody>
        </p:sp>
        <p:pic>
          <p:nvPicPr>
            <p:cNvPr id="8" name="Picture 7"/>
            <p:cNvPicPr>
              <a:picLocks noChangeAspect="1"/>
            </p:cNvPicPr>
            <p:nvPr userDrawn="1"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/>
          </p:blipFill>
          <p:spPr bwMode="auto">
            <a:xfrm>
              <a:off x="8553600" y="486000"/>
              <a:ext cx="248399" cy="248399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userDrawn="1">
  <p:cSld name="Razdel 1">
    <p:bg>
      <p:bgPr>
        <a:solidFill>
          <a:srgbClr val="004DC3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2" name="Picture 8" descr="Picture 8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-3" y="0"/>
            <a:ext cx="12192003" cy="6858002"/>
          </a:xfrm>
          <a:prstGeom prst="rect">
            <a:avLst/>
          </a:prstGeom>
          <a:ln w="12700">
            <a:miter lim="400000"/>
          </a:ln>
        </p:spPr>
      </p:pic>
      <p:sp>
        <p:nvSpPr>
          <p:cNvPr id="52" name="TextBox 12"/>
          <p:cNvSpPr txBox="1"/>
          <p:nvPr/>
        </p:nvSpPr>
        <p:spPr bwMode="auto">
          <a:xfrm>
            <a:off x="371475" y="6299578"/>
            <a:ext cx="842789" cy="17780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>
            <a:lvl1pPr>
              <a:defRPr sz="1200">
                <a:solidFill>
                  <a:srgbClr val="FFFFFF"/>
                </a:solidFill>
                <a:latin typeface="Stem"/>
                <a:ea typeface="Stem"/>
                <a:cs typeface="Stem"/>
              </a:defRPr>
            </a:lvl1pPr>
          </a:lstStyle>
          <a:p>
            <a:pPr>
              <a:defRPr/>
            </a:pPr>
            <a:r>
              <a:rPr dirty="0"/>
              <a:t>uacrussia.ru</a:t>
            </a:r>
          </a:p>
        </p:txBody>
      </p:sp>
      <p:grpSp>
        <p:nvGrpSpPr>
          <p:cNvPr id="14" name="Group 13"/>
          <p:cNvGrpSpPr/>
          <p:nvPr userDrawn="1"/>
        </p:nvGrpSpPr>
        <p:grpSpPr bwMode="auto">
          <a:xfrm>
            <a:off x="368679" y="260648"/>
            <a:ext cx="3867712" cy="792088"/>
            <a:chOff x="269461" y="277336"/>
            <a:chExt cx="2821294" cy="577787"/>
          </a:xfrm>
        </p:grpSpPr>
        <p:pic>
          <p:nvPicPr>
            <p:cNvPr id="15" name="Picture 17" descr="Picture 17"/>
            <p:cNvPicPr>
              <a:picLocks noChangeAspect="1"/>
            </p:cNvPicPr>
            <p:nvPr/>
          </p:nvPicPr>
          <p:blipFill>
            <a:blip r:embed="rId3"/>
            <a:stretch/>
          </p:blipFill>
          <p:spPr bwMode="auto">
            <a:xfrm>
              <a:off x="269461" y="364791"/>
              <a:ext cx="803500" cy="320325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16" name="Straight Connector 18"/>
            <p:cNvSpPr/>
            <p:nvPr/>
          </p:nvSpPr>
          <p:spPr bwMode="auto">
            <a:xfrm>
              <a:off x="1225347" y="387089"/>
              <a:ext cx="1" cy="302867"/>
            </a:xfrm>
            <a:prstGeom prst="line">
              <a:avLst/>
            </a:prstGeom>
            <a:grpFill/>
            <a:ln w="12700">
              <a:solidFill>
                <a:srgbClr val="FFFFFF"/>
              </a:solidFill>
              <a:miter/>
            </a:ln>
          </p:spPr>
          <p:txBody>
            <a:bodyPr lIns="45718" tIns="45718" rIns="45718" bIns="45718"/>
            <a:lstStyle/>
            <a:p>
              <a:pPr>
                <a:defRPr/>
              </a:pPr>
              <a:endParaRPr sz="1800"/>
            </a:p>
          </p:txBody>
        </p: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1219498" y="277336"/>
              <a:ext cx="1871257" cy="577787"/>
            </a:xfrm>
            <a:prstGeom prst="rect">
              <a:avLst/>
            </a:prstGeom>
          </p:spPr>
        </p:pic>
      </p:grpSp>
      <p:sp>
        <p:nvSpPr>
          <p:cNvPr id="13" name="Straight Connector 14"/>
          <p:cNvSpPr/>
          <p:nvPr userDrawn="1"/>
        </p:nvSpPr>
        <p:spPr bwMode="auto">
          <a:xfrm>
            <a:off x="7535863" y="3428997"/>
            <a:ext cx="2" cy="2240377"/>
          </a:xfrm>
          <a:prstGeom prst="line">
            <a:avLst/>
          </a:prstGeom>
          <a:ln w="12700">
            <a:solidFill>
              <a:srgbClr val="FFFFFF"/>
            </a:solidFill>
            <a:miter/>
          </a:ln>
        </p:spPr>
        <p:txBody>
          <a:bodyPr lIns="45718" tIns="45718" rIns="45718" bIns="45718"/>
          <a:lstStyle/>
          <a:p>
            <a:pPr>
              <a:defRPr/>
            </a:pPr>
            <a:endParaRPr/>
          </a:p>
        </p:txBody>
      </p:sp>
      <p:sp>
        <p:nvSpPr>
          <p:cNvPr id="18" name="Straight Connector 16"/>
          <p:cNvSpPr/>
          <p:nvPr userDrawn="1"/>
        </p:nvSpPr>
        <p:spPr bwMode="auto">
          <a:xfrm flipH="1">
            <a:off x="366965" y="3428997"/>
            <a:ext cx="3" cy="2240377"/>
          </a:xfrm>
          <a:prstGeom prst="line">
            <a:avLst/>
          </a:prstGeom>
          <a:ln w="12700">
            <a:solidFill>
              <a:srgbClr val="FFFFFF"/>
            </a:solidFill>
            <a:miter/>
          </a:ln>
        </p:spPr>
        <p:txBody>
          <a:bodyPr lIns="45718" tIns="45718" rIns="45718" bIns="45718"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5_Razdel 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9" name="Picture 30" descr="Picture 30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/>
        </p:blipFill>
        <p:spPr bwMode="auto">
          <a:xfrm>
            <a:off x="0" y="0"/>
            <a:ext cx="12192003" cy="6858002"/>
          </a:xfrm>
          <a:prstGeom prst="rect">
            <a:avLst/>
          </a:prstGeom>
          <a:ln w="12700">
            <a:miter lim="400000"/>
          </a:ln>
        </p:spPr>
      </p:pic>
      <p:sp>
        <p:nvSpPr>
          <p:cNvPr id="97" name="TextBox 12"/>
          <p:cNvSpPr txBox="1"/>
          <p:nvPr/>
        </p:nvSpPr>
        <p:spPr bwMode="auto">
          <a:xfrm>
            <a:off x="371475" y="6299578"/>
            <a:ext cx="846385" cy="184666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>
            <a:lvl1pPr>
              <a:defRPr sz="1200">
                <a:solidFill>
                  <a:srgbClr val="004DC3"/>
                </a:solidFill>
                <a:latin typeface="Stem"/>
                <a:ea typeface="Stem"/>
                <a:cs typeface="Stem"/>
              </a:defRPr>
            </a:lvl1pPr>
          </a:lstStyle>
          <a:p>
            <a:pPr>
              <a:defRPr/>
            </a:pPr>
            <a:r>
              <a:rPr>
                <a:solidFill>
                  <a:srgbClr val="0F4DBC"/>
                </a:solidFill>
              </a:rPr>
              <a:t>uacrussia.ru</a:t>
            </a:r>
          </a:p>
        </p:txBody>
      </p:sp>
      <p:grpSp>
        <p:nvGrpSpPr>
          <p:cNvPr id="13" name="Group 12"/>
          <p:cNvGrpSpPr/>
          <p:nvPr userDrawn="1"/>
        </p:nvGrpSpPr>
        <p:grpSpPr bwMode="auto">
          <a:xfrm>
            <a:off x="362742" y="296284"/>
            <a:ext cx="3717034" cy="756452"/>
            <a:chOff x="362742" y="296284"/>
            <a:chExt cx="3717034" cy="756452"/>
          </a:xfrm>
        </p:grpSpPr>
        <p:grpSp>
          <p:nvGrpSpPr>
            <p:cNvPr id="14" name="Group 13"/>
            <p:cNvGrpSpPr>
              <a:grpSpLocks noChangeAspect="1"/>
            </p:cNvGrpSpPr>
            <p:nvPr userDrawn="1"/>
          </p:nvGrpSpPr>
          <p:grpSpPr bwMode="auto">
            <a:xfrm>
              <a:off x="1612680" y="296284"/>
              <a:ext cx="2467096" cy="756452"/>
              <a:chOff x="1657242" y="285755"/>
              <a:chExt cx="2423905" cy="740880"/>
            </a:xfrm>
          </p:grpSpPr>
          <p:sp>
            <p:nvSpPr>
              <p:cNvPr id="17" name="Oval 16"/>
              <p:cNvSpPr/>
              <p:nvPr userDrawn="1"/>
            </p:nvSpPr>
            <p:spPr bwMode="auto">
              <a:xfrm>
                <a:off x="3073400" y="380705"/>
                <a:ext cx="250825" cy="250825"/>
              </a:xfrm>
              <a:prstGeom prst="ellipse">
                <a:avLst/>
              </a:prstGeom>
              <a:solidFill>
                <a:srgbClr val="FFFFFF"/>
              </a:soli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rgbClr val="000000"/>
              </a:lnRef>
              <a:fillRef idx="0">
                <a:srgbClr val="000000"/>
              </a:fillRef>
              <a:effectRef idx="0">
                <a:srgbClr val="000000"/>
              </a:effectRef>
              <a:fontRef idx="none"/>
            </p:style>
            <p:txBody>
              <a:bodyPr rot="0" spcFirstLastPara="1" vertOverflow="overflow" horzOverflow="overflow" vert="horz" wrap="square" lIns="45718" tIns="45718" rIns="45718" bIns="45718" numCol="1" spcCol="38100" rtlCol="0" anchor="ctr">
                <a:spAutoFit/>
              </a:bodyPr>
              <a:lstStyle/>
              <a:p>
                <a:pPr marL="0" marR="0" indent="0" algn="l" defTabSz="91440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sz="1800" b="0" i="0" u="none" strike="noStrike" cap="none" spc="0">
                  <a:ln>
                    <a:noFill/>
                  </a:ln>
                  <a:solidFill>
                    <a:srgbClr val="000000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pic>
            <p:nvPicPr>
              <p:cNvPr id="18" name="Picture 1"/>
              <p:cNvPicPr>
                <a:picLocks noChangeAspect="1"/>
              </p:cNvPicPr>
              <p:nvPr userDrawn="1"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 bwMode="auto">
              <a:xfrm>
                <a:off x="1657242" y="285755"/>
                <a:ext cx="2423905" cy="740880"/>
              </a:xfrm>
              <a:prstGeom prst="rect">
                <a:avLst/>
              </a:prstGeom>
              <a:ln w="12700">
                <a:miter lim="400000"/>
              </a:ln>
            </p:spPr>
          </p:pic>
        </p:grpSp>
        <p:pic>
          <p:nvPicPr>
            <p:cNvPr id="15" name="Picture 2" descr="Picture 2"/>
            <p:cNvPicPr>
              <a:picLocks noChangeAspect="1"/>
            </p:cNvPicPr>
            <p:nvPr/>
          </p:nvPicPr>
          <p:blipFill>
            <a:blip r:embed="rId4"/>
            <a:stretch/>
          </p:blipFill>
          <p:spPr bwMode="auto">
            <a:xfrm>
              <a:off x="362742" y="374665"/>
              <a:ext cx="1107456" cy="447749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16" name="Straight Connector 4"/>
            <p:cNvSpPr/>
            <p:nvPr/>
          </p:nvSpPr>
          <p:spPr bwMode="auto">
            <a:xfrm>
              <a:off x="1639306" y="390613"/>
              <a:ext cx="1" cy="431801"/>
            </a:xfrm>
            <a:prstGeom prst="line">
              <a:avLst/>
            </a:prstGeom>
            <a:grpFill/>
            <a:ln w="12700">
              <a:solidFill>
                <a:srgbClr val="002668"/>
              </a:solidFill>
              <a:miter/>
            </a:ln>
          </p:spPr>
          <p:txBody>
            <a:bodyPr lIns="45718" tIns="45718" rIns="45718" bIns="45718"/>
            <a:lstStyle/>
            <a:p>
              <a:pPr>
                <a:defRPr/>
              </a:pPr>
              <a:endParaRPr/>
            </a:p>
          </p:txBody>
        </p:sp>
      </p:grpSp>
      <p:sp>
        <p:nvSpPr>
          <p:cNvPr id="20" name="Straight Connector 29"/>
          <p:cNvSpPr/>
          <p:nvPr userDrawn="1"/>
        </p:nvSpPr>
        <p:spPr bwMode="auto">
          <a:xfrm flipH="1">
            <a:off x="366965" y="3428997"/>
            <a:ext cx="3" cy="2240377"/>
          </a:xfrm>
          <a:prstGeom prst="line">
            <a:avLst/>
          </a:prstGeom>
          <a:ln w="12700">
            <a:solidFill>
              <a:srgbClr val="404040"/>
            </a:solidFill>
            <a:miter/>
          </a:ln>
        </p:spPr>
        <p:txBody>
          <a:bodyPr lIns="45718" tIns="45718" rIns="45718" bIns="45718"/>
          <a:lstStyle/>
          <a:p>
            <a:pPr>
              <a:defRPr/>
            </a:pPr>
            <a:endParaRPr/>
          </a:p>
        </p:txBody>
      </p:sp>
      <p:sp>
        <p:nvSpPr>
          <p:cNvPr id="21" name="Straight Connector 33"/>
          <p:cNvSpPr/>
          <p:nvPr userDrawn="1"/>
        </p:nvSpPr>
        <p:spPr bwMode="auto">
          <a:xfrm>
            <a:off x="7535863" y="3428997"/>
            <a:ext cx="2" cy="2240377"/>
          </a:xfrm>
          <a:prstGeom prst="line">
            <a:avLst/>
          </a:prstGeom>
          <a:ln w="12700">
            <a:solidFill>
              <a:srgbClr val="404040"/>
            </a:solidFill>
            <a:miter/>
          </a:ln>
        </p:spPr>
        <p:txBody>
          <a:bodyPr lIns="45718" tIns="45718" rIns="45718" bIns="45718"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6_Razdel 1">
    <p:bg>
      <p:bgPr>
        <a:solidFill>
          <a:srgbClr val="6DCAD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4" name="Picture 28" descr="Picture 28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-3" y="-4"/>
            <a:ext cx="12192003" cy="685800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1" name="Group 12"/>
          <p:cNvGrpSpPr/>
          <p:nvPr userDrawn="1"/>
        </p:nvGrpSpPr>
        <p:grpSpPr bwMode="auto">
          <a:xfrm>
            <a:off x="362742" y="296284"/>
            <a:ext cx="3717034" cy="756452"/>
            <a:chOff x="362742" y="296284"/>
            <a:chExt cx="3717034" cy="756452"/>
          </a:xfrm>
        </p:grpSpPr>
        <p:pic>
          <p:nvPicPr>
            <p:cNvPr id="26" name="Picture 1"/>
            <p:cNvPicPr>
              <a:picLocks noChangeAspect="1"/>
            </p:cNvPicPr>
            <p:nvPr userDrawn="1"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1612680" y="296284"/>
              <a:ext cx="2467096" cy="756452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3" name="Picture 2" descr="Picture 2"/>
            <p:cNvPicPr>
              <a:picLocks noChangeAspect="1"/>
            </p:cNvPicPr>
            <p:nvPr/>
          </p:nvPicPr>
          <p:blipFill>
            <a:blip r:embed="rId4"/>
            <a:stretch/>
          </p:blipFill>
          <p:spPr bwMode="auto">
            <a:xfrm>
              <a:off x="362742" y="374665"/>
              <a:ext cx="1107456" cy="447749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24" name="Straight Connector 4"/>
            <p:cNvSpPr/>
            <p:nvPr/>
          </p:nvSpPr>
          <p:spPr bwMode="auto">
            <a:xfrm>
              <a:off x="1639306" y="390613"/>
              <a:ext cx="1" cy="431801"/>
            </a:xfrm>
            <a:prstGeom prst="line">
              <a:avLst/>
            </a:prstGeom>
            <a:grpFill/>
            <a:ln w="12700">
              <a:solidFill>
                <a:srgbClr val="002668"/>
              </a:solidFill>
              <a:miter/>
            </a:ln>
          </p:spPr>
          <p:txBody>
            <a:bodyPr lIns="45718" tIns="45718" rIns="45718" bIns="45718"/>
            <a:lstStyle/>
            <a:p>
              <a:pPr>
                <a:defRPr/>
              </a:pPr>
              <a:endParaRPr/>
            </a:p>
          </p:txBody>
        </p:sp>
      </p:grpSp>
      <p:sp>
        <p:nvSpPr>
          <p:cNvPr id="82" name="TextBox 12"/>
          <p:cNvSpPr txBox="1"/>
          <p:nvPr/>
        </p:nvSpPr>
        <p:spPr bwMode="auto">
          <a:xfrm>
            <a:off x="371475" y="6299578"/>
            <a:ext cx="846385" cy="184666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>
            <a:lvl1pPr>
              <a:defRPr sz="1200">
                <a:solidFill>
                  <a:srgbClr val="004DC3"/>
                </a:solidFill>
                <a:latin typeface="Stem"/>
                <a:ea typeface="Stem"/>
                <a:cs typeface="Stem"/>
              </a:defRPr>
            </a:lvl1pPr>
          </a:lstStyle>
          <a:p>
            <a:pPr>
              <a:defRPr/>
            </a:pPr>
            <a:r>
              <a:rPr>
                <a:solidFill>
                  <a:srgbClr val="0F4DBC"/>
                </a:solidFill>
              </a:rPr>
              <a:t>uacrussia.ru</a:t>
            </a:r>
          </a:p>
        </p:txBody>
      </p:sp>
      <p:sp>
        <p:nvSpPr>
          <p:cNvPr id="15" name="Straight Connector 21"/>
          <p:cNvSpPr/>
          <p:nvPr userDrawn="1"/>
        </p:nvSpPr>
        <p:spPr bwMode="auto">
          <a:xfrm flipH="1">
            <a:off x="366965" y="3428997"/>
            <a:ext cx="3" cy="2240377"/>
          </a:xfrm>
          <a:prstGeom prst="line">
            <a:avLst/>
          </a:prstGeom>
          <a:ln w="12700">
            <a:solidFill>
              <a:srgbClr val="002664"/>
            </a:solidFill>
            <a:miter/>
          </a:ln>
        </p:spPr>
        <p:txBody>
          <a:bodyPr lIns="45718" tIns="45718" rIns="45718" bIns="45718"/>
          <a:lstStyle/>
          <a:p>
            <a:pPr>
              <a:defRPr/>
            </a:pPr>
            <a:endParaRPr/>
          </a:p>
        </p:txBody>
      </p:sp>
      <p:sp>
        <p:nvSpPr>
          <p:cNvPr id="16" name="Straight Connector 31"/>
          <p:cNvSpPr/>
          <p:nvPr userDrawn="1"/>
        </p:nvSpPr>
        <p:spPr bwMode="auto">
          <a:xfrm>
            <a:off x="7535863" y="3428997"/>
            <a:ext cx="2" cy="2240377"/>
          </a:xfrm>
          <a:prstGeom prst="line">
            <a:avLst/>
          </a:prstGeom>
          <a:ln w="12700">
            <a:solidFill>
              <a:srgbClr val="002664"/>
            </a:solidFill>
            <a:miter/>
          </a:ln>
        </p:spPr>
        <p:txBody>
          <a:bodyPr lIns="45718" tIns="45718" rIns="45718" bIns="45718"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x" preserve="1" userDrawn="1">
  <p:cSld name="4_Razdel 1">
    <p:bg>
      <p:bgPr>
        <a:solidFill>
          <a:srgbClr val="004DC3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12" name="Group 13"/>
          <p:cNvGrpSpPr/>
          <p:nvPr userDrawn="1"/>
        </p:nvGrpSpPr>
        <p:grpSpPr bwMode="auto">
          <a:xfrm>
            <a:off x="368679" y="260648"/>
            <a:ext cx="3867712" cy="792088"/>
            <a:chOff x="269461" y="277336"/>
            <a:chExt cx="2821294" cy="577787"/>
          </a:xfrm>
        </p:grpSpPr>
        <p:pic>
          <p:nvPicPr>
            <p:cNvPr id="13" name="Picture 17" descr="Picture 17"/>
            <p:cNvPicPr>
              <a:picLocks noChangeAspect="1"/>
            </p:cNvPicPr>
            <p:nvPr/>
          </p:nvPicPr>
          <p:blipFill>
            <a:blip r:embed="rId2"/>
            <a:stretch/>
          </p:blipFill>
          <p:spPr bwMode="auto">
            <a:xfrm>
              <a:off x="269461" y="364791"/>
              <a:ext cx="803500" cy="320325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18" name="Straight Connector 18"/>
            <p:cNvSpPr/>
            <p:nvPr/>
          </p:nvSpPr>
          <p:spPr bwMode="auto">
            <a:xfrm>
              <a:off x="1225347" y="387089"/>
              <a:ext cx="1" cy="302867"/>
            </a:xfrm>
            <a:prstGeom prst="line">
              <a:avLst/>
            </a:prstGeom>
            <a:grpFill/>
            <a:ln w="12700">
              <a:solidFill>
                <a:srgbClr val="FFFFFF"/>
              </a:solidFill>
              <a:miter/>
            </a:ln>
          </p:spPr>
          <p:txBody>
            <a:bodyPr lIns="45718" tIns="45718" rIns="45718" bIns="45718"/>
            <a:lstStyle/>
            <a:p>
              <a:pPr>
                <a:defRPr/>
              </a:pPr>
              <a:endParaRPr sz="1800"/>
            </a:p>
          </p:txBody>
        </p:sp>
        <p:pic>
          <p:nvPicPr>
            <p:cNvPr id="19" name="Picture 16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1219498" y="277336"/>
              <a:ext cx="1871257" cy="577787"/>
            </a:xfrm>
            <a:prstGeom prst="rect">
              <a:avLst/>
            </a:prstGeom>
          </p:spPr>
        </p:pic>
      </p:grpSp>
      <p:pic>
        <p:nvPicPr>
          <p:cNvPr id="58" name="Picture 10" descr="Picture 10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 rot="10800000">
            <a:off x="1" y="-1"/>
            <a:ext cx="12192001" cy="6858001"/>
          </a:xfrm>
          <a:prstGeom prst="rect">
            <a:avLst/>
          </a:prstGeom>
          <a:ln w="12700">
            <a:miter lim="400000"/>
          </a:ln>
        </p:spPr>
      </p:pic>
      <p:sp>
        <p:nvSpPr>
          <p:cNvPr id="52" name="TextBox 12"/>
          <p:cNvSpPr txBox="1"/>
          <p:nvPr/>
        </p:nvSpPr>
        <p:spPr bwMode="auto">
          <a:xfrm>
            <a:off x="371475" y="6299578"/>
            <a:ext cx="842789" cy="17780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>
            <a:lvl1pPr>
              <a:defRPr sz="1200">
                <a:solidFill>
                  <a:srgbClr val="FFFFFF"/>
                </a:solidFill>
                <a:latin typeface="Stem"/>
                <a:ea typeface="Stem"/>
                <a:cs typeface="Stem"/>
              </a:defRPr>
            </a:lvl1pPr>
          </a:lstStyle>
          <a:p>
            <a:pPr>
              <a:defRPr/>
            </a:pPr>
            <a:r>
              <a:rPr/>
              <a:t>uacrussia.ru</a:t>
            </a:r>
          </a:p>
        </p:txBody>
      </p:sp>
      <p:sp>
        <p:nvSpPr>
          <p:cNvPr id="53" name="Straight Connector 13"/>
          <p:cNvSpPr/>
          <p:nvPr/>
        </p:nvSpPr>
        <p:spPr bwMode="auto">
          <a:xfrm flipH="1">
            <a:off x="3251568" y="3428997"/>
            <a:ext cx="3" cy="2240377"/>
          </a:xfrm>
          <a:prstGeom prst="line">
            <a:avLst/>
          </a:prstGeom>
          <a:ln w="12700">
            <a:solidFill>
              <a:srgbClr val="FFFFFF"/>
            </a:solidFill>
            <a:miter/>
          </a:ln>
        </p:spPr>
        <p:txBody>
          <a:bodyPr lIns="45718" tIns="45718" rIns="45718" bIns="45718"/>
          <a:lstStyle/>
          <a:p>
            <a:pPr>
              <a:defRPr/>
            </a:pPr>
            <a:endParaRPr/>
          </a:p>
        </p:txBody>
      </p:sp>
      <p:sp>
        <p:nvSpPr>
          <p:cNvPr id="54" name="Straight Connector 15"/>
          <p:cNvSpPr/>
          <p:nvPr/>
        </p:nvSpPr>
        <p:spPr bwMode="auto">
          <a:xfrm flipH="1">
            <a:off x="359283" y="3428997"/>
            <a:ext cx="3" cy="2240377"/>
          </a:xfrm>
          <a:prstGeom prst="line">
            <a:avLst/>
          </a:prstGeom>
          <a:ln w="12700">
            <a:solidFill>
              <a:srgbClr val="FFFFFF"/>
            </a:solidFill>
            <a:miter/>
          </a:ln>
        </p:spPr>
        <p:txBody>
          <a:bodyPr lIns="45718" tIns="45718" rIns="45718" bIns="45718"/>
          <a:lstStyle/>
          <a:p>
            <a:pPr>
              <a:defRPr/>
            </a:pPr>
            <a:endParaRPr/>
          </a:p>
        </p:txBody>
      </p:sp>
      <p:sp>
        <p:nvSpPr>
          <p:cNvPr id="59" name="ЗАГОЛОВОК РАЗДЕЛА"/>
          <p:cNvSpPr txBox="1">
            <a:spLocks noGrp="1"/>
          </p:cNvSpPr>
          <p:nvPr>
            <p:ph type="title" hasCustomPrompt="1"/>
          </p:nvPr>
        </p:nvSpPr>
        <p:spPr bwMode="auto">
          <a:xfrm>
            <a:off x="3497815" y="4638233"/>
            <a:ext cx="4991279" cy="166134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3600" cap="all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/>
              <a:t>ЗАГОЛОВОК РАЗДЕЛА</a:t>
            </a:r>
          </a:p>
        </p:txBody>
      </p:sp>
      <p:sp>
        <p:nvSpPr>
          <p:cNvPr id="60" name="Slide Number"/>
          <p:cNvSpPr txBox="1">
            <a:spLocks noGrp="1"/>
          </p:cNvSpPr>
          <p:nvPr>
            <p:ph type="sldNum" sz="quarter" idx="2"/>
          </p:nvPr>
        </p:nvSpPr>
        <p:spPr bwMode="auto">
          <a:xfrm>
            <a:off x="8610599" y="6356350"/>
            <a:ext cx="127001" cy="1270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x" preserve="1" userDrawn="1">
  <p:cSld name="2_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2" name="Title Text"/>
          <p:cNvSpPr txBox="1">
            <a:spLocks noGrp="1"/>
          </p:cNvSpPr>
          <p:nvPr>
            <p:ph type="title"/>
          </p:nvPr>
        </p:nvSpPr>
        <p:spPr bwMode="auto"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F4DBC"/>
                </a:solidFill>
              </a:defRPr>
            </a:lvl1pPr>
          </a:lstStyle>
          <a:p>
            <a:pPr>
              <a:defRPr/>
            </a:pPr>
            <a:r>
              <a:rPr/>
              <a:t>Title Text</a:t>
            </a:r>
          </a:p>
        </p:txBody>
      </p:sp>
      <p:sp>
        <p:nvSpPr>
          <p:cNvPr id="173" name="TextBox 5"/>
          <p:cNvSpPr txBox="1"/>
          <p:nvPr/>
        </p:nvSpPr>
        <p:spPr bwMode="auto">
          <a:xfrm>
            <a:off x="10962684" y="6480083"/>
            <a:ext cx="566093" cy="12700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>
            <a:lvl1pPr>
              <a:defRPr sz="800">
                <a:solidFill>
                  <a:srgbClr val="004DC3"/>
                </a:solidFill>
                <a:latin typeface="Arial"/>
                <a:ea typeface="Arial"/>
                <a:cs typeface="Arial"/>
              </a:defRPr>
            </a:lvl1pPr>
          </a:lstStyle>
          <a:p>
            <a:pPr>
              <a:defRPr/>
            </a:pPr>
            <a:r>
              <a:rPr/>
              <a:t>uacrussia.ru</a:t>
            </a:r>
          </a:p>
        </p:txBody>
      </p:sp>
      <p:sp>
        <p:nvSpPr>
          <p:cNvPr id="177" name="Slide Number"/>
          <p:cNvSpPr txBox="1">
            <a:spLocks noGrp="1"/>
          </p:cNvSpPr>
          <p:nvPr>
            <p:ph type="sldNum" sz="quarter" idx="2"/>
          </p:nvPr>
        </p:nvSpPr>
        <p:spPr bwMode="auto">
          <a:xfrm>
            <a:off x="11693521" y="6475252"/>
            <a:ext cx="127001" cy="127001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pPr>
                <a:defRPr/>
              </a:pPr>
              <a:t>‹#›</a:t>
            </a:fld>
            <a:endParaRPr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11486920" y="430801"/>
            <a:ext cx="308383" cy="30838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x" preserve="1" userDrawn="1">
  <p:cSld name="1_Title and Window 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88" name="Picture 9" descr="Picture 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-10162" y="0"/>
            <a:ext cx="12202162" cy="6858001"/>
          </a:xfrm>
          <a:prstGeom prst="rect">
            <a:avLst/>
          </a:prstGeom>
          <a:ln w="12700">
            <a:miter lim="400000"/>
          </a:ln>
        </p:spPr>
      </p:pic>
      <p:sp>
        <p:nvSpPr>
          <p:cNvPr id="184" name="Title Text"/>
          <p:cNvSpPr txBox="1">
            <a:spLocks noGrp="1"/>
          </p:cNvSpPr>
          <p:nvPr>
            <p:ph type="title"/>
          </p:nvPr>
        </p:nvSpPr>
        <p:spPr bwMode="auto"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F4DBC"/>
                </a:solidFill>
              </a:defRPr>
            </a:lvl1pPr>
          </a:lstStyle>
          <a:p>
            <a:pPr>
              <a:defRPr/>
            </a:pPr>
            <a:r>
              <a:rPr/>
              <a:t>Title Text</a:t>
            </a:r>
          </a:p>
        </p:txBody>
      </p:sp>
      <p:sp>
        <p:nvSpPr>
          <p:cNvPr id="189" name="Rounded Rectangle 18"/>
          <p:cNvSpPr/>
          <p:nvPr/>
        </p:nvSpPr>
        <p:spPr bwMode="auto">
          <a:xfrm>
            <a:off x="387459" y="1341437"/>
            <a:ext cx="11437441" cy="4932365"/>
          </a:xfrm>
          <a:prstGeom prst="roundRect">
            <a:avLst>
              <a:gd name="adj" fmla="val 4533"/>
            </a:avLst>
          </a:prstGeom>
          <a:solidFill>
            <a:srgbClr val="FFFFFF"/>
          </a:solidFill>
          <a:ln w="12700">
            <a:miter lim="400000"/>
          </a:ln>
          <a:effectLst>
            <a:outerShdw blurRad="127000" rotWithShape="0">
              <a:srgbClr val="BFBFBF">
                <a:alpha val="40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endParaRPr/>
          </a:p>
        </p:txBody>
      </p:sp>
      <p:sp>
        <p:nvSpPr>
          <p:cNvPr id="190" name="TextBox 5"/>
          <p:cNvSpPr txBox="1"/>
          <p:nvPr/>
        </p:nvSpPr>
        <p:spPr bwMode="auto">
          <a:xfrm>
            <a:off x="10962684" y="6480083"/>
            <a:ext cx="566093" cy="12700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>
            <a:lvl1pPr>
              <a:defRPr sz="800">
                <a:solidFill>
                  <a:srgbClr val="004DC3"/>
                </a:solidFill>
                <a:latin typeface="Arial"/>
                <a:ea typeface="Arial"/>
                <a:cs typeface="Arial"/>
              </a:defRPr>
            </a:lvl1pPr>
          </a:lstStyle>
          <a:p>
            <a:pPr>
              <a:defRPr/>
            </a:pPr>
            <a:r>
              <a:rPr/>
              <a:t>uacrussia.ru</a:t>
            </a:r>
          </a:p>
        </p:txBody>
      </p:sp>
      <p:sp>
        <p:nvSpPr>
          <p:cNvPr id="191" name="Slide Number"/>
          <p:cNvSpPr txBox="1">
            <a:spLocks noGrp="1"/>
          </p:cNvSpPr>
          <p:nvPr>
            <p:ph type="sldNum" sz="quarter" idx="2"/>
          </p:nvPr>
        </p:nvSpPr>
        <p:spPr bwMode="auto">
          <a:xfrm>
            <a:off x="11693521" y="6475252"/>
            <a:ext cx="127001" cy="127001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pPr>
                <a:defRPr/>
              </a:pPr>
              <a:t>‹#›</a:t>
            </a:fld>
            <a:endParaRPr/>
          </a:p>
        </p:txBody>
      </p:sp>
      <p:grpSp>
        <p:nvGrpSpPr>
          <p:cNvPr id="5" name="Group 4"/>
          <p:cNvGrpSpPr/>
          <p:nvPr userDrawn="1"/>
        </p:nvGrpSpPr>
        <p:grpSpPr bwMode="auto">
          <a:xfrm>
            <a:off x="10912931" y="364077"/>
            <a:ext cx="882372" cy="413365"/>
            <a:chOff x="8092234" y="432262"/>
            <a:chExt cx="710641" cy="332914"/>
          </a:xfrm>
        </p:grpSpPr>
        <p:pic>
          <p:nvPicPr>
            <p:cNvPr id="6" name="Picture 8" descr="Picture 8"/>
            <p:cNvPicPr>
              <a:picLocks noChangeAspect="1"/>
            </p:cNvPicPr>
            <p:nvPr/>
          </p:nvPicPr>
          <p:blipFill>
            <a:blip r:embed="rId3"/>
            <a:stretch/>
          </p:blipFill>
          <p:spPr bwMode="auto">
            <a:xfrm>
              <a:off x="8092234" y="444215"/>
              <a:ext cx="280343" cy="301700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7" name="Straight Connector 9"/>
            <p:cNvSpPr/>
            <p:nvPr/>
          </p:nvSpPr>
          <p:spPr bwMode="auto">
            <a:xfrm>
              <a:off x="8447628" y="432262"/>
              <a:ext cx="2" cy="332914"/>
            </a:xfrm>
            <a:prstGeom prst="line">
              <a:avLst/>
            </a:prstGeom>
            <a:grpFill/>
            <a:ln w="6350">
              <a:solidFill>
                <a:srgbClr val="808080"/>
              </a:solidFill>
              <a:miter/>
            </a:ln>
          </p:spPr>
          <p:txBody>
            <a:bodyPr lIns="45718" tIns="45718" rIns="45718" bIns="45718"/>
            <a:lstStyle/>
            <a:p>
              <a:pPr>
                <a:defRPr/>
              </a:pPr>
              <a:endParaRPr sz="1800"/>
            </a:p>
          </p:txBody>
        </p:sp>
        <p:pic>
          <p:nvPicPr>
            <p:cNvPr id="8" name="Picture 7"/>
            <p:cNvPicPr>
              <a:picLocks noChangeAspect="1"/>
            </p:cNvPicPr>
            <p:nvPr userDrawn="1"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/>
          </p:blipFill>
          <p:spPr bwMode="auto">
            <a:xfrm>
              <a:off x="8554511" y="486000"/>
              <a:ext cx="248364" cy="248364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x" userDrawn="1">
  <p:cSld name="Title and Pictur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12" name="Picture 10" descr="Picture 10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rot="10800000">
            <a:off x="-3" y="312514"/>
            <a:ext cx="12192001" cy="6545485"/>
          </a:xfrm>
          <a:prstGeom prst="rect">
            <a:avLst/>
          </a:prstGeom>
          <a:ln w="12700">
            <a:miter lim="400000"/>
          </a:ln>
        </p:spPr>
      </p:pic>
      <p:sp>
        <p:nvSpPr>
          <p:cNvPr id="213" name="Title Text"/>
          <p:cNvSpPr txBox="1">
            <a:spLocks noGrp="1"/>
          </p:cNvSpPr>
          <p:nvPr>
            <p:ph type="title"/>
          </p:nvPr>
        </p:nvSpPr>
        <p:spPr bwMode="auto"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F4DBC"/>
                </a:solidFill>
              </a:defRPr>
            </a:lvl1pPr>
          </a:lstStyle>
          <a:p>
            <a:pPr>
              <a:defRPr/>
            </a:pPr>
            <a:r>
              <a:rPr/>
              <a:t>Title Text</a:t>
            </a:r>
          </a:p>
        </p:txBody>
      </p:sp>
      <p:sp>
        <p:nvSpPr>
          <p:cNvPr id="217" name="Rounded Rectangle 18"/>
          <p:cNvSpPr/>
          <p:nvPr/>
        </p:nvSpPr>
        <p:spPr bwMode="auto">
          <a:xfrm>
            <a:off x="387459" y="1341437"/>
            <a:ext cx="11437441" cy="4932365"/>
          </a:xfrm>
          <a:prstGeom prst="roundRect">
            <a:avLst>
              <a:gd name="adj" fmla="val 4533"/>
            </a:avLst>
          </a:prstGeom>
          <a:solidFill>
            <a:srgbClr val="FFFFFF"/>
          </a:solidFill>
          <a:ln w="12700">
            <a:miter lim="400000"/>
          </a:ln>
          <a:effectLst>
            <a:outerShdw blurRad="127000" rotWithShape="0">
              <a:srgbClr val="BFBFBF">
                <a:alpha val="40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endParaRPr/>
          </a:p>
        </p:txBody>
      </p:sp>
      <p:sp>
        <p:nvSpPr>
          <p:cNvPr id="218" name="TextBox 5"/>
          <p:cNvSpPr txBox="1"/>
          <p:nvPr/>
        </p:nvSpPr>
        <p:spPr bwMode="auto">
          <a:xfrm>
            <a:off x="10962684" y="6480083"/>
            <a:ext cx="566093" cy="12700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>
            <a:lvl1pPr>
              <a:defRPr sz="800">
                <a:solidFill>
                  <a:srgbClr val="004DC3"/>
                </a:solidFill>
                <a:latin typeface="Arial"/>
                <a:ea typeface="Arial"/>
                <a:cs typeface="Arial"/>
              </a:defRPr>
            </a:lvl1pPr>
          </a:lstStyle>
          <a:p>
            <a:pPr>
              <a:defRPr/>
            </a:pPr>
            <a:r>
              <a:rPr/>
              <a:t>uacrussia.ru</a:t>
            </a:r>
          </a:p>
        </p:txBody>
      </p:sp>
      <p:sp>
        <p:nvSpPr>
          <p:cNvPr id="219" name="Picture Placeholder 2"/>
          <p:cNvSpPr>
            <a:spLocks noGrp="1"/>
          </p:cNvSpPr>
          <p:nvPr>
            <p:ph type="pic" sz="half" idx="21"/>
          </p:nvPr>
        </p:nvSpPr>
        <p:spPr bwMode="auto">
          <a:xfrm>
            <a:off x="6095996" y="1341437"/>
            <a:ext cx="6096004" cy="493236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>
              <a:defRPr/>
            </a:pPr>
            <a:endParaRPr/>
          </a:p>
        </p:txBody>
      </p:sp>
      <p:sp>
        <p:nvSpPr>
          <p:cNvPr id="220" name="Slide Number"/>
          <p:cNvSpPr txBox="1">
            <a:spLocks noGrp="1"/>
          </p:cNvSpPr>
          <p:nvPr>
            <p:ph type="sldNum" sz="quarter" idx="2"/>
          </p:nvPr>
        </p:nvSpPr>
        <p:spPr bwMode="auto">
          <a:xfrm>
            <a:off x="11693521" y="6475252"/>
            <a:ext cx="127001" cy="127001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pPr>
                <a:defRPr/>
              </a:pPr>
              <a:t>‹#›</a:t>
            </a:fld>
            <a:endParaRPr/>
          </a:p>
        </p:txBody>
      </p:sp>
      <p:grpSp>
        <p:nvGrpSpPr>
          <p:cNvPr id="2" name="Group 4"/>
          <p:cNvGrpSpPr/>
          <p:nvPr userDrawn="1"/>
        </p:nvGrpSpPr>
        <p:grpSpPr bwMode="auto">
          <a:xfrm>
            <a:off x="10912931" y="364077"/>
            <a:ext cx="882372" cy="413365"/>
            <a:chOff x="8092234" y="432262"/>
            <a:chExt cx="710641" cy="332914"/>
          </a:xfrm>
        </p:grpSpPr>
        <p:pic>
          <p:nvPicPr>
            <p:cNvPr id="6" name="Picture 8" descr="Picture 8"/>
            <p:cNvPicPr>
              <a:picLocks noChangeAspect="1"/>
            </p:cNvPicPr>
            <p:nvPr/>
          </p:nvPicPr>
          <p:blipFill>
            <a:blip r:embed="rId3"/>
            <a:stretch/>
          </p:blipFill>
          <p:spPr bwMode="auto">
            <a:xfrm>
              <a:off x="8092234" y="444215"/>
              <a:ext cx="280343" cy="301700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7" name="Straight Connector 9"/>
            <p:cNvSpPr/>
            <p:nvPr/>
          </p:nvSpPr>
          <p:spPr bwMode="auto">
            <a:xfrm>
              <a:off x="8447628" y="432262"/>
              <a:ext cx="2" cy="332914"/>
            </a:xfrm>
            <a:prstGeom prst="line">
              <a:avLst/>
            </a:prstGeom>
            <a:grpFill/>
            <a:ln w="6350">
              <a:solidFill>
                <a:srgbClr val="808080"/>
              </a:solidFill>
              <a:miter/>
            </a:ln>
          </p:spPr>
          <p:txBody>
            <a:bodyPr lIns="45718" tIns="45718" rIns="45718" bIns="45718"/>
            <a:lstStyle/>
            <a:p>
              <a:pPr>
                <a:defRPr/>
              </a:pPr>
              <a:endParaRPr sz="1800"/>
            </a:p>
          </p:txBody>
        </p:sp>
        <p:pic>
          <p:nvPicPr>
            <p:cNvPr id="8" name="Picture 7"/>
            <p:cNvPicPr>
              <a:picLocks noChangeAspect="1"/>
            </p:cNvPicPr>
            <p:nvPr userDrawn="1"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/>
          </p:blipFill>
          <p:spPr bwMode="auto">
            <a:xfrm>
              <a:off x="8554511" y="486000"/>
              <a:ext cx="248364" cy="248364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emf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Box 6"/>
          <p:cNvSpPr txBox="1"/>
          <p:nvPr/>
        </p:nvSpPr>
        <p:spPr bwMode="auto">
          <a:xfrm>
            <a:off x="10962684" y="6480083"/>
            <a:ext cx="566093" cy="12700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>
            <a:lvl1pPr>
              <a:defRPr sz="800">
                <a:solidFill>
                  <a:srgbClr val="004DC3"/>
                </a:solidFill>
                <a:latin typeface="Arial"/>
                <a:ea typeface="Arial"/>
                <a:cs typeface="Arial"/>
              </a:defRPr>
            </a:lvl1pPr>
          </a:lstStyle>
          <a:p>
            <a:pPr>
              <a:defRPr/>
            </a:pPr>
            <a:r>
              <a:rPr/>
              <a:t>uacrussia.ru</a:t>
            </a:r>
          </a:p>
        </p:txBody>
      </p:sp>
      <p:sp>
        <p:nvSpPr>
          <p:cNvPr id="6" name="Title Text"/>
          <p:cNvSpPr txBox="1">
            <a:spLocks noGrp="1"/>
          </p:cNvSpPr>
          <p:nvPr>
            <p:ph type="title"/>
          </p:nvPr>
        </p:nvSpPr>
        <p:spPr bwMode="auto">
          <a:xfrm>
            <a:off x="387459" y="499710"/>
            <a:ext cx="10029716" cy="687202"/>
          </a:xfrm>
          <a:prstGeom prst="rect">
            <a:avLst/>
          </a:prstGeom>
          <a:ln w="12700">
            <a:miter lim="400000"/>
          </a:ln>
        </p:spPr>
        <p:txBody>
          <a:bodyPr lIns="0" tIns="0" rIns="0" bIns="0">
            <a:normAutofit/>
          </a:bodyPr>
          <a:lstStyle/>
          <a:p>
            <a:pPr>
              <a:defRPr/>
            </a:pPr>
            <a:r>
              <a:rPr/>
              <a:t>Title Text</a:t>
            </a:r>
          </a:p>
        </p:txBody>
      </p:sp>
      <p:sp>
        <p:nvSpPr>
          <p:cNvPr id="7" name="Body Level One…"/>
          <p:cNvSpPr txBox="1">
            <a:spLocks noGrp="1"/>
          </p:cNvSpPr>
          <p:nvPr>
            <p:ph type="body" idx="1"/>
          </p:nvPr>
        </p:nvSpPr>
        <p:spPr bwMode="auto">
          <a:xfrm>
            <a:off x="387459" y="1341437"/>
            <a:ext cx="11433064" cy="4835527"/>
          </a:xfrm>
          <a:prstGeom prst="rect">
            <a:avLst/>
          </a:prstGeom>
          <a:ln w="12700">
            <a:miter lim="400000"/>
          </a:ln>
        </p:spPr>
        <p:txBody>
          <a:bodyPr lIns="0" tIns="0" rIns="0" bIns="0">
            <a:normAutofit/>
          </a:bodyPr>
          <a:lstStyle/>
          <a:p>
            <a:pPr>
              <a:defRPr/>
            </a:pPr>
            <a:r>
              <a:rPr/>
              <a:t>Body Level One</a:t>
            </a:r>
          </a:p>
          <a:p>
            <a:pPr lvl="1">
              <a:defRPr/>
            </a:pPr>
            <a:r>
              <a:rPr/>
              <a:t>Body Level Two</a:t>
            </a:r>
          </a:p>
          <a:p>
            <a:pPr lvl="2">
              <a:defRPr/>
            </a:pPr>
            <a:r>
              <a:rPr/>
              <a:t>Body Level Three</a:t>
            </a:r>
          </a:p>
          <a:p>
            <a:pPr lvl="3">
              <a:defRPr/>
            </a:pPr>
            <a:r>
              <a:rPr/>
              <a:t>Body Level Four</a:t>
            </a:r>
          </a:p>
          <a:p>
            <a:pPr lvl="4">
              <a:defRPr/>
            </a:pPr>
            <a:r>
              <a:rPr/>
              <a:t>Body Level Five</a:t>
            </a:r>
          </a:p>
        </p:txBody>
      </p:sp>
      <p:sp>
        <p:nvSpPr>
          <p:cNvPr id="8" name="Slide Number"/>
          <p:cNvSpPr txBox="1">
            <a:spLocks noGrp="1"/>
          </p:cNvSpPr>
          <p:nvPr>
            <p:ph type="sldNum" sz="quarter" idx="2"/>
          </p:nvPr>
        </p:nvSpPr>
        <p:spPr bwMode="auto">
          <a:xfrm>
            <a:off x="11693521" y="6475255"/>
            <a:ext cx="127001" cy="12700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>
            <a:lvl1pPr algn="r">
              <a:defRPr sz="800">
                <a:solidFill>
                  <a:srgbClr val="808080"/>
                </a:solidFill>
                <a:latin typeface="Arial"/>
                <a:ea typeface="Arial"/>
                <a:cs typeface="Arial"/>
              </a:defRPr>
            </a:lvl1pPr>
          </a:lstStyle>
          <a:p>
            <a:pPr>
              <a:defRPr/>
            </a:pPr>
            <a:fld id="{86CB4B4D-7CA3-9044-876B-883B54F8677D}" type="slidenum">
              <a:rPr/>
              <a:pPr>
                <a:defRPr/>
              </a:pPr>
              <a:t>‹#›</a:t>
            </a:fld>
            <a:endParaRPr/>
          </a:p>
        </p:txBody>
      </p:sp>
      <p:grpSp>
        <p:nvGrpSpPr>
          <p:cNvPr id="13" name="Group 12"/>
          <p:cNvGrpSpPr/>
          <p:nvPr userDrawn="1"/>
        </p:nvGrpSpPr>
        <p:grpSpPr bwMode="auto">
          <a:xfrm>
            <a:off x="10912931" y="364077"/>
            <a:ext cx="882372" cy="413365"/>
            <a:chOff x="8092234" y="432262"/>
            <a:chExt cx="710641" cy="332914"/>
          </a:xfrm>
        </p:grpSpPr>
        <p:pic>
          <p:nvPicPr>
            <p:cNvPr id="14" name="Picture 8" descr="Picture 8"/>
            <p:cNvPicPr>
              <a:picLocks noChangeAspect="1"/>
            </p:cNvPicPr>
            <p:nvPr/>
          </p:nvPicPr>
          <p:blipFill>
            <a:blip r:embed="rId10"/>
            <a:stretch/>
          </p:blipFill>
          <p:spPr bwMode="auto">
            <a:xfrm>
              <a:off x="8092234" y="444215"/>
              <a:ext cx="280343" cy="301700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15" name="Straight Connector 9"/>
            <p:cNvSpPr/>
            <p:nvPr/>
          </p:nvSpPr>
          <p:spPr bwMode="auto">
            <a:xfrm>
              <a:off x="8447628" y="432262"/>
              <a:ext cx="2" cy="332914"/>
            </a:xfrm>
            <a:prstGeom prst="line">
              <a:avLst/>
            </a:prstGeom>
            <a:grpFill/>
            <a:ln w="6350">
              <a:solidFill>
                <a:srgbClr val="808080"/>
              </a:solidFill>
              <a:miter/>
            </a:ln>
          </p:spPr>
          <p:txBody>
            <a:bodyPr lIns="45718" tIns="45718" rIns="45718" bIns="45718"/>
            <a:lstStyle/>
            <a:p>
              <a:pPr>
                <a:defRPr/>
              </a:pPr>
              <a:endParaRPr sz="1800"/>
            </a:p>
          </p:txBody>
        </p:sp>
        <p:pic>
          <p:nvPicPr>
            <p:cNvPr id="16" name="Picture 15"/>
            <p:cNvPicPr>
              <a:picLocks noChangeAspect="1"/>
            </p:cNvPicPr>
            <p:nvPr userDrawn="1"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/>
          </p:blipFill>
          <p:spPr bwMode="auto">
            <a:xfrm>
              <a:off x="8554511" y="486000"/>
              <a:ext cx="248364" cy="248364"/>
            </a:xfrm>
            <a:prstGeom prst="rect">
              <a:avLst/>
            </a:prstGeom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60" r:id="rId6"/>
    <p:sldLayoutId id="2147483662" r:id="rId7"/>
    <p:sldLayoutId id="2147483663" r:id="rId8"/>
  </p:sldLayoutIdLst>
  <p:txStyles>
    <p:titleStyle>
      <a:lvl1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2200" b="1" i="0" u="none" strike="noStrike" cap="none" spc="0">
          <a:solidFill>
            <a:srgbClr val="004DC3"/>
          </a:solidFill>
          <a:latin typeface="Arial"/>
          <a:ea typeface="Arial"/>
          <a:cs typeface="Arial"/>
        </a:defRPr>
      </a:lvl1pPr>
      <a:lvl2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2200" b="1" i="0" u="none" strike="noStrike" cap="none" spc="0">
          <a:solidFill>
            <a:srgbClr val="004DC3"/>
          </a:solidFill>
          <a:latin typeface="Arial"/>
          <a:ea typeface="Arial"/>
          <a:cs typeface="Arial"/>
        </a:defRPr>
      </a:lvl2pPr>
      <a:lvl3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2200" b="1" i="0" u="none" strike="noStrike" cap="none" spc="0">
          <a:solidFill>
            <a:srgbClr val="004DC3"/>
          </a:solidFill>
          <a:latin typeface="Arial"/>
          <a:ea typeface="Arial"/>
          <a:cs typeface="Arial"/>
        </a:defRPr>
      </a:lvl3pPr>
      <a:lvl4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2200" b="1" i="0" u="none" strike="noStrike" cap="none" spc="0">
          <a:solidFill>
            <a:srgbClr val="004DC3"/>
          </a:solidFill>
          <a:latin typeface="Arial"/>
          <a:ea typeface="Arial"/>
          <a:cs typeface="Arial"/>
        </a:defRPr>
      </a:lvl4pPr>
      <a:lvl5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2200" b="1" i="0" u="none" strike="noStrike" cap="none" spc="0">
          <a:solidFill>
            <a:srgbClr val="004DC3"/>
          </a:solidFill>
          <a:latin typeface="Arial"/>
          <a:ea typeface="Arial"/>
          <a:cs typeface="Arial"/>
        </a:defRPr>
      </a:lvl5pPr>
      <a:lvl6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2200" b="1" i="0" u="none" strike="noStrike" cap="none" spc="0">
          <a:solidFill>
            <a:srgbClr val="004DC3"/>
          </a:solidFill>
          <a:latin typeface="Arial"/>
          <a:ea typeface="Arial"/>
          <a:cs typeface="Arial"/>
        </a:defRPr>
      </a:lvl6pPr>
      <a:lvl7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2200" b="1" i="0" u="none" strike="noStrike" cap="none" spc="0">
          <a:solidFill>
            <a:srgbClr val="004DC3"/>
          </a:solidFill>
          <a:latin typeface="Arial"/>
          <a:ea typeface="Arial"/>
          <a:cs typeface="Arial"/>
        </a:defRPr>
      </a:lvl7pPr>
      <a:lvl8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2200" b="1" i="0" u="none" strike="noStrike" cap="none" spc="0">
          <a:solidFill>
            <a:srgbClr val="004DC3"/>
          </a:solidFill>
          <a:latin typeface="Arial"/>
          <a:ea typeface="Arial"/>
          <a:cs typeface="Arial"/>
        </a:defRPr>
      </a:lvl8pPr>
      <a:lvl9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2200" b="1" i="0" u="none" strike="noStrike" cap="none" spc="0">
          <a:solidFill>
            <a:srgbClr val="004DC3"/>
          </a:solidFill>
          <a:latin typeface="Arial"/>
          <a:ea typeface="Arial"/>
          <a:cs typeface="Arial"/>
        </a:defRPr>
      </a:lvl9pPr>
    </p:titleStyle>
    <p:bodyStyle>
      <a:lvl1pPr marL="0" marR="0" indent="0" algn="l" defTabSz="914400">
        <a:lnSpc>
          <a:spcPct val="90000"/>
        </a:lnSpc>
        <a:spcBef>
          <a:spcPts val="1000"/>
        </a:spcBef>
        <a:spcAft>
          <a:spcPts val="0"/>
        </a:spcAft>
        <a:buClrTx/>
        <a:buSzTx/>
        <a:buFontTx/>
        <a:buNone/>
        <a:defRPr sz="11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1pPr>
      <a:lvl2pPr marL="172800" marR="0" indent="-1728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defRPr sz="11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2pPr>
      <a:lvl3pPr marL="172800" marR="0" indent="-1728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defRPr sz="11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3pPr>
      <a:lvl4pPr marL="172800" marR="0" indent="-1728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defRPr sz="11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4pPr>
      <a:lvl5pPr marL="172800" marR="0" indent="-1728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defRPr sz="11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5pPr>
      <a:lvl6pPr marL="2425700" marR="0" indent="-1397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defRPr sz="11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6pPr>
      <a:lvl7pPr marL="2882899" marR="0" indent="-1397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defRPr sz="11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7pPr>
      <a:lvl8pPr marL="3340100" marR="0" indent="-1397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defRPr sz="11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8pPr>
      <a:lvl9pPr marL="3797300" marR="0" indent="-1397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defRPr sz="11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lvl1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8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1pPr>
      <a:lvl2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8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2pPr>
      <a:lvl3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8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3pPr>
      <a:lvl4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8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4pPr>
      <a:lvl5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8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5pPr>
      <a:lvl6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8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6pPr>
      <a:lvl7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8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7pPr>
      <a:lvl8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8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8pPr>
      <a:lvl9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8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Box 30"/>
          <p:cNvSpPr txBox="1"/>
          <p:nvPr/>
        </p:nvSpPr>
        <p:spPr bwMode="auto">
          <a:xfrm>
            <a:off x="7667636" y="5357826"/>
            <a:ext cx="4140664" cy="24622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b">
            <a:spAutoFit/>
          </a:bodyPr>
          <a:lstStyle/>
          <a:p>
            <a:pPr>
              <a:defRPr sz="1600">
                <a:solidFill>
                  <a:srgbClr val="002668"/>
                </a:solidFill>
                <a:latin typeface="Arial"/>
                <a:ea typeface="Arial"/>
                <a:cs typeface="Arial"/>
              </a:defRPr>
            </a:pPr>
            <a:r>
              <a:rPr lang="ru-RU" dirty="0" smtClean="0">
                <a:solidFill>
                  <a:srgbClr val="FFFFFF"/>
                </a:solidFill>
              </a:rPr>
              <a:t> </a:t>
            </a:r>
            <a:endParaRPr dirty="0">
              <a:solidFill>
                <a:srgbClr val="FFFFFF"/>
              </a:solidFill>
            </a:endParaRPr>
          </a:p>
        </p:txBody>
      </p:sp>
      <p:sp>
        <p:nvSpPr>
          <p:cNvPr id="3" name="TextBox 4"/>
          <p:cNvSpPr txBox="1"/>
          <p:nvPr/>
        </p:nvSpPr>
        <p:spPr bwMode="auto">
          <a:xfrm>
            <a:off x="523836" y="3500440"/>
            <a:ext cx="7215238" cy="984885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 anchor="b">
            <a:spAutoFit/>
          </a:bodyPr>
          <a:lstStyle>
            <a:lvl1pPr>
              <a:defRPr sz="3600" b="1" spc="50">
                <a:latin typeface="Arial"/>
                <a:ea typeface="Arial"/>
                <a:cs typeface="Arial"/>
              </a:defRPr>
            </a:lvl1pPr>
          </a:lstStyle>
          <a:p>
            <a:pPr>
              <a:defRPr/>
            </a:pPr>
            <a:r>
              <a:rPr lang="ru-RU" sz="3200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Национальная премия «Корпоративный музей»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23836" y="4767556"/>
            <a:ext cx="67963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Номинация «Новая экспозиция»</a:t>
            </a:r>
            <a:endParaRPr lang="ru-RU" sz="24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dirty="0">
                <a:solidFill>
                  <a:schemeClr val="bg1"/>
                </a:solidFill>
                <a:highlight>
                  <a:srgbClr val="FDFDFD"/>
                </a:highligh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29 февраля 2024 года Послание Президента России </a:t>
            </a:r>
            <a:r>
              <a:rPr lang="ru-RU" sz="2000" dirty="0" smtClean="0">
                <a:solidFill>
                  <a:schemeClr val="bg1"/>
                </a:solidFill>
                <a:highlight>
                  <a:srgbClr val="FDFDFD"/>
                </a:highligh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ru-RU" sz="2000" dirty="0" smtClean="0">
                <a:solidFill>
                  <a:schemeClr val="bg1"/>
                </a:solidFill>
                <a:highlight>
                  <a:srgbClr val="FDFDFD"/>
                </a:highligh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ru-RU" sz="2000" dirty="0" smtClean="0">
                <a:solidFill>
                  <a:schemeClr val="bg1"/>
                </a:solidFill>
                <a:highlight>
                  <a:srgbClr val="FDFDFD"/>
                </a:highligh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Федеральному </a:t>
            </a:r>
            <a:r>
              <a:rPr lang="ru-RU" sz="2000" dirty="0" err="1">
                <a:solidFill>
                  <a:schemeClr val="bg1"/>
                </a:solidFill>
                <a:highlight>
                  <a:srgbClr val="FDFDFD"/>
                </a:highligh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cобранию</a:t>
            </a:r>
            <a:r>
              <a:rPr lang="ru-RU" sz="2000" dirty="0">
                <a:solidFill>
                  <a:srgbClr val="004070"/>
                </a:solidFill>
                <a:highlight>
                  <a:srgbClr val="FDFDFD"/>
                </a:highligh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ru-RU" sz="2000" dirty="0">
                <a:solidFill>
                  <a:srgbClr val="004070"/>
                </a:solidFill>
                <a:highlight>
                  <a:srgbClr val="FDFDFD"/>
                </a:highligh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79376" y="1412777"/>
            <a:ext cx="6048672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b="1" dirty="0">
                <a:solidFill>
                  <a:srgbClr val="004070"/>
                </a:solidFill>
              </a:rPr>
              <a:t>Президент России </a:t>
            </a:r>
          </a:p>
          <a:p>
            <a:pPr>
              <a:lnSpc>
                <a:spcPct val="80000"/>
              </a:lnSpc>
            </a:pPr>
            <a:r>
              <a:rPr lang="ru-RU" b="1" dirty="0">
                <a:solidFill>
                  <a:srgbClr val="FF0000"/>
                </a:solidFill>
              </a:rPr>
              <a:t>Владимир 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>
                <a:solidFill>
                  <a:srgbClr val="FF0000"/>
                </a:solidFill>
              </a:rPr>
              <a:t>Путин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11424" y="2276872"/>
            <a:ext cx="4032448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srgbClr val="0040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«С нынешнего учебного года во всех школах страны развернута система профориентации. Ребята, начиная с 6-го класса, могут познакомиться с разными специальностями. Обращаюсь сейчас к руководителям предприятий, научных и медицинских центров: </a:t>
            </a:r>
            <a:r>
              <a:rPr lang="ru-RU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пожалуйста, приглашайте к себе школьников, пусть ребята посмотрят цеха, музеи, лаборатории»</a:t>
            </a:r>
          </a:p>
        </p:txBody>
      </p:sp>
      <p:pic>
        <p:nvPicPr>
          <p:cNvPr id="6" name="Рисунок 5" descr="Изображение выглядит как человек, Человеческое лицо, одежда, галстук&#10;&#10;Автоматически созданное описание">
            <a:extLst>
              <a:ext uri="{FF2B5EF4-FFF2-40B4-BE49-F238E27FC236}">
                <a16:creationId xmlns="" xmlns:a16="http://schemas.microsoft.com/office/drawing/2014/main" id="{DD61630B-C632-B522-38DC-CBEEE40B7CE4}"/>
              </a:ext>
            </a:extLst>
          </p:cNvPr>
          <p:cNvPicPr>
            <a:picLocks noGrp="1" noChangeAspect="1"/>
          </p:cNvPicPr>
          <p:nvPr>
            <p:ph type="pic" sz="half" idx="2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95996" y="1556792"/>
            <a:ext cx="5676898" cy="4717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4226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7368" y="692696"/>
            <a:ext cx="10029716" cy="432048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bg1"/>
                </a:solidFill>
                <a:highlight>
                  <a:srgbClr val="FDFDFD"/>
                </a:highligh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22 июня 2023 года Визит Михаила </a:t>
            </a:r>
            <a:r>
              <a:rPr lang="ru-RU" dirty="0" err="1" smtClean="0">
                <a:solidFill>
                  <a:schemeClr val="bg1"/>
                </a:solidFill>
                <a:highlight>
                  <a:srgbClr val="FDFDFD"/>
                </a:highligh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Мишустина</a:t>
            </a:r>
            <a:r>
              <a:rPr lang="ru-RU" dirty="0">
                <a:solidFill>
                  <a:schemeClr val="bg1"/>
                </a:solidFill>
                <a:highlight>
                  <a:srgbClr val="FDFDFD"/>
                </a:highligh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dirty="0" smtClean="0">
                <a:solidFill>
                  <a:schemeClr val="bg1"/>
                </a:solidFill>
                <a:highlight>
                  <a:srgbClr val="FDFDFD"/>
                </a:highligh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 КАЗ им. С.П. Горбунова</a:t>
            </a:r>
            <a:r>
              <a:rPr lang="ru-RU" sz="24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chemeClr val="bg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Изображение выглядит как одежда, человек, Человеческое лицо, Деловой человек&#10;&#10;Автоматически созданное описание">
            <a:extLst>
              <a:ext uri="{FF2B5EF4-FFF2-40B4-BE49-F238E27FC236}">
                <a16:creationId xmlns="" xmlns:a16="http://schemas.microsoft.com/office/drawing/2014/main" id="{257C1242-1A66-BAE6-1D30-451EF1D700CF}"/>
              </a:ext>
            </a:extLst>
          </p:cNvPr>
          <p:cNvPicPr>
            <a:picLocks noGrp="1" noChangeAspect="1"/>
          </p:cNvPicPr>
          <p:nvPr>
            <p:ph type="pic" sz="half" idx="2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95996" y="1700808"/>
            <a:ext cx="5651851" cy="457299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95400" y="1484784"/>
            <a:ext cx="3528392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b="1" dirty="0">
                <a:solidFill>
                  <a:srgbClr val="004070"/>
                </a:solidFill>
              </a:rPr>
              <a:t>Председатель Правительства </a:t>
            </a:r>
            <a:r>
              <a:rPr lang="ru-RU" b="1" dirty="0" smtClean="0">
                <a:solidFill>
                  <a:srgbClr val="004070"/>
                </a:solidFill>
              </a:rPr>
              <a:t>РФ</a:t>
            </a:r>
            <a:endParaRPr lang="en-US" b="1" dirty="0" smtClean="0">
              <a:solidFill>
                <a:srgbClr val="004070"/>
              </a:solidFill>
            </a:endParaRPr>
          </a:p>
          <a:p>
            <a:pPr>
              <a:lnSpc>
                <a:spcPct val="80000"/>
              </a:lnSpc>
            </a:pPr>
            <a:r>
              <a:rPr lang="ru-RU" b="1" dirty="0" smtClean="0">
                <a:solidFill>
                  <a:srgbClr val="FF0000"/>
                </a:solidFill>
              </a:rPr>
              <a:t>Михаил </a:t>
            </a:r>
            <a:r>
              <a:rPr lang="ru-RU" b="1" dirty="0" err="1">
                <a:solidFill>
                  <a:srgbClr val="FF0000"/>
                </a:solidFill>
              </a:rPr>
              <a:t>Мишустин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39416" y="2276872"/>
            <a:ext cx="432048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srgbClr val="004070"/>
                </a:solidFill>
              </a:rPr>
              <a:t>«Сегодня встречались с молодыми людьми, которые говорили: «Хочется, чтобы наша профессия была популярной». Да, конечно, она очень востребована, а вот насчёт популярности – не факт. </a:t>
            </a:r>
            <a:r>
              <a:rPr lang="ru-RU" i="1" dirty="0">
                <a:solidFill>
                  <a:srgbClr val="FF0000"/>
                </a:solidFill>
              </a:rPr>
              <a:t>Может быть, мы мало об этом тоже говорим? А нужно говорить об этом и не только с экранов телевизоров, а в семьях, в школах»</a:t>
            </a:r>
          </a:p>
        </p:txBody>
      </p:sp>
    </p:spTree>
    <p:extLst>
      <p:ext uri="{BB962C8B-B14F-4D97-AF65-F5344CB8AC3E}">
        <p14:creationId xmlns:p14="http://schemas.microsoft.com/office/powerpoint/2010/main" val="17208243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71464" y="332656"/>
            <a:ext cx="9145016" cy="720081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\\stk-virt2\Фото и видео архив\1. Фото\2023\11. Ноябрь\2023.11.09 Совет директоров закладка корпуса , новый музей , фонтан\DSC_6999.jpg"/>
          <p:cNvPicPr>
            <a:picLocks noGrp="1" noChangeAspect="1" noChangeArrowheads="1"/>
          </p:cNvPicPr>
          <p:nvPr>
            <p:ph type="pic" sz="half" idx="2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47928" y="1581372"/>
            <a:ext cx="6048672" cy="4894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84116" y="627265"/>
            <a:ext cx="1039240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ноября 2023 года </a:t>
            </a:r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открылся обновленный музей 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азанского авиазавода</a:t>
            </a:r>
            <a:endParaRPr lang="ru-RU" sz="22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9376" y="2840162"/>
            <a:ext cx="45365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Первой экскурсионной группой  стала 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почетная делегация во главе с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Раисом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Татарстана </a:t>
            </a:r>
            <a:r>
              <a:rPr lang="ru-RU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Рустамом </a:t>
            </a:r>
            <a:r>
              <a:rPr lang="ru-RU" b="1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Миннихановым</a:t>
            </a:r>
            <a:endParaRPr lang="ru-RU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28775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 noGrp="1"/>
          </p:cNvSpPr>
          <p:nvPr>
            <p:ph type="title"/>
          </p:nvPr>
        </p:nvSpPr>
        <p:spPr bwMode="auto">
          <a:xfrm>
            <a:off x="596378" y="476672"/>
            <a:ext cx="10029716" cy="687202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Название музея:</a:t>
            </a:r>
            <a:br>
              <a:rPr lang="ru-RU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Музей 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Казанского авиационного завода им. С.П. Горбунова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\\stk-virt2\Фото и видео архив\1. Фото\2025\3. Март\2025.03.03 Музей 2.0\DSC_3078-Улучшено-Ум. шума.jpg"/>
          <p:cNvPicPr>
            <a:picLocks noGrp="1" noChangeAspect="1" noChangeArrowheads="1"/>
          </p:cNvPicPr>
          <p:nvPr>
            <p:ph type="pic" sz="half" idx="2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85132" y="1956088"/>
            <a:ext cx="7377976" cy="4096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78160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Сведения о коллективе /</a:t>
            </a:r>
            <a:r>
              <a:rPr lang="ru-RU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авторе</a:t>
            </a:r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609233" y="2420888"/>
            <a:ext cx="417646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Реализовывал  </a:t>
            </a:r>
            <a:r>
              <a:rPr lang="ru-RU" sz="2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музейный проект компания </a:t>
            </a:r>
            <a:endParaRPr lang="ru-RU" sz="2000" dirty="0" smtClean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Викинг-проект» </a:t>
            </a:r>
            <a:r>
              <a:rPr lang="ru-RU" sz="2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(СПб) </a:t>
            </a:r>
            <a:endParaRPr lang="en-US" sz="2000" dirty="0" smtClean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совместно </a:t>
            </a:r>
            <a:r>
              <a:rPr lang="ru-RU" sz="2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000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коллективом </a:t>
            </a:r>
            <a:r>
              <a:rPr lang="ru-RU" sz="2000" b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Казанского Авиационного завода</a:t>
            </a:r>
          </a:p>
        </p:txBody>
      </p:sp>
      <p:pic>
        <p:nvPicPr>
          <p:cNvPr id="2050" name="Picture 2" descr="C:\Users\ChurbanovaYaV\Downloads\1748335388416.jpg"/>
          <p:cNvPicPr>
            <a:picLocks noGrp="1" noChangeAspect="1" noChangeArrowheads="1"/>
          </p:cNvPicPr>
          <p:nvPr>
            <p:ph type="pic" sz="half" idx="2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84032" y="2060848"/>
            <a:ext cx="5040560" cy="4078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 bwMode="auto">
          <a:xfrm>
            <a:off x="609233" y="1387499"/>
            <a:ext cx="89289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schemeClr val="bg1"/>
                </a:solidFill>
              </a:rPr>
              <a:t>Прогресс авиации обеспечивается коллективным трудом людей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8322560" y="1620337"/>
            <a:ext cx="166187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А.Н.Туполев</a:t>
            </a:r>
            <a:endParaRPr lang="ru-RU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46062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86" name="Title 1"/>
          <p:cNvSpPr txBox="1">
            <a:spLocks noGrp="1"/>
          </p:cNvSpPr>
          <p:nvPr>
            <p:ph type="title"/>
          </p:nvPr>
        </p:nvSpPr>
        <p:spPr bwMode="auto">
          <a:xfrm>
            <a:off x="407368" y="535601"/>
            <a:ext cx="8670959" cy="432048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Публикации о Музее Казанского авиационного завода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0" name="Slide Number Placeholder 4"/>
          <p:cNvSpPr txBox="1">
            <a:spLocks noGrp="1"/>
          </p:cNvSpPr>
          <p:nvPr>
            <p:ph type="sldNum" sz="quarter" idx="4294967295"/>
          </p:nvPr>
        </p:nvSpPr>
        <p:spPr bwMode="auto">
          <a:xfrm>
            <a:off x="11693520" y="6475252"/>
            <a:ext cx="127001" cy="127001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pPr>
                <a:defRPr/>
              </a:pPr>
              <a:t>7</a:t>
            </a:fld>
            <a:endParaRPr/>
          </a:p>
        </p:txBody>
      </p:sp>
      <p:pic>
        <p:nvPicPr>
          <p:cNvPr id="2050" name="Picture 2" descr="C:\Users\ChurbanovaYaV\Desktop\конкурс музей 2025\Вперед №14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76120" y="751625"/>
            <a:ext cx="4235473" cy="6031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82586" y="1340768"/>
            <a:ext cx="5858901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>
                    <a:lumMod val="50000"/>
                  </a:schemeClr>
                </a:solidFill>
                <a:highlight>
                  <a:srgbClr val="FDFDFD"/>
                </a:highligh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Приложение № 1 : </a:t>
            </a:r>
          </a:p>
          <a:p>
            <a:pPr marL="342900" indent="-342900">
              <a:buAutoNum type="arabicPeriod"/>
            </a:pPr>
            <a:r>
              <a:rPr lang="ru-RU" dirty="0" smtClean="0">
                <a:solidFill>
                  <a:schemeClr val="bg1">
                    <a:lumMod val="50000"/>
                  </a:schemeClr>
                </a:solidFill>
                <a:highlight>
                  <a:srgbClr val="FDFDFD"/>
                </a:highligh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Специальный выпуск корпоративной газеты «Вперед» № 14 от 9.11.2023г </a:t>
            </a:r>
          </a:p>
          <a:p>
            <a:endParaRPr lang="ru-RU" dirty="0" smtClean="0">
              <a:solidFill>
                <a:schemeClr val="bg1">
                  <a:lumMod val="50000"/>
                </a:schemeClr>
              </a:solidFill>
              <a:highlight>
                <a:srgbClr val="FDFDFD"/>
              </a:highligh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ru-RU" dirty="0" smtClean="0">
                <a:solidFill>
                  <a:schemeClr val="bg1">
                    <a:lumMod val="50000"/>
                  </a:schemeClr>
                </a:solidFill>
                <a:highlight>
                  <a:srgbClr val="FDFDFD"/>
                </a:highligh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2. Статья «Казанские крылья»  в журнале «</a:t>
            </a:r>
            <a:r>
              <a:rPr lang="ru-RU" dirty="0" err="1" smtClean="0">
                <a:solidFill>
                  <a:schemeClr val="bg1">
                    <a:lumMod val="50000"/>
                  </a:schemeClr>
                </a:solidFill>
                <a:highlight>
                  <a:srgbClr val="FDFDFD"/>
                </a:highligh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Авиасоюз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  <a:highlight>
                  <a:srgbClr val="FDFDFD"/>
                </a:highligh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» от 11.2024  </a:t>
            </a:r>
          </a:p>
          <a:p>
            <a:endParaRPr lang="ru-RU" dirty="0" smtClean="0">
              <a:solidFill>
                <a:schemeClr val="bg1">
                  <a:lumMod val="50000"/>
                </a:schemeClr>
              </a:solidFill>
              <a:highlight>
                <a:srgbClr val="FDFDFD"/>
              </a:highligh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ru-RU" dirty="0" smtClean="0">
                <a:solidFill>
                  <a:schemeClr val="bg1">
                    <a:lumMod val="50000"/>
                  </a:schemeClr>
                </a:solidFill>
                <a:highlight>
                  <a:srgbClr val="FDFDFD"/>
                </a:highligh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3. Статья  «Музей расправляет крылья» в журнале «Казань» № 12 от 12.2023 </a:t>
            </a:r>
          </a:p>
          <a:p>
            <a:endParaRPr lang="ru-RU" dirty="0" smtClean="0">
              <a:solidFill>
                <a:schemeClr val="bg1">
                  <a:lumMod val="50000"/>
                </a:schemeClr>
              </a:solidFill>
              <a:highlight>
                <a:srgbClr val="FDFDFD"/>
              </a:highligh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ru-RU" dirty="0" smtClean="0">
                <a:solidFill>
                  <a:schemeClr val="bg1">
                    <a:lumMod val="50000"/>
                  </a:schemeClr>
                </a:solidFill>
                <a:highlight>
                  <a:srgbClr val="FDFDFD"/>
                </a:highligh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4. «Телекомпания Новый Век Татарстан</a:t>
            </a:r>
            <a:r>
              <a:rPr lang="ru-RU" smtClean="0">
                <a:solidFill>
                  <a:schemeClr val="bg1">
                    <a:lumMod val="50000"/>
                  </a:schemeClr>
                </a:solidFill>
                <a:highlight>
                  <a:srgbClr val="FDFDFD"/>
                </a:highligh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» программа 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  <a:highlight>
                  <a:srgbClr val="FDFDFD"/>
                </a:highligh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«Память сердца», выпуск от 08.2024 </a:t>
            </a:r>
          </a:p>
          <a:p>
            <a:endParaRPr lang="ru-RU" dirty="0" smtClean="0">
              <a:solidFill>
                <a:schemeClr val="bg1">
                  <a:lumMod val="50000"/>
                </a:schemeClr>
              </a:solidFill>
              <a:highlight>
                <a:srgbClr val="FDFDFD"/>
              </a:highligh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ru-RU" dirty="0" smtClean="0">
                <a:solidFill>
                  <a:schemeClr val="bg1">
                    <a:lumMod val="50000"/>
                  </a:schemeClr>
                </a:solidFill>
                <a:highlight>
                  <a:srgbClr val="FDFDFD"/>
                </a:highligh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5. 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highlight>
                  <a:srgbClr val="FDFDFD"/>
                </a:highligh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ТК «Звезда» 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  <a:highlight>
                  <a:srgbClr val="FDFDFD"/>
                </a:highligh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программа «Военная приемка» выпуск от 01.2024</a:t>
            </a:r>
          </a:p>
          <a:p>
            <a:endParaRPr lang="ru-RU" dirty="0" smtClean="0">
              <a:solidFill>
                <a:schemeClr val="bg1">
                  <a:lumMod val="50000"/>
                </a:schemeClr>
              </a:solidFill>
              <a:highlight>
                <a:srgbClr val="FDFDFD"/>
              </a:highligh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ru-RU" dirty="0" smtClean="0">
                <a:solidFill>
                  <a:schemeClr val="bg1">
                    <a:lumMod val="50000"/>
                  </a:schemeClr>
                </a:solidFill>
                <a:highlight>
                  <a:srgbClr val="FDFDFD"/>
                </a:highligh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6. ТК «Звезда» программа «Военная приемка» выпуск от 01.2025   </a:t>
            </a:r>
            <a:endParaRPr lang="ru-RU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6253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7224" y="1412776"/>
            <a:ext cx="8007047" cy="688563"/>
          </a:xfrm>
        </p:spPr>
        <p:txBody>
          <a:bodyPr>
            <a:normAutofit/>
          </a:bodyPr>
          <a:lstStyle/>
          <a:p>
            <a:r>
              <a:rPr lang="ru-RU" sz="1800" b="0" i="1" dirty="0" smtClean="0"/>
              <a:t>Нужно помнить свою историю и людей с любовью её делавших</a:t>
            </a:r>
            <a:r>
              <a:rPr lang="en-US" sz="1800" b="0" i="1" dirty="0" smtClean="0"/>
              <a:t>…</a:t>
            </a:r>
            <a:endParaRPr lang="ru-RU" sz="1800" b="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824192" y="1618348"/>
            <a:ext cx="12298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А.Н.Туполев</a:t>
            </a:r>
            <a:endParaRPr lang="ru-RU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D7F976B1-D963-FA46-912D-152E7EE8DBB0}"/>
              </a:ext>
            </a:extLst>
          </p:cNvPr>
          <p:cNvPicPr>
            <a:picLocks noGrp="1" noChangeAspect="1"/>
          </p:cNvPicPr>
          <p:nvPr>
            <p:ph type="pic" sz="half" idx="2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44072" y="3429000"/>
            <a:ext cx="5839896" cy="4725144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568296" y="1926125"/>
            <a:ext cx="10496256" cy="39205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Сегодня, как никогда, тема развития авиации в России актуальна. </a:t>
            </a:r>
          </a:p>
          <a:p>
            <a:endParaRPr lang="ru-RU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условиях санкций перед промышленными предприятиями страны стоит задача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ипортозамещения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авиационной техники. Российский авиапарк нуждается в  отечественных гражданских  лайнерах. </a:t>
            </a:r>
          </a:p>
          <a:p>
            <a:endParaRPr lang="ru-RU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связи с наращиванием производства авиационной техники реализуется программа по привлечению квалифицированного персонала на производство. Формируется новое поколение авиастроителей, способных эффективно работать в высокотехнологичной цифровой среде и создавать авиационные комплексы будущего и </a:t>
            </a:r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музей является важнейшим звеном в построении </a:t>
            </a:r>
            <a:r>
              <a:rPr lang="ru-RU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профориентационной</a:t>
            </a:r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цепочки. 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7225" y="556805"/>
            <a:ext cx="28803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Аннотация</a:t>
            </a:r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21093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86" name="Title 1"/>
          <p:cNvSpPr txBox="1">
            <a:spLocks noGrp="1"/>
          </p:cNvSpPr>
          <p:nvPr>
            <p:ph type="title"/>
          </p:nvPr>
        </p:nvSpPr>
        <p:spPr bwMode="auto">
          <a:xfrm>
            <a:off x="407368" y="548680"/>
            <a:ext cx="4032448" cy="432048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Цели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проекта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0" name="Slide Number Placeholder 4"/>
          <p:cNvSpPr txBox="1">
            <a:spLocks noGrp="1"/>
          </p:cNvSpPr>
          <p:nvPr>
            <p:ph type="sldNum" sz="quarter" idx="4294967295"/>
          </p:nvPr>
        </p:nvSpPr>
        <p:spPr bwMode="auto">
          <a:xfrm>
            <a:off x="11693520" y="6475252"/>
            <a:ext cx="127001" cy="127001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pPr>
                <a:defRPr/>
              </a:pPr>
              <a:t>9</a:t>
            </a:fld>
            <a:endParaRPr/>
          </a:p>
        </p:txBody>
      </p:sp>
      <p:sp>
        <p:nvSpPr>
          <p:cNvPr id="5" name="Rectangle 23"/>
          <p:cNvSpPr txBox="1"/>
          <p:nvPr/>
        </p:nvSpPr>
        <p:spPr bwMode="auto">
          <a:xfrm>
            <a:off x="666712" y="1428736"/>
            <a:ext cx="6143668" cy="369328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algn="just"/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911424" y="1684603"/>
            <a:ext cx="993710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AutoNum type="arabicPeriod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Формирование и укрепление корпоративной культуры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основанной на знании истории предприятия и уважении к его традициям.</a:t>
            </a:r>
          </a:p>
          <a:p>
            <a:endParaRPr lang="ru-RU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ru-RU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Профориентация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школьников, учащихся профессиональных училищ и вузов с целью дальнейшего привлечения их на 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работу.</a:t>
            </a:r>
            <a:endParaRPr lang="ru-RU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ru-RU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Презентация 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истории и сегодняшних возможностей Казанского авиазавода для почетных гостей, партнеров и заказчиков.</a:t>
            </a:r>
          </a:p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ru-RU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Формирование имиджа </a:t>
            </a:r>
            <a:r>
              <a:rPr lang="ru-RU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«Туполев», 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компании высококвалифицированных кадров, которая чтит традиции, 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совершенствуется и 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способствует воспитанию гражданственности.</a:t>
            </a:r>
            <a:endParaRPr lang="ru-RU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2322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90" name="Slide Number Placeholder 4"/>
          <p:cNvSpPr txBox="1">
            <a:spLocks noGrp="1"/>
          </p:cNvSpPr>
          <p:nvPr>
            <p:ph type="sldNum" sz="quarter" idx="4294967295"/>
          </p:nvPr>
        </p:nvSpPr>
        <p:spPr bwMode="auto">
          <a:xfrm>
            <a:off x="11693520" y="6475252"/>
            <a:ext cx="127001" cy="127001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pPr>
                <a:defRPr/>
              </a:pPr>
              <a:t>10</a:t>
            </a:fld>
            <a:endParaRPr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7368" y="620688"/>
            <a:ext cx="2664296" cy="360040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Задачи проекта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18022" y="1340768"/>
            <a:ext cx="1044116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создать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музей как информационно-познавательный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центр для сотрудников компании</a:t>
            </a:r>
            <a:endPara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объединить 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весь коллектив на важные производственные задачи</a:t>
            </a:r>
            <a:endPara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сохранить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заводские 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традиции 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многолетней истории отечественного авиастроения</a:t>
            </a:r>
            <a:endPara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популяризировать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историю предприятия в контексте 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развития 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авиастроения в СССР и  России</a:t>
            </a:r>
            <a:endPara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привлечь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внимание разных аудиторий и социальных групп к сегодняшней деятельности завода и стратегии его развития</a:t>
            </a:r>
            <a:endPara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демонстрировать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продукцию, выпускавшуюся и выпускаемую на Казанском авиазаводе</a:t>
            </a:r>
          </a:p>
          <a:p>
            <a:endParaRPr lang="en-US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подкрепить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интерес детей и молодежи к авиастроению</a:t>
            </a:r>
            <a:endPara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познакомить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посетителей со специалистами, внесшими большой вклад  в развитие КАЗ</a:t>
            </a:r>
            <a:endPara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2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продвигать 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идею преемственности поколений на предприятии, трудовых династий</a:t>
            </a:r>
            <a:endPara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воспитывать 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патриотизм, основанный на уважении к достижениям предыдущих поколений советских и российских авиастроителей</a:t>
            </a:r>
          </a:p>
        </p:txBody>
      </p:sp>
    </p:spTree>
    <p:extLst>
      <p:ext uri="{BB962C8B-B14F-4D97-AF65-F5344CB8AC3E}">
        <p14:creationId xmlns:p14="http://schemas.microsoft.com/office/powerpoint/2010/main" val="2262322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90" name="Slide Number Placeholder 4"/>
          <p:cNvSpPr txBox="1">
            <a:spLocks noGrp="1"/>
          </p:cNvSpPr>
          <p:nvPr>
            <p:ph type="sldNum" sz="quarter" idx="4294967295"/>
          </p:nvPr>
        </p:nvSpPr>
        <p:spPr bwMode="auto">
          <a:xfrm>
            <a:off x="11693520" y="6475252"/>
            <a:ext cx="127001" cy="127001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pPr>
                <a:defRPr/>
              </a:pPr>
              <a:t>11</a:t>
            </a:fld>
            <a:endParaRPr/>
          </a:p>
        </p:txBody>
      </p:sp>
      <p:sp>
        <p:nvSpPr>
          <p:cNvPr id="5" name="Rectangle 23"/>
          <p:cNvSpPr txBox="1"/>
          <p:nvPr/>
        </p:nvSpPr>
        <p:spPr bwMode="auto">
          <a:xfrm>
            <a:off x="523837" y="1428736"/>
            <a:ext cx="10252683" cy="408849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>
              <a:defRPr sz="1200">
                <a:solidFill>
                  <a:srgbClr val="808080"/>
                </a:solidFill>
                <a:latin typeface="Arial"/>
                <a:ea typeface="Arial"/>
                <a:cs typeface="Arial"/>
              </a:defRPr>
            </a:pPr>
            <a:endParaRPr lang="ru-RU" sz="2000" b="1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416" y="404664"/>
            <a:ext cx="3312368" cy="409010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Целевая аудитория</a:t>
            </a:r>
            <a:endParaRPr lang="ru-RU" sz="2000" dirty="0">
              <a:solidFill>
                <a:schemeClr val="tx1"/>
              </a:solidFill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7442818"/>
              </p:ext>
            </p:extLst>
          </p:nvPr>
        </p:nvGraphicFramePr>
        <p:xfrm>
          <a:off x="523836" y="1278546"/>
          <a:ext cx="11313023" cy="4983480"/>
        </p:xfrm>
        <a:graphic>
          <a:graphicData uri="http://schemas.openxmlformats.org/drawingml/2006/table">
            <a:tbl>
              <a:tblPr firstRow="1" bandRow="1">
                <a:tableStyleId>{5940A57F-8D4F-F5DD-8B56-32118BB7B365}</a:tableStyleId>
              </a:tblPr>
              <a:tblGrid>
                <a:gridCol w="4037196"/>
                <a:gridCol w="7275827"/>
              </a:tblGrid>
              <a:tr h="597769">
                <a:tc>
                  <a:txBody>
                    <a:bodyPr/>
                    <a:lstStyle/>
                    <a:p>
                      <a:pPr algn="l"/>
                      <a:r>
                        <a:rPr lang="ru-RU" sz="180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Ветераны ВОВ и труда </a:t>
                      </a:r>
                      <a:endParaRPr lang="ru-RU" sz="18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70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Чувство гордости за предприятие, сохранение исторической памяти и традиций предприятия </a:t>
                      </a:r>
                      <a:endParaRPr lang="ru-RU" sz="170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</a:tr>
              <a:tr h="1105872">
                <a:tc>
                  <a:txBody>
                    <a:bodyPr/>
                    <a:lstStyle/>
                    <a:p>
                      <a:pPr algn="l"/>
                      <a:r>
                        <a:rPr lang="ru-RU" sz="1800" b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Высшее руководство РТ, РФ</a:t>
                      </a:r>
                      <a:endParaRPr lang="ru-RU" sz="18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700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Дает детальное представление о становлении и развитии авиации как в стране, так и в РТ. Рассказ о людях сыгравших важную роль в развитие авиационной отрасли. Демонстрация продукции, выпускавшейся и выпускаемой сегодня на КАЗ</a:t>
                      </a:r>
                      <a:endParaRPr lang="ru-RU" sz="170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</a:tr>
              <a:tr h="597769">
                <a:tc>
                  <a:txBody>
                    <a:bodyPr/>
                    <a:lstStyle/>
                    <a:p>
                      <a:pPr algn="l"/>
                      <a:r>
                        <a:rPr lang="ru-RU" sz="1800" b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Школьники от 12 лет</a:t>
                      </a:r>
                      <a:endParaRPr lang="ru-RU" sz="18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700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Профориентация, знакомство с предприятием, воспитание патриотизма, актуализация интереса детей к авиастроению</a:t>
                      </a:r>
                      <a:endParaRPr lang="ru-RU" sz="170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</a:tr>
              <a:tr h="627657">
                <a:tc>
                  <a:txBody>
                    <a:bodyPr/>
                    <a:lstStyle/>
                    <a:p>
                      <a:pPr algn="l"/>
                      <a:r>
                        <a:rPr lang="ru-RU" sz="1800" b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Студенты профессиональных училищ и вузов</a:t>
                      </a:r>
                      <a:endParaRPr lang="ru-RU" sz="18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700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Профориентация через глубокое погружение в историю завода, знакомство с предприятием, посещение цехов</a:t>
                      </a:r>
                      <a:endParaRPr lang="ru-RU" sz="170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</a:tr>
              <a:tr h="1359923">
                <a:tc>
                  <a:txBody>
                    <a:bodyPr/>
                    <a:lstStyle/>
                    <a:p>
                      <a:pPr algn="l"/>
                      <a:r>
                        <a:rPr lang="ru-RU" sz="1800" b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Работники завода и члены их семей</a:t>
                      </a:r>
                      <a:endParaRPr lang="ru-RU" sz="18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700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Формирование и укрепление корпоративной культуры, исторического сознания и воспитание социальной ответственности рабочих, служащих завода. Преемственность поколений сотрудников предприятия, увеличение заводских династий, чувство сопричастности к большому и важному делу – самолетостроению</a:t>
                      </a:r>
                      <a:endParaRPr lang="ru-RU" sz="170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</a:tr>
              <a:tr h="597769">
                <a:tc>
                  <a:txBody>
                    <a:bodyPr/>
                    <a:lstStyle/>
                    <a:p>
                      <a:pPr algn="l"/>
                      <a:r>
                        <a:rPr lang="ru-RU" sz="1800" b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Заказчики, партнеры</a:t>
                      </a:r>
                      <a:endParaRPr lang="ru-RU" sz="18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700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Знакомство с историей завода, профессиональными традициями и современными возможностями КАЗ</a:t>
                      </a:r>
                      <a:endParaRPr lang="ru-RU" sz="170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2322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86" name="Title 1"/>
          <p:cNvSpPr txBox="1">
            <a:spLocks noGrp="1"/>
          </p:cNvSpPr>
          <p:nvPr>
            <p:ph type="title"/>
          </p:nvPr>
        </p:nvSpPr>
        <p:spPr bwMode="auto">
          <a:xfrm>
            <a:off x="335360" y="620688"/>
            <a:ext cx="6242336" cy="36004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Описание технологий и решений </a:t>
            </a:r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0" name="Slide Number Placeholder 4"/>
          <p:cNvSpPr txBox="1">
            <a:spLocks noGrp="1"/>
          </p:cNvSpPr>
          <p:nvPr>
            <p:ph type="sldNum" sz="quarter" idx="4294967295"/>
          </p:nvPr>
        </p:nvSpPr>
        <p:spPr bwMode="auto">
          <a:xfrm>
            <a:off x="11693520" y="6475252"/>
            <a:ext cx="127001" cy="127001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pPr>
                <a:defRPr/>
              </a:pPr>
              <a:t>12</a:t>
            </a:fld>
            <a:endParaRPr/>
          </a:p>
        </p:txBody>
      </p:sp>
      <p:sp>
        <p:nvSpPr>
          <p:cNvPr id="5" name="Rectangle 23"/>
          <p:cNvSpPr txBox="1"/>
          <p:nvPr/>
        </p:nvSpPr>
        <p:spPr bwMode="auto">
          <a:xfrm>
            <a:off x="523837" y="1428736"/>
            <a:ext cx="5357849" cy="400105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endParaRPr lang="ru-RU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320136" y="1722062"/>
            <a:ext cx="432048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Приложение № 2: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изайн проект музея КАЗ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Концепция КАЗ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Арт-объект КАЗ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Презентация проекта КАЗ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Архитектурно-художественные решения музея КАЗ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Видео 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музея КАЗ </a:t>
            </a:r>
          </a:p>
        </p:txBody>
      </p:sp>
      <p:pic>
        <p:nvPicPr>
          <p:cNvPr id="1026" name="Picture 2" descr="C:\Users\ChurbanovaYaV\Desktop\конкурс музей 2025\для конкурса КМ  заявка музей — копия\DSC_3130-Улучшено-Ум. шума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9416" y="1722062"/>
            <a:ext cx="5907712" cy="3918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2322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86" name="Title 1"/>
          <p:cNvSpPr txBox="1">
            <a:spLocks noGrp="1"/>
          </p:cNvSpPr>
          <p:nvPr>
            <p:ph type="title"/>
          </p:nvPr>
        </p:nvSpPr>
        <p:spPr bwMode="auto">
          <a:xfrm>
            <a:off x="407368" y="620688"/>
            <a:ext cx="4248473" cy="36004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Этапы и сроки реализации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0" name="Slide Number Placeholder 4"/>
          <p:cNvSpPr txBox="1">
            <a:spLocks noGrp="1"/>
          </p:cNvSpPr>
          <p:nvPr>
            <p:ph type="sldNum" sz="quarter" idx="4294967295"/>
          </p:nvPr>
        </p:nvSpPr>
        <p:spPr bwMode="auto">
          <a:xfrm>
            <a:off x="11693520" y="6475252"/>
            <a:ext cx="127001" cy="127001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pPr>
                <a:defRPr/>
              </a:pPr>
              <a:t>13</a:t>
            </a:fld>
            <a:endParaRPr/>
          </a:p>
        </p:txBody>
      </p:sp>
      <p:sp>
        <p:nvSpPr>
          <p:cNvPr id="5" name="Rectangle 23"/>
          <p:cNvSpPr txBox="1"/>
          <p:nvPr/>
        </p:nvSpPr>
        <p:spPr bwMode="auto">
          <a:xfrm>
            <a:off x="523836" y="1428736"/>
            <a:ext cx="6572296" cy="400105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lvl="0"/>
            <a:endParaRPr lang="ru-RU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5166991"/>
              </p:ext>
            </p:extLst>
          </p:nvPr>
        </p:nvGraphicFramePr>
        <p:xfrm>
          <a:off x="335360" y="1683420"/>
          <a:ext cx="11233249" cy="4003354"/>
        </p:xfrm>
        <a:graphic>
          <a:graphicData uri="http://schemas.openxmlformats.org/drawingml/2006/table">
            <a:tbl>
              <a:tblPr firstRow="1" bandRow="1">
                <a:tableStyleId>{5940A57F-8D4F-F5DD-8B56-32118BB7B365}</a:tableStyleId>
              </a:tblPr>
              <a:tblGrid>
                <a:gridCol w="605708"/>
                <a:gridCol w="7659559"/>
                <a:gridCol w="2967982"/>
              </a:tblGrid>
              <a:tr h="788039">
                <a:tc>
                  <a:txBody>
                    <a:bodyPr/>
                    <a:lstStyle/>
                    <a:p>
                      <a:r>
                        <a:rPr lang="ru-RU" sz="180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80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b="0" i="0" u="none" strike="noStrike" cap="none" spc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Разработка научной концепции музея</a:t>
                      </a:r>
                      <a:endParaRPr lang="ru-RU" sz="200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0" i="0" u="none" strike="noStrike" cap="none" spc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2019-202</a:t>
                      </a:r>
                      <a:r>
                        <a:rPr lang="ru-RU" sz="2000" b="0" i="0" u="none" strike="noStrike" cap="none" spc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r>
                        <a:rPr lang="ru-RU" sz="2000" b="0" i="0" u="none" strike="noStrike" cap="none" spc="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годы</a:t>
                      </a:r>
                      <a:endParaRPr lang="ru-RU" sz="200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</a:tr>
              <a:tr h="788039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80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b="0" i="0" u="none" strike="noStrike" cap="none" spc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Разработка проектно-сметной документации  музея</a:t>
                      </a:r>
                      <a:endParaRPr lang="ru-RU" sz="200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0" i="0" u="none" strike="noStrike" cap="none" spc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</a:t>
                      </a:r>
                      <a:r>
                        <a:rPr lang="ru-RU" sz="2000" b="0" i="0" u="none" strike="noStrike" cap="none" spc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2000" b="0" i="0" u="none" strike="noStrike" cap="none" spc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-202</a:t>
                      </a:r>
                      <a:r>
                        <a:rPr lang="ru-RU" sz="2000" b="0" i="0" u="none" strike="noStrike" cap="none" spc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годы</a:t>
                      </a:r>
                      <a:endParaRPr lang="ru-RU" sz="200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</a:tr>
              <a:tr h="1639237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180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b="0" i="0" u="none" strike="noStrike" cap="none" spc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Реализация проекта (изготовление, поставка и монтаж технологического оборудования. Монтаж, настройка, пуско-наладка мультимедийного оборудования.</a:t>
                      </a:r>
                    </a:p>
                    <a:p>
                      <a:pPr algn="l"/>
                      <a:r>
                        <a:rPr lang="ru-RU" sz="2000" b="0" i="0" u="none" strike="noStrike" cap="none" spc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Разработка, установка и отладка мультимедийного контента </a:t>
                      </a:r>
                    </a:p>
                    <a:p>
                      <a:pPr algn="l"/>
                      <a:r>
                        <a:rPr lang="ru-RU" sz="2000" b="0" i="0" u="none" strike="noStrike" cap="none" spc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Раскладка экспонатов, монтаж этикетажа) </a:t>
                      </a:r>
                      <a:endParaRPr lang="ru-RU" sz="200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b="0" i="0" u="none" strike="noStrike" cap="none" spc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01.02.2023-30.08.2023</a:t>
                      </a:r>
                    </a:p>
                    <a:p>
                      <a:pPr algn="l"/>
                      <a:r>
                        <a:rPr lang="ru-RU" sz="2000" b="0" i="0" u="none" strike="noStrike" cap="none" spc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годы</a:t>
                      </a:r>
                      <a:endParaRPr lang="ru-RU" sz="200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</a:tr>
              <a:tr h="788039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180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i="0" u="none" strike="noStrike" cap="none" spc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Ввод в эксплуатацию музея. Торжественное открытие музея</a:t>
                      </a:r>
                    </a:p>
                    <a:p>
                      <a:pPr algn="l"/>
                      <a:endParaRPr lang="ru-RU" sz="200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b="0" i="0" u="none" strike="noStrike" cap="none" spc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09.11.2023 год</a:t>
                      </a:r>
                      <a:endParaRPr lang="ru-RU" sz="200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2322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86" name="Title 1"/>
          <p:cNvSpPr txBox="1">
            <a:spLocks noGrp="1"/>
          </p:cNvSpPr>
          <p:nvPr>
            <p:ph type="title"/>
          </p:nvPr>
        </p:nvSpPr>
        <p:spPr bwMode="auto">
          <a:xfrm>
            <a:off x="335360" y="548680"/>
            <a:ext cx="3960440" cy="486873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ru-RU" sz="2000" dirty="0" smtClean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Качественные результаты</a:t>
            </a:r>
            <a:endParaRPr lang="ru-RU" sz="2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0" name="Slide Number Placeholder 4"/>
          <p:cNvSpPr txBox="1">
            <a:spLocks noGrp="1"/>
          </p:cNvSpPr>
          <p:nvPr>
            <p:ph type="sldNum" sz="quarter" idx="4294967295"/>
          </p:nvPr>
        </p:nvSpPr>
        <p:spPr bwMode="auto">
          <a:xfrm>
            <a:off x="11693520" y="6475252"/>
            <a:ext cx="127001" cy="127001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pPr>
                <a:defRPr/>
              </a:pPr>
              <a:t>14</a:t>
            </a:fld>
            <a:endParaRPr/>
          </a:p>
        </p:txBody>
      </p:sp>
      <p:sp>
        <p:nvSpPr>
          <p:cNvPr id="5" name="Rectangle 23"/>
          <p:cNvSpPr txBox="1"/>
          <p:nvPr/>
        </p:nvSpPr>
        <p:spPr bwMode="auto">
          <a:xfrm>
            <a:off x="983432" y="2000240"/>
            <a:ext cx="5857916" cy="400105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endParaRPr lang="ru-RU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79376" y="1343528"/>
            <a:ext cx="11377264" cy="480131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38100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Современный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корпоративный 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музей</a:t>
            </a:r>
          </a:p>
          <a:p>
            <a:pPr marL="38100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8100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Дополнительная площадка 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проведения различных заводских 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мероприятий</a:t>
            </a:r>
          </a:p>
          <a:p>
            <a:pPr marL="38100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8100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Рост </a:t>
            </a:r>
            <a:r>
              <a:rPr lang="ru-RU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профориентационных</a:t>
            </a:r>
            <a:r>
              <a:rPr lang="ru-RU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визитов 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завод школьников, 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студентов</a:t>
            </a:r>
          </a:p>
          <a:p>
            <a:pPr marL="38100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8100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Увеличение заявок на посещение музея 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заводчан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партнеров предприятия, со стороны руководства РТ и 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РФ</a:t>
            </a:r>
          </a:p>
          <a:p>
            <a:pPr marL="38100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8100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Повышение имиджа 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АО «Туполев», 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компании высококвалифицированных кадров, которая чтит традиции, совершенствует профессионализм и способствует воспитанию 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гражданственности</a:t>
            </a:r>
          </a:p>
          <a:p>
            <a:pPr marL="38100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8100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Повышение </a:t>
            </a:r>
            <a:r>
              <a:rPr lang="ru-RU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статуса </a:t>
            </a:r>
            <a:r>
              <a:rPr lang="ru-RU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работников 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авиационной 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отрасли и КАЗ им. С.П. Горбунова</a:t>
            </a:r>
          </a:p>
          <a:p>
            <a:pPr marL="95250"/>
            <a:endParaRPr lang="ru-RU" dirty="0" smtClean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8100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Разработан туристический маршрут 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микрорайону </a:t>
            </a:r>
            <a:r>
              <a:rPr lang="ru-RU" dirty="0" err="1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Соцгород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который основан 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1930-х 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годах, когда создавался казанский авиазавод.  </a:t>
            </a:r>
            <a:r>
              <a:rPr lang="ru-RU" dirty="0" err="1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Соцгород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имеет официальный статус достопримечательного места в Казани</a:t>
            </a:r>
            <a:endParaRPr lang="ru-RU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2322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86" name="Title 1"/>
          <p:cNvSpPr txBox="1">
            <a:spLocks noGrp="1"/>
          </p:cNvSpPr>
          <p:nvPr>
            <p:ph type="title"/>
          </p:nvPr>
        </p:nvSpPr>
        <p:spPr bwMode="auto">
          <a:xfrm>
            <a:off x="469922" y="571718"/>
            <a:ext cx="5400600" cy="40901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Количественные результаты 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0" name="Slide Number Placeholder 4"/>
          <p:cNvSpPr txBox="1">
            <a:spLocks noGrp="1"/>
          </p:cNvSpPr>
          <p:nvPr>
            <p:ph type="sldNum" sz="quarter" idx="4294967295"/>
          </p:nvPr>
        </p:nvSpPr>
        <p:spPr bwMode="auto">
          <a:xfrm>
            <a:off x="11693520" y="6475252"/>
            <a:ext cx="127001" cy="127001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pPr>
                <a:defRPr/>
              </a:pPr>
              <a:t>15</a:t>
            </a:fld>
            <a:endParaRPr/>
          </a:p>
        </p:txBody>
      </p:sp>
      <p:sp>
        <p:nvSpPr>
          <p:cNvPr id="5" name="Rectangle 23"/>
          <p:cNvSpPr txBox="1"/>
          <p:nvPr/>
        </p:nvSpPr>
        <p:spPr bwMode="auto">
          <a:xfrm>
            <a:off x="274041" y="980728"/>
            <a:ext cx="8001055" cy="400105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endParaRPr lang="ru-RU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23"/>
          <p:cNvSpPr txBox="1"/>
          <p:nvPr/>
        </p:nvSpPr>
        <p:spPr bwMode="auto">
          <a:xfrm>
            <a:off x="452398" y="4182631"/>
            <a:ext cx="5572164" cy="400105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endParaRPr lang="ru-RU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1891" y="2299446"/>
            <a:ext cx="547317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Музей </a:t>
            </a:r>
            <a:r>
              <a:rPr lang="ru-RU" sz="2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КАЗ за 2024 год  посетили: </a:t>
            </a:r>
            <a:endParaRPr lang="ru-RU" sz="2000" dirty="0" smtClean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3424 человека</a:t>
            </a:r>
            <a:r>
              <a:rPr lang="ru-RU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/>
            <a:endParaRPr lang="ru-RU" sz="20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Учащиеся школ – 659 человек </a:t>
            </a:r>
          </a:p>
          <a:p>
            <a:pPr algn="just"/>
            <a:r>
              <a:rPr lang="ru-RU" sz="2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Студенты – 492 человека</a:t>
            </a:r>
          </a:p>
          <a:p>
            <a:pPr algn="just"/>
            <a:r>
              <a:rPr lang="ru-RU" sz="2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Заводчане (включая вновь прибывший персонал, ветераны завода) – 1874 человек</a:t>
            </a:r>
          </a:p>
          <a:p>
            <a:pPr algn="just"/>
            <a:r>
              <a:rPr lang="ru-RU" sz="2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Гости (делегации) – 399 человек </a:t>
            </a:r>
            <a:endParaRPr lang="ru-RU" sz="2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000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</p:txBody>
      </p:sp>
      <p:pic>
        <p:nvPicPr>
          <p:cNvPr id="4098" name="Picture 2" descr="\\stk-virt2\Фото и видео архив\1. Фото\2025\4. Апрель\2025.04.18 Студенты из Уфы\2M7A8008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48328" y="1380833"/>
            <a:ext cx="2213197" cy="1550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\\stk-virt2\Фото и видео архив\1. Фото\2023\12. Декабрь\2023.12.15 Глухонемые в музее КАЗ\2M7A8493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56040" y="3032011"/>
            <a:ext cx="2349644" cy="1515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\\stk-virt2\Фото и видео архив\1. Фото\2024\4. Апрель\2024.04.19 Школьники (абитуриенты) на КАЗ\DSC_2517.JPG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040790" y="3032011"/>
            <a:ext cx="2213197" cy="155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\\stk-virt2\Фото и видео архив\1. Фото\2025\5. Май\2025.05.28-30 Конференция по бережливому производству\2M7A0650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67603" y="1380833"/>
            <a:ext cx="2326199" cy="1550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\\stk-virt2\Фото и видео архив\1. Фото\2025\4. Апрель\2025.04.09 Академя наук на КАЗ\DSC-6676.jpg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040790" y="4681628"/>
            <a:ext cx="2239050" cy="155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\\stk-virt2\Фото и видео архив\1. Фото\2025\3. Март\2025.03.10 Авиацифра\DSC-5060.jp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56039" y="4669036"/>
            <a:ext cx="2349645" cy="1563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2322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86" name="Title 1"/>
          <p:cNvSpPr txBox="1">
            <a:spLocks noGrp="1"/>
          </p:cNvSpPr>
          <p:nvPr>
            <p:ph type="title"/>
          </p:nvPr>
        </p:nvSpPr>
        <p:spPr bwMode="auto">
          <a:xfrm>
            <a:off x="452398" y="692696"/>
            <a:ext cx="8739946" cy="432048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Мероприятия в музее </a:t>
            </a:r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0" name="Slide Number Placeholder 4"/>
          <p:cNvSpPr txBox="1">
            <a:spLocks noGrp="1"/>
          </p:cNvSpPr>
          <p:nvPr>
            <p:ph type="sldNum" sz="quarter" idx="4294967295"/>
          </p:nvPr>
        </p:nvSpPr>
        <p:spPr bwMode="auto">
          <a:xfrm>
            <a:off x="11693520" y="6475252"/>
            <a:ext cx="127001" cy="127001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pPr>
                <a:defRPr/>
              </a:pPr>
              <a:t>16</a:t>
            </a:fld>
            <a:endParaRPr/>
          </a:p>
        </p:txBody>
      </p:sp>
      <p:sp>
        <p:nvSpPr>
          <p:cNvPr id="5" name="Rectangle 23"/>
          <p:cNvSpPr txBox="1"/>
          <p:nvPr/>
        </p:nvSpPr>
        <p:spPr bwMode="auto">
          <a:xfrm>
            <a:off x="452398" y="1285860"/>
            <a:ext cx="8001055" cy="400105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endParaRPr lang="ru-RU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23"/>
          <p:cNvSpPr txBox="1"/>
          <p:nvPr/>
        </p:nvSpPr>
        <p:spPr bwMode="auto">
          <a:xfrm>
            <a:off x="452398" y="4182631"/>
            <a:ext cx="5572164" cy="400105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endParaRPr lang="ru-RU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33039" y="1316126"/>
            <a:ext cx="4510833" cy="46224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встреча 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блокадниками Ленинграда и тружениками тыла</a:t>
            </a:r>
          </a:p>
          <a:p>
            <a:pPr algn="just"/>
            <a:endPara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вручение государственных наград сотрудникам предприятия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проведение съемок федеральными и республиканскими телеканалами</a:t>
            </a:r>
          </a:p>
          <a:p>
            <a:pPr algn="just"/>
            <a:endParaRPr lang="ru-RU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встречи с родственниками героев Советского Союза и героев социалистического труда</a:t>
            </a:r>
          </a:p>
          <a:p>
            <a:pPr algn="just"/>
            <a:endParaRPr lang="ru-RU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встречи ветеранов и молодежи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лекции со студентами вузов и </a:t>
            </a:r>
            <a:r>
              <a:rPr lang="ru-RU" dirty="0" err="1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сузов</a:t>
            </a:r>
            <a:endParaRPr lang="ru-RU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5" name="Picture 3" descr="\\stk-virt2\Фото и видео архив\1. Фото\2024\1. Январь\2024.01.31 Блокадники в музее\2M7A0299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13093" y="1587829"/>
            <a:ext cx="6480720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9852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5360" y="620688"/>
            <a:ext cx="2232248" cy="360040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Отзывы 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 descr="Изображение выглядит как текст, письмо, рукописный текст, бумага&#10;&#10;Автоматически созданное описание">
            <a:extLst>
              <a:ext uri="{FF2B5EF4-FFF2-40B4-BE49-F238E27FC236}">
                <a16:creationId xmlns:lc="http://schemas.openxmlformats.org/drawingml/2006/lockedCanvas" xmlns:o="urn:schemas-microsoft-com:office:office" xmlns:v="urn:schemas-microsoft-com:vml" xmlns:w10="urn:schemas-microsoft-com:office:word" xmlns:w="http://schemas.openxmlformats.org/wordprocessingml/2006/main" xmlns="" xmlns:a16="http://schemas.microsoft.com/office/drawing/2014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id="{1C1C139D-1761-1268-C3CB-FD57C1DDEA92}"/>
              </a:ext>
            </a:extLst>
          </p:cNvPr>
          <p:cNvPicPr>
            <a:picLocks noGrp="1"/>
          </p:cNvPicPr>
          <p:nvPr>
            <p:ph type="pic" sz="half" idx="2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071664" y="1556792"/>
            <a:ext cx="5256584" cy="4716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8724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2375" y="620688"/>
            <a:ext cx="2880320" cy="288032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Отзывы 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 descr="Изображение выглядит как текст, письмо, рукописный текст, бумага&#10;&#10;Автоматически созданное описание">
            <a:extLst>
              <a:ext uri="{FF2B5EF4-FFF2-40B4-BE49-F238E27FC236}">
                <a16:creationId xmlns:lc="http://schemas.openxmlformats.org/drawingml/2006/lockedCanvas" xmlns:o="urn:schemas-microsoft-com:office:office" xmlns:v="urn:schemas-microsoft-com:vml" xmlns:w10="urn:schemas-microsoft-com:office:word" xmlns:w="http://schemas.openxmlformats.org/wordprocessingml/2006/main" xmlns="" xmlns:a16="http://schemas.microsoft.com/office/drawing/2014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id="{87949CE7-E276-E950-8C01-F70D79469142}"/>
              </a:ext>
            </a:extLst>
          </p:cNvPr>
          <p:cNvPicPr>
            <a:picLocks noGrp="1"/>
          </p:cNvPicPr>
          <p:nvPr>
            <p:ph type="pic" sz="half" idx="2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744072" y="1484784"/>
            <a:ext cx="3888432" cy="453650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199456" y="2060848"/>
            <a:ext cx="439248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schemeClr val="bg1">
                    <a:lumMod val="50000"/>
                  </a:schemeClr>
                </a:solidFill>
              </a:rPr>
              <a:t>«Так радостно, что у вас есть такое атмосферное и познавательное место, которое рассказывает не только об истории завода, но и о Казани, и стране, неразрывно  связанных с этим стратегически важным учреждением, имеющим важное фундаментальное значения для города, жителей его и стран мира»</a:t>
            </a:r>
            <a:endParaRPr lang="ru-RU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80349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5360" y="548680"/>
            <a:ext cx="2592288" cy="360040"/>
          </a:xfrm>
        </p:spPr>
        <p:txBody>
          <a:bodyPr>
            <a:normAutofit/>
          </a:bodyPr>
          <a:lstStyle/>
          <a:p>
            <a:r>
              <a:rPr lang="ru-RU" sz="2000" dirty="0"/>
              <a:t>О</a:t>
            </a:r>
            <a:r>
              <a:rPr lang="ru-RU" sz="2000" dirty="0" smtClean="0"/>
              <a:t>тзывы</a:t>
            </a:r>
            <a:endParaRPr lang="ru-RU" sz="2000" dirty="0"/>
          </a:p>
        </p:txBody>
      </p:sp>
      <p:pic>
        <p:nvPicPr>
          <p:cNvPr id="4" name="Рисунок 3" descr="C:\Users\ChurbanovaYaV\Downloads\1748260581517.jpg"/>
          <p:cNvPicPr>
            <a:picLocks noGrp="1"/>
          </p:cNvPicPr>
          <p:nvPr>
            <p:ph type="pic" sz="half" idx="2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43672" y="1700808"/>
            <a:ext cx="6264696" cy="43569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586224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5360" y="620688"/>
            <a:ext cx="2808312" cy="288032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Отзывы 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 descr="C:\Users\ChurbanovaYaV\Downloads\1748260611448 (1).jpg"/>
          <p:cNvPicPr>
            <a:picLocks noGrp="1"/>
          </p:cNvPicPr>
          <p:nvPr>
            <p:ph type="pic" sz="half" idx="2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19936" y="1473213"/>
            <a:ext cx="5760640" cy="47048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7" name="Picture 3" descr="\\stk-virt2\Фото и видео архив\1. Фото\2025\3. Март\2025.03.03 Музей 2.0\DSC_3164-Улучшено-Ум. шума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5400" y="1412182"/>
            <a:ext cx="4032448" cy="4798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01580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7368" y="692696"/>
            <a:ext cx="2880320" cy="288032"/>
          </a:xfrm>
        </p:spPr>
        <p:txBody>
          <a:bodyPr>
            <a:normAutofit/>
          </a:bodyPr>
          <a:lstStyle/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тзывы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 descr="C:\Users\ChurbanovaYaV\Downloads\1748260663443.jpg"/>
          <p:cNvPicPr>
            <a:picLocks noGrp="1"/>
          </p:cNvPicPr>
          <p:nvPr>
            <p:ph type="pic" sz="half" idx="2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3432" y="1700808"/>
            <a:ext cx="5184576" cy="435697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52C8261B-EACD-24E3-13A1-16DC6F43753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40756" y="1700808"/>
            <a:ext cx="3161819" cy="4457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2106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5360" y="692696"/>
            <a:ext cx="3169047" cy="360040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Отзывы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C:\Users\ChurbanovaYaV\Downloads\1749121101503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35560" y="1487274"/>
            <a:ext cx="7704856" cy="4676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05558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Nastya\Desktop\Грант\Новая папка\Презентация пресс-служба КАЗ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12192004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004DC3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>
    <a:spDef>
      <a:spPr bwMode="auto">
        <a:prstGeom prst="rect">
          <a:avLst/>
        </a:prstGeom>
        <a:solidFill>
          <a:srgbClr val="004DC3"/>
        </a:solidFill>
        <a:ln w="25400" cap="flat">
          <a:solidFill>
            <a:schemeClr val="accent1"/>
          </a:solidFill>
          <a:prstDash val="solid"/>
          <a:round/>
        </a:ln>
      </a:spPr>
      <a:bodyPr/>
      <a:lstStyle/>
      <a:style>
        <a:lnRef idx="0">
          <a:srgbClr val="000000"/>
        </a:lnRef>
        <a:fillRef idx="0">
          <a:srgbClr val="000000"/>
        </a:fillRef>
        <a:effectRef idx="0">
          <a:srgbClr val="000000"/>
        </a:effectRef>
        <a:fontRef idx="none"/>
      </a:style>
    </a:spDef>
    <a:lnDef>
      <a:spPr bwMode="auto">
        <a:prstGeom prst="rect">
          <a:avLst/>
        </a:prstGeom>
        <a:noFill/>
        <a:ln w="25400" cap="flat">
          <a:solidFill>
            <a:schemeClr val="accent1"/>
          </a:solidFill>
          <a:prstDash val="solid"/>
          <a:round/>
        </a:ln>
      </a:spPr>
      <a:bodyPr/>
      <a:lstStyle/>
      <a:style>
        <a:lnRef idx="0">
          <a:srgbClr val="000000"/>
        </a:lnRef>
        <a:fillRef idx="0">
          <a:srgbClr val="000000"/>
        </a:fillRef>
        <a:effectRef idx="0">
          <a:srgbClr val="000000"/>
        </a:effectRef>
        <a:fontRef idx="none"/>
      </a:style>
    </a:lnDef>
    <a:txDef>
      <a:spPr bwMode="auto">
        <a:prstGeom prst="rect">
          <a:avLst/>
        </a:prstGeom>
        <a:noFill/>
        <a:ln w="12700" cap="flat">
          <a:noFill/>
          <a:miter lim="400000"/>
        </a:ln>
      </a:spPr>
      <a:bodyPr/>
      <a:lstStyle/>
      <a:style>
        <a:lnRef idx="0">
          <a:srgbClr val="000000"/>
        </a:lnRef>
        <a:fillRef idx="0">
          <a:srgbClr val="000000"/>
        </a:fillRef>
        <a:effectRef idx="0">
          <a:srgbClr val="00000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3024</TotalTime>
  <Words>1077</Words>
  <Application>Microsoft Office PowerPoint</Application>
  <DocSecurity>0</DocSecurity>
  <PresentationFormat>Произвольный</PresentationFormat>
  <Paragraphs>164</Paragraphs>
  <Slides>23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Office Theme</vt:lpstr>
      <vt:lpstr>Презентация PowerPoint</vt:lpstr>
      <vt:lpstr>29 февраля 2024 года Послание Президента России  Федеральному cобранию </vt:lpstr>
      <vt:lpstr>22 июня 2023 года Визит Михаила Мишустина на КАЗ им. С.П. Горбунова </vt:lpstr>
      <vt:lpstr>                          </vt:lpstr>
      <vt:lpstr>Название музея: Музей Казанского авиационного завода им. С.П. Горбунова </vt:lpstr>
      <vt:lpstr>Сведения о коллективе /авторе</vt:lpstr>
      <vt:lpstr>Публикации о Музее Казанского авиационного завода</vt:lpstr>
      <vt:lpstr>Нужно помнить свою историю и людей с любовью её делавших…</vt:lpstr>
      <vt:lpstr>Цели проекта</vt:lpstr>
      <vt:lpstr>Задачи проекта</vt:lpstr>
      <vt:lpstr>Целевая аудитория</vt:lpstr>
      <vt:lpstr>Описание технологий и решений </vt:lpstr>
      <vt:lpstr>Этапы и сроки реализации</vt:lpstr>
      <vt:lpstr>Качественные результаты</vt:lpstr>
      <vt:lpstr>Количественные результаты </vt:lpstr>
      <vt:lpstr>Мероприятия в музее </vt:lpstr>
      <vt:lpstr>Отзывы </vt:lpstr>
      <vt:lpstr>Отзывы </vt:lpstr>
      <vt:lpstr>Отзывы</vt:lpstr>
      <vt:lpstr>Отзывы </vt:lpstr>
      <vt:lpstr>Отзывы</vt:lpstr>
      <vt:lpstr>Отзывы</vt:lpstr>
      <vt:lpstr>Презентация PowerPoint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Локтионов Сергей Александрович</dc:creator>
  <cp:lastModifiedBy>user</cp:lastModifiedBy>
  <cp:revision>259</cp:revision>
  <dcterms:modified xsi:type="dcterms:W3CDTF">2026-01-26T23:06:03Z</dcterms:modified>
  <dc:identifier/>
  <dc:language/>
  <cp:version/>
</cp:coreProperties>
</file>