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  <p:sldMasterId id="2147483665" r:id="rId2"/>
  </p:sldMasterIdLst>
  <p:notesMasterIdLst>
    <p:notesMasterId r:id="rId23"/>
  </p:notesMasterIdLst>
  <p:sldIdLst>
    <p:sldId id="1939" r:id="rId3"/>
    <p:sldId id="480" r:id="rId4"/>
    <p:sldId id="2089" r:id="rId5"/>
    <p:sldId id="2073" r:id="rId6"/>
    <p:sldId id="2072" r:id="rId7"/>
    <p:sldId id="2076" r:id="rId8"/>
    <p:sldId id="2074" r:id="rId9"/>
    <p:sldId id="2075" r:id="rId10"/>
    <p:sldId id="2086" r:id="rId11"/>
    <p:sldId id="2071" r:id="rId12"/>
    <p:sldId id="2077" r:id="rId13"/>
    <p:sldId id="2078" r:id="rId14"/>
    <p:sldId id="2080" r:id="rId15"/>
    <p:sldId id="2081" r:id="rId16"/>
    <p:sldId id="2082" r:id="rId17"/>
    <p:sldId id="2087" r:id="rId18"/>
    <p:sldId id="2083" r:id="rId19"/>
    <p:sldId id="2088" r:id="rId20"/>
    <p:sldId id="2084" r:id="rId21"/>
    <p:sldId id="2085" r:id="rId22"/>
  </p:sldIdLst>
  <p:sldSz cx="12192000" cy="6858000"/>
  <p:notesSz cx="6794500" cy="9906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HelveticaNeueCyr" panose="02000503040000020004" charset="-52"/>
      <p:regular r:id="rId28"/>
      <p:bold r:id="rId29"/>
      <p:italic r:id="rId30"/>
      <p:boldItalic r:id="rId31"/>
    </p:embeddedFont>
  </p:embeddedFontLst>
  <p:custShowLst>
    <p:custShow name="Произвольный показ 1" id="0">
      <p:sldLst/>
    </p:custShow>
    <p:custShow name="Произвольный показ 2" id="1">
      <p:sldLst/>
    </p:custShow>
    <p:custShow name="Произвольный показ 3" id="2">
      <p:sldLst/>
    </p:custShow>
    <p:custShow name="Произвольный показ 4" id="3">
      <p:sldLst/>
    </p:custShow>
  </p:custShowLst>
  <p:custDataLst>
    <p:tags r:id="rId3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633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азилевич Светлана Сергеевна" initials="БСС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002C"/>
    <a:srgbClr val="003CA7"/>
    <a:srgbClr val="EB032A"/>
    <a:srgbClr val="084296"/>
    <a:srgbClr val="639729"/>
    <a:srgbClr val="0050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5161" autoAdjust="0"/>
  </p:normalViewPr>
  <p:slideViewPr>
    <p:cSldViewPr snapToGrid="0" snapToObjects="1">
      <p:cViewPr>
        <p:scale>
          <a:sx n="115" d="100"/>
          <a:sy n="115" d="100"/>
        </p:scale>
        <p:origin x="-102" y="-48"/>
      </p:cViewPr>
      <p:guideLst>
        <p:guide orient="horz" pos="2160"/>
        <p:guide pos="63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DB650-641A-42F2-9C92-12711FF0F0DA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E0146-7BC5-46E1-BD07-D5FAB0211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8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578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E0146-7BC5-46E1-BD07-D5FAB02117D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896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DE4018-B7AC-EE44-82E8-497687023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E1F2A33-A25F-1B43-BE73-B1EC342ED6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19234B-6EB2-054A-92A5-FA26A1A2D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084296"/>
          </a:solidFill>
        </p:spPr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905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10300" y="549275"/>
            <a:ext cx="5430837" cy="118745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1588" y="0"/>
            <a:ext cx="6094412" cy="6858000"/>
          </a:xfr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308119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bcec7e83-df1b-42e9-b989-0c267de4a8ef"/>
          <p:cNvSpPr/>
          <p:nvPr userDrawn="1"/>
        </p:nvSpPr>
        <p:spPr>
          <a:xfrm>
            <a:off x="0" y="5673151"/>
            <a:ext cx="12192000" cy="118484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096000" y="5673151"/>
            <a:ext cx="6096000" cy="11874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1"/>
          </p:nvPr>
        </p:nvSpPr>
        <p:spPr>
          <a:xfrm>
            <a:off x="1588" y="0"/>
            <a:ext cx="12190412" cy="6861175"/>
          </a:xfr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2305376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097876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" name="Слайд think-cell" r:id="rId5" imgW="306" imgH="306" progId="TCLayout.ActiveDocument.1">
                  <p:embed/>
                </p:oleObj>
              </mc:Choice>
              <mc:Fallback>
                <p:oleObj name="Слайд think-cell" r:id="rId5" imgW="306" imgH="306" progId="TCLayout.ActiveDocument.1">
                  <p:embed/>
                  <p:pic>
                    <p:nvPicPr>
                      <p:cNvPr id="8" name="Объект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4000" b="1" i="0" baseline="0" dirty="0">
              <a:latin typeface="HelveticaNeueCyr" panose="02000503040000020004" pitchFamily="50" charset="-52"/>
              <a:sym typeface="HelveticaNeueCyr" panose="02000503040000020004" pitchFamily="50" charset="-5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202FF4-EF5E-2140-9D7F-DCB06CBB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DF3892-99E5-294E-8011-41E04F4EA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A813BB-AE96-B745-9115-3532E9985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8" y="88744"/>
            <a:ext cx="549274" cy="359663"/>
          </a:xfrm>
          <a:solidFill>
            <a:srgbClr val="084296"/>
          </a:solidFill>
        </p:spPr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4042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972100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Слайд think-cell" r:id="rId5" imgW="306" imgH="306" progId="TCLayout.ActiveDocument.1">
                  <p:embed/>
                </p:oleObj>
              </mc:Choice>
              <mc:Fallback>
                <p:oleObj name="Слайд think-cell" r:id="rId5" imgW="306" imgH="306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ru-RU" sz="4000" b="1" i="0" baseline="0" dirty="0">
              <a:latin typeface="HelveticaNeueCyr" panose="02000503040000020004" pitchFamily="50" charset="-52"/>
              <a:sym typeface="HelveticaNeueCyr" panose="02000503040000020004" pitchFamily="50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solidFill>
            <a:srgbClr val="084296"/>
          </a:solidFill>
        </p:spPr>
        <p:txBody>
          <a:bodyPr/>
          <a:lstStyle/>
          <a:p>
            <a:fld id="{C5F7787E-7185-A248-B76C-824574117B9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>
          <a:xfrm>
            <a:off x="550863" y="2205038"/>
            <a:ext cx="5545137" cy="4176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25499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305FFE-9F10-7048-AF80-38B4CB4BC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7B9D9F6-618D-4E44-9896-6DA76B053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62FDC0A-AB9B-AE48-9C68-6AE415845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390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D214FF-B754-954A-B122-61F736A73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CCCA01-72F8-DB49-B582-4943111FE7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47FE9DC-5A40-F649-AA9D-A0B2DC067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8A819B-73D7-5444-8E5C-922BF56B5C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5442D16-69E4-ED41-9528-5165B06E5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3E031D0-A192-364C-BA59-C78106D3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49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DC05FD-C9E6-0A4B-A46A-0B986DA0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81C84D3-8A9B-E247-A334-CD86D95E1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690085C-3D0A-7D4B-B093-48A66A160F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680C7AF-C49E-E746-AA50-4FA9295B80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B93E103-C60F-8B4D-A401-350B184E8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9F8D048-9696-4B42-A1D5-D790CD6669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026EB95-3000-6B43-927E-26FC535A7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2C96760-3160-AD4E-B235-F7AF2C24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441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2E968E-8652-C144-A5FA-382F1FAD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1351055-AF2D-7C41-84AB-C622AA3066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E7FEB49-19B6-A747-831D-E155C70BF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BC6F4BB-72D2-5B43-9825-C25E9310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305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8DA385F-C104-654C-BFA6-EB630727AD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C51507A-7E71-8F40-B0A5-731D3DD27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DA287B4-58D7-2145-B63B-2EE70CE2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866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894E5F-A497-4940-A8C6-E82A4147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23ECF0-FDC2-E546-8CB3-45B46ED2E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211A6F4-EC51-A744-B264-D5F508AD5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7784E53-8A33-F241-9990-D28F451A36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F2C34C5-2086-A447-91E6-326E7506D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6931F5-582D-1749-B522-5F92CA046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248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EE8BE8-AFD1-7840-AD0B-9ED230142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86E37F6-42E6-AF46-B5BD-2D0082C6C0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A39AC9F-A07C-4F45-81BB-273494CEC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8D8E35E-CFF9-D342-BF77-9794D22D1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A83D6E7-9E9E-8F4D-B6B7-122B045DF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54146D7-1B03-734E-BA19-886DFA6E9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781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CFA170-95F2-0F46-8AFA-B5E2B3ED2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C48FE81-ED44-3B4C-859C-17790C8415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84DED83-F930-C447-9F02-2E3ABB8CD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72E5FC6-CE91-7A4D-B345-378856908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BBAD374-3BB2-A148-8A1D-B0C75CD6B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795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27F0C76-368D-A944-AEEB-F8B98663C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6BECC9C-3231-7348-BFF6-FF40CCA41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F65A758-AECE-5846-93DB-F546B950A5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47C0C16-8595-5F47-AB6B-E4090AB8E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B1F977-D89A-AF45-8107-6726C46B4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108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DE4018-B7AC-EE44-82E8-497687023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E1F2A33-A25F-1B43-BE73-B1EC342ED6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19234B-6EB2-054A-92A5-FA26A1A2D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084296"/>
          </a:solidFill>
        </p:spPr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1197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679833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Слайд think-cell" r:id="rId5" imgW="306" imgH="306" progId="TCLayout.ActiveDocument.1">
                  <p:embed/>
                </p:oleObj>
              </mc:Choice>
              <mc:Fallback>
                <p:oleObj name="Слайд think-cell" r:id="rId5" imgW="306" imgH="306" progId="TCLayout.ActiveDocument.1">
                  <p:embed/>
                  <p:pic>
                    <p:nvPicPr>
                      <p:cNvPr id="8" name="Объект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4000" b="1" i="0" baseline="0" dirty="0">
              <a:latin typeface="HelveticaNeueCyr" panose="02000503040000020004" pitchFamily="50" charset="-52"/>
              <a:sym typeface="HelveticaNeueCyr" panose="02000503040000020004" pitchFamily="50" charset="-5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202FF4-EF5E-2140-9D7F-DCB06CBB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DF3892-99E5-294E-8011-41E04F4EA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A813BB-AE96-B745-9115-3532E9985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8" y="88744"/>
            <a:ext cx="549274" cy="359663"/>
          </a:xfrm>
          <a:solidFill>
            <a:srgbClr val="084296"/>
          </a:solidFill>
        </p:spPr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54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026929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" name="Слайд think-cell" r:id="rId5" imgW="306" imgH="306" progId="TCLayout.ActiveDocument.1">
                  <p:embed/>
                </p:oleObj>
              </mc:Choice>
              <mc:Fallback>
                <p:oleObj name="Слайд think-cell" r:id="rId5" imgW="306" imgH="306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ru-RU" sz="4000" b="1" i="0" baseline="0" dirty="0">
              <a:latin typeface="HelveticaNeueCyr" panose="02000503040000020004" pitchFamily="50" charset="-52"/>
              <a:sym typeface="HelveticaNeueCyr" panose="02000503040000020004" pitchFamily="50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solidFill>
            <a:srgbClr val="084296"/>
          </a:solidFill>
        </p:spPr>
        <p:txBody>
          <a:bodyPr/>
          <a:lstStyle/>
          <a:p>
            <a:fld id="{C5F7787E-7185-A248-B76C-824574117B9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>
          <a:xfrm>
            <a:off x="550863" y="2205038"/>
            <a:ext cx="5545137" cy="4176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607988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305FFE-9F10-7048-AF80-38B4CB4BC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7B9D9F6-618D-4E44-9896-6DA76B053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62FDC0A-AB9B-AE48-9C68-6AE415845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169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D214FF-B754-954A-B122-61F736A73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CCCA01-72F8-DB49-B582-4943111FE7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47FE9DC-5A40-F649-AA9D-A0B2DC067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8A819B-73D7-5444-8E5C-922BF56B5C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5442D16-69E4-ED41-9528-5165B06E5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3E031D0-A192-364C-BA59-C78106D3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8248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DC05FD-C9E6-0A4B-A46A-0B986DA0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81C84D3-8A9B-E247-A334-CD86D95E1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690085C-3D0A-7D4B-B093-48A66A160F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680C7AF-C49E-E746-AA50-4FA9295B80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B93E103-C60F-8B4D-A401-350B184E8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9F8D048-9696-4B42-A1D5-D790CD6669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026EB95-3000-6B43-927E-26FC535A7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2C96760-3160-AD4E-B235-F7AF2C24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6813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2E968E-8652-C144-A5FA-382F1FAD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1351055-AF2D-7C41-84AB-C622AA3066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E7FEB49-19B6-A747-831D-E155C70BF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BC6F4BB-72D2-5B43-9825-C25E9310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210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8DA385F-C104-654C-BFA6-EB630727AD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C51507A-7E71-8F40-B0A5-731D3DD27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DA287B4-58D7-2145-B63B-2EE70CE2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4421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894E5F-A497-4940-A8C6-E82A4147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23ECF0-FDC2-E546-8CB3-45B46ED2E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211A6F4-EC51-A744-B264-D5F508AD5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7784E53-8A33-F241-9990-D28F451A36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F2C34C5-2086-A447-91E6-326E7506D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6931F5-582D-1749-B522-5F92CA046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7214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EE8BE8-AFD1-7840-AD0B-9ED230142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86E37F6-42E6-AF46-B5BD-2D0082C6C0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A39AC9F-A07C-4F45-81BB-273494CEC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8D8E35E-CFF9-D342-BF77-9794D22D1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A83D6E7-9E9E-8F4D-B6B7-122B045DF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54146D7-1B03-734E-BA19-886DFA6E9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9720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CFA170-95F2-0F46-8AFA-B5E2B3ED2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C48FE81-ED44-3B4C-859C-17790C8415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84DED83-F930-C447-9F02-2E3ABB8CD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72E5FC6-CE91-7A4D-B345-378856908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BBAD374-3BB2-A148-8A1D-B0C75CD6B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7485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27F0C76-368D-A944-AEEB-F8B98663C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6BECC9C-3231-7348-BFF6-FF40CCA41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F65A758-AECE-5846-93DB-F546B950A5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47C0C16-8595-5F47-AB6B-E4090AB8E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B1F977-D89A-AF45-8107-6726C46B4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77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oleObject" Target="../embeddings/oleObject4.bin"/><Relationship Id="rId2" Type="http://schemas.openxmlformats.org/officeDocument/2006/relationships/slideLayout" Target="../slideLayouts/slideLayout16.xml"/><Relationship Id="rId16" Type="http://schemas.openxmlformats.org/officeDocument/2006/relationships/tags" Target="../tags/tag9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ags" Target="../tags/tag8.xml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vmlDrawing" Target="../drawings/vmlDrawing4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/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3421651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" name="Слайд think-cell" r:id="rId19" imgW="306" imgH="306" progId="TCLayout.ActiveDocument.1">
                  <p:embed/>
                </p:oleObj>
              </mc:Choice>
              <mc:Fallback>
                <p:oleObj name="Слайд think-cell" r:id="rId19" imgW="306" imgH="306" progId="TCLayout.ActiveDocument.1">
                  <p:embed/>
                  <p:pic>
                    <p:nvPicPr>
                      <p:cNvPr id="8" name="Объект 7" hidden="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4000" b="1" i="0" baseline="0" dirty="0">
              <a:latin typeface="HelveticaNeueCyr" panose="02000503040000020004" pitchFamily="50" charset="-52"/>
              <a:sym typeface="HelveticaNeueCyr" panose="02000503040000020004" pitchFamily="50" charset="-52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6D852F0-08F7-A849-999B-B87847E24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0275" cy="118745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CC2B8D2-CC42-7748-B49F-F5EBD9A0E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2205038"/>
            <a:ext cx="11090276" cy="41767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FA6674-44B0-0042-8907-CFE3D8482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88" y="88744"/>
            <a:ext cx="549274" cy="359663"/>
          </a:xfrm>
          <a:prstGeom prst="rect">
            <a:avLst/>
          </a:prstGeom>
          <a:solidFill>
            <a:srgbClr val="084296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5F7787E-7185-A248-B76C-824574117B9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10689402" y="6532566"/>
            <a:ext cx="95173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</a:rPr>
              <a:t>www.mage.ru</a:t>
            </a:r>
            <a:endParaRPr lang="ru-RU" sz="1200" dirty="0">
              <a:solidFill>
                <a:schemeClr val="accent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628" y="88744"/>
            <a:ext cx="1787898" cy="360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6812375"/>
            <a:ext cx="12192000" cy="5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628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50" r:id="rId4"/>
    <p:sldLayoutId id="214748366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accent1"/>
          </a:solidFill>
          <a:latin typeface="HelveticaNeueCyr" panose="02000503040000020004" pitchFamily="50" charset="-52"/>
          <a:ea typeface="HelveticaNeueCyr" panose="02000503040000020004" pitchFamily="50" charset="-52"/>
          <a:cs typeface="HelveticaNeueCyr" panose="02000503040000020004" pitchFamily="50" charset="-5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NeueCyr" panose="02000503040000020004" pitchFamily="50" charset="-52"/>
          <a:ea typeface="HelveticaNeueCyr" panose="02000503040000020004" pitchFamily="50" charset="-52"/>
          <a:cs typeface="HelveticaNeueCyr" panose="02000503040000020004" pitchFamily="50" charset="-5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NeueCyr" panose="02000503040000020004" pitchFamily="50" charset="-52"/>
          <a:ea typeface="HelveticaNeueCyr" panose="02000503040000020004" pitchFamily="50" charset="-52"/>
          <a:cs typeface="HelveticaNeueCyr" panose="02000503040000020004" pitchFamily="50" charset="-5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NeueCyr" panose="02000503040000020004" pitchFamily="50" charset="-52"/>
          <a:ea typeface="HelveticaNeueCyr" panose="02000503040000020004" pitchFamily="50" charset="-52"/>
          <a:cs typeface="HelveticaNeueCyr" panose="02000503040000020004" pitchFamily="50" charset="-5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NeueCyr" panose="02000503040000020004" pitchFamily="50" charset="-52"/>
          <a:ea typeface="HelveticaNeueCyr" panose="02000503040000020004" pitchFamily="50" charset="-52"/>
          <a:cs typeface="HelveticaNeueCyr" panose="02000503040000020004" pitchFamily="50" charset="-5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HelveticaNeueCyr" panose="02000503040000020004" pitchFamily="50" charset="-52"/>
          <a:ea typeface="HelveticaNeueCyr" panose="02000503040000020004" pitchFamily="50" charset="-52"/>
          <a:cs typeface="HelveticaNeueCyr" panose="02000503040000020004" pitchFamily="50" charset="-5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7333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094" userDrawn="1">
          <p15:clr>
            <a:srgbClr val="F26B43"/>
          </p15:clr>
        </p15:guide>
        <p15:guide id="4" orient="horz" pos="4020" userDrawn="1">
          <p15:clr>
            <a:srgbClr val="F26B43"/>
          </p15:clr>
        </p15:guide>
        <p15:guide id="5" orient="horz" pos="346" userDrawn="1">
          <p15:clr>
            <a:srgbClr val="F26B43"/>
          </p15:clr>
        </p15:guide>
        <p15:guide id="6" pos="347" userDrawn="1">
          <p15:clr>
            <a:srgbClr val="F26B43"/>
          </p15:clr>
        </p15:guide>
        <p15:guide id="7" orient="horz" pos="138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/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1027672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Слайд think-cell" r:id="rId17" imgW="306" imgH="306" progId="TCLayout.ActiveDocument.1">
                  <p:embed/>
                </p:oleObj>
              </mc:Choice>
              <mc:Fallback>
                <p:oleObj name="Слайд think-cell" r:id="rId17" imgW="306" imgH="306" progId="TCLayout.ActiveDocument.1">
                  <p:embed/>
                  <p:pic>
                    <p:nvPicPr>
                      <p:cNvPr id="8" name="Объект 7" hidden="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 hidden="1"/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4000" b="1" i="0" baseline="0" dirty="0">
              <a:latin typeface="HelveticaNeueCyr" panose="02000503040000020004" pitchFamily="50" charset="-52"/>
              <a:sym typeface="HelveticaNeueCyr" panose="02000503040000020004" pitchFamily="50" charset="-52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6D852F0-08F7-A849-999B-B87847E24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0275" cy="118745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CC2B8D2-CC42-7748-B49F-F5EBD9A0E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2205038"/>
            <a:ext cx="11090276" cy="41767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FA6674-44B0-0042-8907-CFE3D8482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88" y="88744"/>
            <a:ext cx="549274" cy="359663"/>
          </a:xfrm>
          <a:prstGeom prst="rect">
            <a:avLst/>
          </a:prstGeom>
          <a:solidFill>
            <a:srgbClr val="084296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5F7787E-7185-A248-B76C-824574117B9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 flipV="1">
            <a:off x="0" y="6834342"/>
            <a:ext cx="12192000" cy="1572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10689402" y="6532566"/>
            <a:ext cx="95173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</a:rPr>
              <a:t>www.mage.ru</a:t>
            </a:r>
            <a:endParaRPr lang="ru-RU" sz="1200" dirty="0">
              <a:solidFill>
                <a:schemeClr val="accent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628" y="88744"/>
            <a:ext cx="178789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14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accent1"/>
          </a:solidFill>
          <a:latin typeface="HelveticaNeueCyr" panose="02000503040000020004" pitchFamily="50" charset="-52"/>
          <a:ea typeface="HelveticaNeueCyr" panose="02000503040000020004" pitchFamily="50" charset="-52"/>
          <a:cs typeface="HelveticaNeueCyr" panose="02000503040000020004" pitchFamily="50" charset="-5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NeueCyr" panose="02000503040000020004" pitchFamily="50" charset="-52"/>
          <a:ea typeface="HelveticaNeueCyr" panose="02000503040000020004" pitchFamily="50" charset="-52"/>
          <a:cs typeface="HelveticaNeueCyr" panose="02000503040000020004" pitchFamily="50" charset="-5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NeueCyr" panose="02000503040000020004" pitchFamily="50" charset="-52"/>
          <a:ea typeface="HelveticaNeueCyr" panose="02000503040000020004" pitchFamily="50" charset="-52"/>
          <a:cs typeface="HelveticaNeueCyr" panose="02000503040000020004" pitchFamily="50" charset="-5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NeueCyr" panose="02000503040000020004" pitchFamily="50" charset="-52"/>
          <a:ea typeface="HelveticaNeueCyr" panose="02000503040000020004" pitchFamily="50" charset="-52"/>
          <a:cs typeface="HelveticaNeueCyr" panose="02000503040000020004" pitchFamily="50" charset="-5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NeueCyr" panose="02000503040000020004" pitchFamily="50" charset="-52"/>
          <a:ea typeface="HelveticaNeueCyr" panose="02000503040000020004" pitchFamily="50" charset="-52"/>
          <a:cs typeface="HelveticaNeueCyr" panose="02000503040000020004" pitchFamily="50" charset="-5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HelveticaNeueCyr" panose="02000503040000020004" pitchFamily="50" charset="-52"/>
          <a:ea typeface="HelveticaNeueCyr" panose="02000503040000020004" pitchFamily="50" charset="-52"/>
          <a:cs typeface="HelveticaNeueCyr" panose="02000503040000020004" pitchFamily="50" charset="-5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7333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094">
          <p15:clr>
            <a:srgbClr val="F26B43"/>
          </p15:clr>
        </p15:guide>
        <p15:guide id="4" orient="horz" pos="4020">
          <p15:clr>
            <a:srgbClr val="F26B43"/>
          </p15:clr>
        </p15:guide>
        <p15:guide id="5" orient="horz" pos="346">
          <p15:clr>
            <a:srgbClr val="F26B43"/>
          </p15:clr>
        </p15:guide>
        <p15:guide id="6" pos="347">
          <p15:clr>
            <a:srgbClr val="F26B43"/>
          </p15:clr>
        </p15:guide>
        <p15:guide id="7" orient="horz" pos="138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kvantorium51.org/2025/03/24/sem-dnej-vmeste-s-budushhim-xiv-nedelya-vysokih-tehnologij-i-tehnopredprinimatelstva-podoshla-k-kontsu/" TargetMode="External"/><Relationship Id="rId3" Type="http://schemas.openxmlformats.org/officeDocument/2006/relationships/hyperlink" Target="https://mage.ru/ru/services/muzej-ao-mage/" TargetMode="External"/><Relationship Id="rId7" Type="http://schemas.openxmlformats.org/officeDocument/2006/relationships/hyperlink" Target="https://www.mvestnik.ru/education/postoronites-vzroslye/" TargetMode="External"/><Relationship Id="rId12" Type="http://schemas.openxmlformats.org/officeDocument/2006/relationships/image" Target="../media/image40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laplandiya.org/news/tehnopark-kvantorium/zapolyarnyj-tehnograd-rabotaet-v-polnuyu-silu.html" TargetMode="External"/><Relationship Id="rId11" Type="http://schemas.openxmlformats.org/officeDocument/2006/relationships/image" Target="../media/image39.emf"/><Relationship Id="rId5" Type="http://schemas.openxmlformats.org/officeDocument/2006/relationships/hyperlink" Target="https://gimn3-murmansk-r47.gosweb.gosuslugi.ru/roditelyam-i-uchenikam/novosti/novosti_358.html" TargetMode="External"/><Relationship Id="rId10" Type="http://schemas.openxmlformats.org/officeDocument/2006/relationships/image" Target="../media/image38.emf"/><Relationship Id="rId4" Type="http://schemas.openxmlformats.org/officeDocument/2006/relationships/hyperlink" Target="https://murman.tv/news-n-28712--vesti-murman-v-20-50-polnyj-vypusk-ot-07-12-2024" TargetMode="External"/><Relationship Id="rId9" Type="http://schemas.openxmlformats.org/officeDocument/2006/relationships/hyperlink" Target="https://vk.com/wall-207505801_1519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NeueCyr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NeueCyr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65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1449" y="559728"/>
            <a:ext cx="3713336" cy="3237210"/>
          </a:xfrm>
          <a:prstGeom prst="rect">
            <a:avLst/>
          </a:prstGeom>
        </p:spPr>
      </p:pic>
      <p:sp>
        <p:nvSpPr>
          <p:cNvPr id="5" name="Заголовок 24">
            <a:extLst>
              <a:ext uri="{FF2B5EF4-FFF2-40B4-BE49-F238E27FC236}">
                <a16:creationId xmlns:a16="http://schemas.microsoft.com/office/drawing/2014/main" xmlns="" id="{58EE8259-357D-439C-ACD0-B00DDD35179F}"/>
              </a:ext>
            </a:extLst>
          </p:cNvPr>
          <p:cNvSpPr/>
          <p:nvPr/>
        </p:nvSpPr>
        <p:spPr>
          <a:xfrm>
            <a:off x="156753" y="4861763"/>
            <a:ext cx="11834949" cy="949576"/>
          </a:xfrm>
          <a:prstGeom prst="rect">
            <a:avLst/>
          </a:prstGeom>
          <a:noFill/>
          <a:ln w="0">
            <a:noFill/>
          </a:ln>
          <a:effectLst/>
        </p:spPr>
        <p:txBody>
          <a:bodyPr wrap="square" lIns="90000" tIns="45000" rIns="90000" bIns="4500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Корпоративный музей АО «МАГЭ»</a:t>
            </a: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spc="-1" dirty="0">
                <a:solidFill>
                  <a:srgbClr val="FFFFFF"/>
                </a:solidFill>
              </a:rPr>
              <a:t>(номинация «Новая экспозиция»)</a:t>
            </a:r>
            <a:endParaRPr kumimoji="0" lang="ru-RU" b="0" i="0" u="none" strike="noStrike" kern="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5542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9A54F53-A6B0-44B8-8968-392EA03C4E7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8" y="0"/>
            <a:ext cx="12148804" cy="685800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2</a:t>
            </a:fld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686A0976-DFC9-4723-B4C5-1FDAE356D651}"/>
              </a:ext>
            </a:extLst>
          </p:cNvPr>
          <p:cNvSpPr txBox="1"/>
          <p:nvPr/>
        </p:nvSpPr>
        <p:spPr>
          <a:xfrm>
            <a:off x="10628813" y="6590639"/>
            <a:ext cx="124968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1400" dirty="0"/>
              <a:t>www.mage.ru</a:t>
            </a:r>
            <a:endParaRPr lang="ru-RU" sz="14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962D1002-1E2C-4810-BC2E-794A771616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109"/>
          <a:stretch/>
        </p:blipFill>
        <p:spPr>
          <a:xfrm>
            <a:off x="550863" y="88744"/>
            <a:ext cx="1730784" cy="35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74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F3D1F0C-9869-4CE9-A0F2-47E5E1321C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885" y="793627"/>
            <a:ext cx="4388691" cy="29201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EE8360F-551C-407E-A1BC-81AAB119E8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885" y="3879135"/>
            <a:ext cx="4388692" cy="284762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87A8E48-F41C-4986-AF69-A4A029E10D5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355" y="793627"/>
            <a:ext cx="4507759" cy="296049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3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МУЗЕЙ АО «МАГЭ» ДО РЕНОВАЦИИ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9FAD6502-98C7-48DD-92E8-7FEA87AF1CD4}"/>
              </a:ext>
            </a:extLst>
          </p:cNvPr>
          <p:cNvSpPr txBox="1"/>
          <p:nvPr/>
        </p:nvSpPr>
        <p:spPr>
          <a:xfrm>
            <a:off x="6631356" y="3879135"/>
            <a:ext cx="4572001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До 2022 года в компании существовал музей, посвящённый периоду 70-х – начала 00-х годов. Для своего времени он был очень ценным и отражал дух эпохи, опираясь в основном на материалы и экспонаты советского периода.</a:t>
            </a:r>
          </a:p>
        </p:txBody>
      </p:sp>
    </p:spTree>
    <p:extLst>
      <p:ext uri="{BB962C8B-B14F-4D97-AF65-F5344CB8AC3E}">
        <p14:creationId xmlns:p14="http://schemas.microsoft.com/office/powerpoint/2010/main" val="3418738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4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ПОМЕЩЕНИЕ МУЗЕЯ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9FAD6502-98C7-48DD-92E8-7FEA87AF1CD4}"/>
              </a:ext>
            </a:extLst>
          </p:cNvPr>
          <p:cNvSpPr txBox="1"/>
          <p:nvPr/>
        </p:nvSpPr>
        <p:spPr>
          <a:xfrm>
            <a:off x="8212183" y="1747938"/>
            <a:ext cx="3526820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z="2000" dirty="0">
                <a:solidFill>
                  <a:schemeClr val="accent1"/>
                </a:solidFill>
              </a:rPr>
              <a:t>Находится на 4-ом этаже головного офиса компании в городе Мурманск.</a:t>
            </a:r>
          </a:p>
          <a:p>
            <a:endParaRPr lang="ru-RU" sz="2000" dirty="0">
              <a:solidFill>
                <a:schemeClr val="accent1"/>
              </a:solidFill>
            </a:endParaRPr>
          </a:p>
          <a:p>
            <a:r>
              <a:rPr lang="ru-RU" sz="2000" dirty="0">
                <a:solidFill>
                  <a:schemeClr val="accent1"/>
                </a:solidFill>
              </a:rPr>
              <a:t>Состоит из двух комнат, соединенных проходом.</a:t>
            </a:r>
          </a:p>
          <a:p>
            <a:endParaRPr lang="ru-RU" sz="2000" dirty="0">
              <a:solidFill>
                <a:schemeClr val="accent1"/>
              </a:solidFill>
            </a:endParaRPr>
          </a:p>
          <a:p>
            <a:r>
              <a:rPr lang="ru-RU" sz="2000" dirty="0">
                <a:solidFill>
                  <a:schemeClr val="accent1"/>
                </a:solidFill>
              </a:rPr>
              <a:t>Общая площадь помещения 61,5 м².</a:t>
            </a:r>
          </a:p>
          <a:p>
            <a:r>
              <a:rPr lang="ru-RU" sz="2000" dirty="0">
                <a:solidFill>
                  <a:schemeClr val="accent1"/>
                </a:solidFill>
              </a:rPr>
              <a:t>Высота потолков 2,8 м.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76A8671-4186-4B26-ACCD-47D2DBA4A2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403" y="737056"/>
            <a:ext cx="7060730" cy="603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70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FAA0F72-A220-4016-AF3B-077FF282E6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77059"/>
            <a:ext cx="12192000" cy="532130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5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ЦЕЛЬ И ЗАДАЧА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9FAD6502-98C7-48DD-92E8-7FEA87AF1CD4}"/>
              </a:ext>
            </a:extLst>
          </p:cNvPr>
          <p:cNvSpPr txBox="1"/>
          <p:nvPr/>
        </p:nvSpPr>
        <p:spPr>
          <a:xfrm>
            <a:off x="550862" y="1274564"/>
            <a:ext cx="5423217" cy="36933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z="2000" dirty="0">
                <a:solidFill>
                  <a:schemeClr val="accent1"/>
                </a:solidFill>
              </a:rPr>
              <a:t>После празднования 50-летия компании в 2022 году Руководством было принято решение сделать капитальную реновацию существующей экспозиции в сочетании с современными строительно-ремонтными решениями и элементами мультимедиа с целью создания достойного корпоративного музея компании АО «МАГЭ», учитывающего как солидное историческое прошлое, так и современные достижения, которых было значительное количество за последние 15 лет.</a:t>
            </a:r>
          </a:p>
        </p:txBody>
      </p:sp>
    </p:spTree>
    <p:extLst>
      <p:ext uri="{BB962C8B-B14F-4D97-AF65-F5344CB8AC3E}">
        <p14:creationId xmlns:p14="http://schemas.microsoft.com/office/powerpoint/2010/main" val="767829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CA024E5-15D5-43DC-BEAC-987D9BE04E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195524" y="551753"/>
            <a:ext cx="9557111" cy="615478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6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КОМАНДА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E1BE7351-5B6B-4FB4-97DC-7257C3740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94330"/>
              </p:ext>
            </p:extLst>
          </p:nvPr>
        </p:nvGraphicFramePr>
        <p:xfrm>
          <a:off x="1481749" y="1551051"/>
          <a:ext cx="8984660" cy="4526280"/>
        </p:xfrm>
        <a:graphic>
          <a:graphicData uri="http://schemas.openxmlformats.org/drawingml/2006/table">
            <a:tbl>
              <a:tblPr firstRow="1" firstCol="1" bandRow="1"/>
              <a:tblGrid>
                <a:gridCol w="2688363">
                  <a:extLst>
                    <a:ext uri="{9D8B030D-6E8A-4147-A177-3AD203B41FA5}">
                      <a16:colId xmlns:a16="http://schemas.microsoft.com/office/drawing/2014/main" xmlns="" val="1474283810"/>
                    </a:ext>
                  </a:extLst>
                </a:gridCol>
                <a:gridCol w="6296297">
                  <a:extLst>
                    <a:ext uri="{9D8B030D-6E8A-4147-A177-3AD203B41FA5}">
                      <a16:colId xmlns:a16="http://schemas.microsoft.com/office/drawing/2014/main" xmlns="" val="42105446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solidFill>
                            <a:schemeClr val="accent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Зона ответственности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8486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Казанина Марина Алексеевна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solidFill>
                            <a:schemeClr val="accent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Общее руководство и координация работ по проекту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26796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Нафигуллина Елена Рафаиловна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solidFill>
                            <a:schemeClr val="accent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Главный дизайнер проекта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141989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Васильев Андрей Станиславович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solidFill>
                            <a:schemeClr val="accent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Координация работ с подрядчиками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83542827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Литвин Евгений Сергеевич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solidFill>
                            <a:schemeClr val="accent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Администрирование, технико-методическое сопровождение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32562210"/>
                  </a:ext>
                </a:extLst>
              </a:tr>
              <a:tr h="2616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Шкарубо Сергей Иванович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solidFill>
                            <a:schemeClr val="accent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Историко-методическое сопровождение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59160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5855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7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ГРАФИК РЕАЛИЗАЦИЯ ПРОЕКТА</a:t>
            </a: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xmlns="" id="{B620424B-C52A-47A5-AC37-D8439DA03F5A}"/>
              </a:ext>
            </a:extLst>
          </p:cNvPr>
          <p:cNvSpPr txBox="1"/>
          <p:nvPr/>
        </p:nvSpPr>
        <p:spPr>
          <a:xfrm>
            <a:off x="58315" y="2550234"/>
            <a:ext cx="1994204" cy="442257"/>
          </a:xfrm>
          <a:prstGeom prst="rect">
            <a:avLst/>
          </a:prstGeom>
        </p:spPr>
        <p:txBody>
          <a:bodyPr vert="horz" wrap="square" lIns="0" tIns="11260" rIns="0" bIns="0" rtlCol="0">
            <a:spAutoFit/>
          </a:bodyPr>
          <a:lstStyle/>
          <a:p>
            <a:pPr marL="10236">
              <a:spcBef>
                <a:spcPts val="88"/>
              </a:spcBef>
              <a:defRPr/>
            </a:pPr>
            <a:r>
              <a:rPr lang="ru-RU" sz="2800" b="1" spc="4" dirty="0">
                <a:solidFill>
                  <a:srgbClr val="C00000"/>
                </a:solidFill>
                <a:cs typeface="Calibri" panose="020F0502020204030204" pitchFamily="34" charset="0"/>
              </a:rPr>
              <a:t>08-09.2022</a:t>
            </a:r>
            <a:endParaRPr sz="2800" b="1" dirty="0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xmlns="" id="{55A9E555-A192-4150-A8C6-7290D85D6ED2}"/>
              </a:ext>
            </a:extLst>
          </p:cNvPr>
          <p:cNvSpPr txBox="1"/>
          <p:nvPr/>
        </p:nvSpPr>
        <p:spPr>
          <a:xfrm>
            <a:off x="26579" y="1326211"/>
            <a:ext cx="1892373" cy="1100476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L="0" marR="4095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C9002C"/>
                </a:solidFill>
                <a:effectLst/>
                <a:uLnTx/>
                <a:uFillTx/>
              </a:rPr>
              <a:t>Опись, оцифровка, консервация материалов и экспонатов старого музея</a:t>
            </a:r>
            <a:endParaRPr kumimoji="0" sz="1333" b="1" i="0" u="none" strike="noStrike" kern="0" cap="none" spc="-20" normalizeH="0" baseline="0" noProof="0" dirty="0">
              <a:ln>
                <a:noFill/>
              </a:ln>
              <a:solidFill>
                <a:srgbClr val="C9002C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8" name="object 21">
            <a:extLst>
              <a:ext uri="{FF2B5EF4-FFF2-40B4-BE49-F238E27FC236}">
                <a16:creationId xmlns:a16="http://schemas.microsoft.com/office/drawing/2014/main" xmlns="" id="{D2F8CAE1-B19C-49B1-87E2-8DCAA115038A}"/>
              </a:ext>
            </a:extLst>
          </p:cNvPr>
          <p:cNvSpPr txBox="1"/>
          <p:nvPr/>
        </p:nvSpPr>
        <p:spPr>
          <a:xfrm>
            <a:off x="1416992" y="4637884"/>
            <a:ext cx="1260752" cy="669589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R="4095" algn="ctr">
              <a:spcAft>
                <a:spcPts val="800"/>
              </a:spcAft>
              <a:defRPr/>
            </a:pPr>
            <a:r>
              <a:rPr lang="ru-RU" sz="1400" b="1" spc="-12" dirty="0">
                <a:solidFill>
                  <a:srgbClr val="003BA7"/>
                </a:solidFill>
                <a:cs typeface="Calibri" panose="020F0502020204030204" pitchFamily="34" charset="0"/>
              </a:rPr>
              <a:t>Разработка дизайн-проекта</a:t>
            </a:r>
          </a:p>
        </p:txBody>
      </p:sp>
      <p:sp>
        <p:nvSpPr>
          <p:cNvPr id="9" name="object 23">
            <a:extLst>
              <a:ext uri="{FF2B5EF4-FFF2-40B4-BE49-F238E27FC236}">
                <a16:creationId xmlns:a16="http://schemas.microsoft.com/office/drawing/2014/main" xmlns="" id="{DB1E5F53-EA1B-40FF-8A78-051A19C66925}"/>
              </a:ext>
            </a:extLst>
          </p:cNvPr>
          <p:cNvSpPr txBox="1"/>
          <p:nvPr/>
        </p:nvSpPr>
        <p:spPr>
          <a:xfrm>
            <a:off x="1271645" y="3649732"/>
            <a:ext cx="1542340" cy="873144"/>
          </a:xfrm>
          <a:prstGeom prst="rect">
            <a:avLst/>
          </a:prstGeom>
        </p:spPr>
        <p:txBody>
          <a:bodyPr vert="horz" wrap="square" lIns="0" tIns="11260" rIns="0" bIns="0" rtlCol="0">
            <a:spAutoFit/>
          </a:bodyPr>
          <a:lstStyle/>
          <a:p>
            <a:pPr marL="10236">
              <a:spcBef>
                <a:spcPts val="88"/>
              </a:spcBef>
              <a:defRPr/>
            </a:pPr>
            <a:r>
              <a:rPr lang="ru-RU" sz="2800" b="1" spc="4" dirty="0">
                <a:solidFill>
                  <a:srgbClr val="003BA7"/>
                </a:solidFill>
                <a:cs typeface="Calibri" panose="020F0502020204030204" pitchFamily="34" charset="0"/>
              </a:rPr>
              <a:t>10.2022-03.2023</a:t>
            </a:r>
            <a:endParaRPr sz="2800" b="1" dirty="0">
              <a:solidFill>
                <a:srgbClr val="003BA7"/>
              </a:solidFill>
              <a:cs typeface="Calibri" panose="020F0502020204030204" pitchFamily="34" charset="0"/>
            </a:endParaRP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xmlns="" id="{895B7721-414E-4A48-8710-44561F5CE76B}"/>
              </a:ext>
            </a:extLst>
          </p:cNvPr>
          <p:cNvCxnSpPr>
            <a:cxnSpLocks/>
          </p:cNvCxnSpPr>
          <p:nvPr/>
        </p:nvCxnSpPr>
        <p:spPr>
          <a:xfrm flipV="1">
            <a:off x="460258" y="3390923"/>
            <a:ext cx="11160103" cy="60417"/>
          </a:xfrm>
          <a:prstGeom prst="straightConnector1">
            <a:avLst/>
          </a:prstGeom>
          <a:noFill/>
          <a:ln w="28575" cap="flat" cmpd="sng" algn="ctr">
            <a:solidFill>
              <a:srgbClr val="003BA7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1C641014-9493-43D2-9CE9-E5FCBD87C788}"/>
              </a:ext>
            </a:extLst>
          </p:cNvPr>
          <p:cNvSpPr/>
          <p:nvPr/>
        </p:nvSpPr>
        <p:spPr>
          <a:xfrm>
            <a:off x="852089" y="3392189"/>
            <a:ext cx="137584" cy="133642"/>
          </a:xfrm>
          <a:prstGeom prst="ellipse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99889870-23B0-4678-AFF6-DED8AA684326}"/>
              </a:ext>
            </a:extLst>
          </p:cNvPr>
          <p:cNvSpPr/>
          <p:nvPr/>
        </p:nvSpPr>
        <p:spPr>
          <a:xfrm>
            <a:off x="1965862" y="3357420"/>
            <a:ext cx="137584" cy="133642"/>
          </a:xfrm>
          <a:prstGeom prst="ellipse">
            <a:avLst/>
          </a:prstGeom>
          <a:solidFill>
            <a:srgbClr val="003BA7"/>
          </a:solidFill>
          <a:ln w="12700" cap="flat" cmpd="sng" algn="ctr">
            <a:solidFill>
              <a:srgbClr val="003BA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362F1C9B-513E-41AA-9A93-4E8E9CAA9C1E}"/>
              </a:ext>
            </a:extLst>
          </p:cNvPr>
          <p:cNvSpPr/>
          <p:nvPr/>
        </p:nvSpPr>
        <p:spPr>
          <a:xfrm>
            <a:off x="3187268" y="3354310"/>
            <a:ext cx="137584" cy="133642"/>
          </a:xfrm>
          <a:prstGeom prst="ellipse">
            <a:avLst/>
          </a:prstGeom>
          <a:solidFill>
            <a:srgbClr val="003BA7"/>
          </a:solidFill>
          <a:ln w="12700" cap="flat" cmpd="sng" algn="ctr">
            <a:solidFill>
              <a:srgbClr val="003BA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58CF1913-F3D2-48D4-801B-D3C6EFBCE18F}"/>
              </a:ext>
            </a:extLst>
          </p:cNvPr>
          <p:cNvSpPr/>
          <p:nvPr/>
        </p:nvSpPr>
        <p:spPr>
          <a:xfrm>
            <a:off x="5815187" y="3354310"/>
            <a:ext cx="137584" cy="133642"/>
          </a:xfrm>
          <a:prstGeom prst="ellipse">
            <a:avLst/>
          </a:prstGeom>
          <a:solidFill>
            <a:srgbClr val="003BA7"/>
          </a:solidFill>
          <a:ln w="12700" cap="flat" cmpd="sng" algn="ctr">
            <a:solidFill>
              <a:srgbClr val="003BA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xmlns="" id="{8FAC4B53-559D-48A2-9B42-B6AB4B39B3F0}"/>
              </a:ext>
            </a:extLst>
          </p:cNvPr>
          <p:cNvSpPr/>
          <p:nvPr/>
        </p:nvSpPr>
        <p:spPr>
          <a:xfrm>
            <a:off x="4500347" y="3352972"/>
            <a:ext cx="137584" cy="133642"/>
          </a:xfrm>
          <a:prstGeom prst="ellipse">
            <a:avLst/>
          </a:prstGeom>
          <a:solidFill>
            <a:srgbClr val="003BA7"/>
          </a:solidFill>
          <a:ln w="12700" cap="flat" cmpd="sng" algn="ctr">
            <a:solidFill>
              <a:srgbClr val="003BA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18F2486D-4423-44F9-91E0-BE2BFBC21038}"/>
              </a:ext>
            </a:extLst>
          </p:cNvPr>
          <p:cNvSpPr/>
          <p:nvPr/>
        </p:nvSpPr>
        <p:spPr>
          <a:xfrm>
            <a:off x="11116711" y="3314088"/>
            <a:ext cx="137584" cy="133642"/>
          </a:xfrm>
          <a:prstGeom prst="ellipse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xmlns="" id="{C6C389E3-BF3A-4F24-A606-E2272F06F01C}"/>
              </a:ext>
            </a:extLst>
          </p:cNvPr>
          <p:cNvCxnSpPr/>
          <p:nvPr/>
        </p:nvCxnSpPr>
        <p:spPr>
          <a:xfrm>
            <a:off x="920881" y="3192531"/>
            <a:ext cx="0" cy="228600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4D637103-EB5D-48BE-8D3C-6F56003535FB}"/>
              </a:ext>
            </a:extLst>
          </p:cNvPr>
          <p:cNvCxnSpPr/>
          <p:nvPr/>
        </p:nvCxnSpPr>
        <p:spPr>
          <a:xfrm>
            <a:off x="2034020" y="3459010"/>
            <a:ext cx="0" cy="228600"/>
          </a:xfrm>
          <a:prstGeom prst="line">
            <a:avLst/>
          </a:prstGeom>
          <a:noFill/>
          <a:ln w="28575" cap="flat" cmpd="sng" algn="ctr">
            <a:solidFill>
              <a:srgbClr val="003BA7"/>
            </a:solidFill>
            <a:prstDash val="solid"/>
            <a:miter lim="800000"/>
          </a:ln>
          <a:effectLst/>
        </p:spPr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39FFFF72-4D28-4344-AAB8-86DE76ED4F86}"/>
              </a:ext>
            </a:extLst>
          </p:cNvPr>
          <p:cNvCxnSpPr/>
          <p:nvPr/>
        </p:nvCxnSpPr>
        <p:spPr>
          <a:xfrm>
            <a:off x="3256060" y="3152309"/>
            <a:ext cx="0" cy="228600"/>
          </a:xfrm>
          <a:prstGeom prst="line">
            <a:avLst/>
          </a:prstGeom>
          <a:noFill/>
          <a:ln w="28575" cap="flat" cmpd="sng" algn="ctr">
            <a:solidFill>
              <a:srgbClr val="003BA7"/>
            </a:solidFill>
            <a:prstDash val="solid"/>
            <a:miter lim="800000"/>
          </a:ln>
          <a:effectLst/>
        </p:spPr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900C7B53-9D83-4C38-B54C-9FDCF1F2A708}"/>
              </a:ext>
            </a:extLst>
          </p:cNvPr>
          <p:cNvCxnSpPr/>
          <p:nvPr/>
        </p:nvCxnSpPr>
        <p:spPr>
          <a:xfrm>
            <a:off x="4569139" y="3429000"/>
            <a:ext cx="0" cy="228600"/>
          </a:xfrm>
          <a:prstGeom prst="line">
            <a:avLst/>
          </a:prstGeom>
          <a:noFill/>
          <a:ln w="28575" cap="flat" cmpd="sng" algn="ctr">
            <a:solidFill>
              <a:srgbClr val="003BA7"/>
            </a:solidFill>
            <a:prstDash val="solid"/>
            <a:miter lim="800000"/>
          </a:ln>
          <a:effectLst/>
        </p:spPr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51E44530-E5D9-469E-ADB4-5D120A07DCC4}"/>
              </a:ext>
            </a:extLst>
          </p:cNvPr>
          <p:cNvCxnSpPr/>
          <p:nvPr/>
        </p:nvCxnSpPr>
        <p:spPr>
          <a:xfrm>
            <a:off x="5887381" y="3199788"/>
            <a:ext cx="0" cy="228600"/>
          </a:xfrm>
          <a:prstGeom prst="line">
            <a:avLst/>
          </a:prstGeom>
          <a:noFill/>
          <a:ln w="28575" cap="flat" cmpd="sng" algn="ctr">
            <a:solidFill>
              <a:srgbClr val="003BA7"/>
            </a:solidFill>
            <a:prstDash val="solid"/>
            <a:miter lim="800000"/>
          </a:ln>
          <a:effectLst/>
        </p:spPr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DA7B8305-0277-40B9-95A1-D321C664238C}"/>
              </a:ext>
            </a:extLst>
          </p:cNvPr>
          <p:cNvCxnSpPr/>
          <p:nvPr/>
        </p:nvCxnSpPr>
        <p:spPr>
          <a:xfrm>
            <a:off x="11189200" y="3111728"/>
            <a:ext cx="0" cy="228600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45CAEE6E-24C7-440D-9345-D7E193C94BDA}"/>
              </a:ext>
            </a:extLst>
          </p:cNvPr>
          <p:cNvSpPr/>
          <p:nvPr/>
        </p:nvSpPr>
        <p:spPr>
          <a:xfrm>
            <a:off x="7162865" y="3335310"/>
            <a:ext cx="137584" cy="133642"/>
          </a:xfrm>
          <a:prstGeom prst="ellipse">
            <a:avLst/>
          </a:prstGeom>
          <a:solidFill>
            <a:srgbClr val="003BA7"/>
          </a:solidFill>
          <a:ln w="12700" cap="flat" cmpd="sng" algn="ctr">
            <a:solidFill>
              <a:srgbClr val="003BA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xmlns="" id="{FBF4DBE6-D086-420C-B279-0D5B204CBC78}"/>
              </a:ext>
            </a:extLst>
          </p:cNvPr>
          <p:cNvSpPr/>
          <p:nvPr/>
        </p:nvSpPr>
        <p:spPr>
          <a:xfrm>
            <a:off x="8537364" y="3336174"/>
            <a:ext cx="137584" cy="133642"/>
          </a:xfrm>
          <a:prstGeom prst="ellipse">
            <a:avLst/>
          </a:prstGeom>
          <a:solidFill>
            <a:srgbClr val="003BA7"/>
          </a:solidFill>
          <a:ln w="12700" cap="flat" cmpd="sng" algn="ctr">
            <a:solidFill>
              <a:srgbClr val="003BA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xmlns="" id="{351D5A5F-769D-491D-B421-2C5E54C71A6C}"/>
              </a:ext>
            </a:extLst>
          </p:cNvPr>
          <p:cNvSpPr/>
          <p:nvPr/>
        </p:nvSpPr>
        <p:spPr>
          <a:xfrm>
            <a:off x="9846849" y="3325368"/>
            <a:ext cx="137584" cy="133642"/>
          </a:xfrm>
          <a:prstGeom prst="ellipse">
            <a:avLst/>
          </a:prstGeom>
          <a:solidFill>
            <a:srgbClr val="003BA7"/>
          </a:solidFill>
          <a:ln w="12700" cap="flat" cmpd="sng" algn="ctr">
            <a:solidFill>
              <a:srgbClr val="003BA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xmlns="" id="{12C9866F-076B-4634-9B6F-45D32D1979AA}"/>
              </a:ext>
            </a:extLst>
          </p:cNvPr>
          <p:cNvCxnSpPr/>
          <p:nvPr/>
        </p:nvCxnSpPr>
        <p:spPr>
          <a:xfrm>
            <a:off x="8602482" y="3152309"/>
            <a:ext cx="0" cy="228600"/>
          </a:xfrm>
          <a:prstGeom prst="line">
            <a:avLst/>
          </a:prstGeom>
          <a:noFill/>
          <a:ln w="28575" cap="flat" cmpd="sng" algn="ctr">
            <a:solidFill>
              <a:srgbClr val="003BA7"/>
            </a:solidFill>
            <a:prstDash val="solid"/>
            <a:miter lim="800000"/>
          </a:ln>
          <a:effectLst/>
        </p:spPr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xmlns="" id="{BDD69785-C738-4EF9-B8E1-97DDE6C30C53}"/>
              </a:ext>
            </a:extLst>
          </p:cNvPr>
          <p:cNvCxnSpPr/>
          <p:nvPr/>
        </p:nvCxnSpPr>
        <p:spPr>
          <a:xfrm>
            <a:off x="7231657" y="3421132"/>
            <a:ext cx="0" cy="228600"/>
          </a:xfrm>
          <a:prstGeom prst="line">
            <a:avLst/>
          </a:prstGeom>
          <a:noFill/>
          <a:ln w="28575" cap="flat" cmpd="sng" algn="ctr">
            <a:solidFill>
              <a:srgbClr val="003BA7"/>
            </a:solidFill>
            <a:prstDash val="solid"/>
            <a:miter lim="800000"/>
          </a:ln>
          <a:effectLst/>
        </p:spPr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xmlns="" id="{C73E4491-C3CB-40DF-B763-F4B09F3548D8}"/>
              </a:ext>
            </a:extLst>
          </p:cNvPr>
          <p:cNvCxnSpPr/>
          <p:nvPr/>
        </p:nvCxnSpPr>
        <p:spPr>
          <a:xfrm>
            <a:off x="9917045" y="3411531"/>
            <a:ext cx="0" cy="228600"/>
          </a:xfrm>
          <a:prstGeom prst="line">
            <a:avLst/>
          </a:prstGeom>
          <a:noFill/>
          <a:ln w="28575" cap="flat" cmpd="sng" algn="ctr">
            <a:solidFill>
              <a:srgbClr val="003BA7"/>
            </a:solidFill>
            <a:prstDash val="solid"/>
            <a:miter lim="800000"/>
          </a:ln>
          <a:effectLst/>
        </p:spPr>
      </p:cxnSp>
      <p:sp>
        <p:nvSpPr>
          <p:cNvPr id="50" name="object 23">
            <a:extLst>
              <a:ext uri="{FF2B5EF4-FFF2-40B4-BE49-F238E27FC236}">
                <a16:creationId xmlns:a16="http://schemas.microsoft.com/office/drawing/2014/main" xmlns="" id="{1ACECE68-A42B-43F5-801D-9986B811267D}"/>
              </a:ext>
            </a:extLst>
          </p:cNvPr>
          <p:cNvSpPr txBox="1"/>
          <p:nvPr/>
        </p:nvSpPr>
        <p:spPr>
          <a:xfrm>
            <a:off x="2355182" y="2550234"/>
            <a:ext cx="1892373" cy="442257"/>
          </a:xfrm>
          <a:prstGeom prst="rect">
            <a:avLst/>
          </a:prstGeom>
        </p:spPr>
        <p:txBody>
          <a:bodyPr vert="horz" wrap="square" lIns="0" tIns="11260" rIns="0" bIns="0" rtlCol="0">
            <a:spAutoFit/>
          </a:bodyPr>
          <a:lstStyle/>
          <a:p>
            <a:pPr marL="10236">
              <a:spcBef>
                <a:spcPts val="88"/>
              </a:spcBef>
              <a:defRPr/>
            </a:pPr>
            <a:r>
              <a:rPr lang="ru-RU" sz="2800" b="1" spc="4" dirty="0">
                <a:solidFill>
                  <a:srgbClr val="003BA7"/>
                </a:solidFill>
                <a:cs typeface="Calibri" panose="020F0502020204030204" pitchFamily="34" charset="0"/>
              </a:rPr>
              <a:t>03-09.2023</a:t>
            </a:r>
            <a:endParaRPr sz="2800" b="1" dirty="0">
              <a:solidFill>
                <a:srgbClr val="003BA7"/>
              </a:solidFill>
              <a:cs typeface="Calibri" panose="020F0502020204030204" pitchFamily="34" charset="0"/>
            </a:endParaRPr>
          </a:p>
        </p:txBody>
      </p:sp>
      <p:sp>
        <p:nvSpPr>
          <p:cNvPr id="51" name="object 21">
            <a:extLst>
              <a:ext uri="{FF2B5EF4-FFF2-40B4-BE49-F238E27FC236}">
                <a16:creationId xmlns:a16="http://schemas.microsoft.com/office/drawing/2014/main" xmlns="" id="{86382FFD-5891-4E03-93C1-1A4F384616CC}"/>
              </a:ext>
            </a:extLst>
          </p:cNvPr>
          <p:cNvSpPr txBox="1"/>
          <p:nvPr/>
        </p:nvSpPr>
        <p:spPr>
          <a:xfrm>
            <a:off x="2625684" y="1281564"/>
            <a:ext cx="1260752" cy="1100476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R="4095" algn="ctr">
              <a:spcAft>
                <a:spcPts val="800"/>
              </a:spcAft>
              <a:defRPr/>
            </a:pPr>
            <a:r>
              <a:rPr lang="ru-RU" sz="1400" b="1" spc="-12" dirty="0">
                <a:solidFill>
                  <a:srgbClr val="003BA7"/>
                </a:solidFill>
                <a:cs typeface="Calibri" panose="020F0502020204030204" pitchFamily="34" charset="0"/>
              </a:rPr>
              <a:t>Поиск подрядчика для изготовления экспозиции</a:t>
            </a:r>
          </a:p>
        </p:txBody>
      </p:sp>
      <p:sp>
        <p:nvSpPr>
          <p:cNvPr id="52" name="object 23">
            <a:extLst>
              <a:ext uri="{FF2B5EF4-FFF2-40B4-BE49-F238E27FC236}">
                <a16:creationId xmlns:a16="http://schemas.microsoft.com/office/drawing/2014/main" xmlns="" id="{E6739130-F1AD-4DC6-81EE-07C38FF526F9}"/>
              </a:ext>
            </a:extLst>
          </p:cNvPr>
          <p:cNvSpPr txBox="1"/>
          <p:nvPr/>
        </p:nvSpPr>
        <p:spPr>
          <a:xfrm>
            <a:off x="3659234" y="3852180"/>
            <a:ext cx="1892373" cy="442257"/>
          </a:xfrm>
          <a:prstGeom prst="rect">
            <a:avLst/>
          </a:prstGeom>
        </p:spPr>
        <p:txBody>
          <a:bodyPr vert="horz" wrap="square" lIns="0" tIns="11260" rIns="0" bIns="0" rtlCol="0">
            <a:spAutoFit/>
          </a:bodyPr>
          <a:lstStyle/>
          <a:p>
            <a:pPr marL="10236">
              <a:spcBef>
                <a:spcPts val="88"/>
              </a:spcBef>
              <a:defRPr/>
            </a:pPr>
            <a:r>
              <a:rPr lang="ru-RU" sz="2800" b="1" spc="4" dirty="0">
                <a:solidFill>
                  <a:srgbClr val="003BA7"/>
                </a:solidFill>
                <a:cs typeface="Calibri" panose="020F0502020204030204" pitchFamily="34" charset="0"/>
              </a:rPr>
              <a:t>04-12.2023</a:t>
            </a:r>
            <a:endParaRPr sz="2800" b="1" dirty="0">
              <a:solidFill>
                <a:srgbClr val="003BA7"/>
              </a:solidFill>
              <a:cs typeface="Calibri" panose="020F0502020204030204" pitchFamily="34" charset="0"/>
            </a:endParaRPr>
          </a:p>
        </p:txBody>
      </p:sp>
      <p:sp>
        <p:nvSpPr>
          <p:cNvPr id="53" name="object 21">
            <a:extLst>
              <a:ext uri="{FF2B5EF4-FFF2-40B4-BE49-F238E27FC236}">
                <a16:creationId xmlns:a16="http://schemas.microsoft.com/office/drawing/2014/main" xmlns="" id="{0B910A2D-4B02-43AE-94F2-82DB0645FAF4}"/>
              </a:ext>
            </a:extLst>
          </p:cNvPr>
          <p:cNvSpPr txBox="1"/>
          <p:nvPr/>
        </p:nvSpPr>
        <p:spPr>
          <a:xfrm>
            <a:off x="3938763" y="4637883"/>
            <a:ext cx="1260752" cy="669589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R="4095" algn="ctr">
              <a:spcAft>
                <a:spcPts val="800"/>
              </a:spcAft>
              <a:defRPr/>
            </a:pPr>
            <a:r>
              <a:rPr lang="ru-RU" sz="1400" b="1" spc="-12" dirty="0">
                <a:solidFill>
                  <a:srgbClr val="003BA7"/>
                </a:solidFill>
                <a:cs typeface="Calibri" panose="020F0502020204030204" pitchFamily="34" charset="0"/>
              </a:rPr>
              <a:t>Черновые ремонтные работы</a:t>
            </a:r>
          </a:p>
        </p:txBody>
      </p:sp>
      <p:sp>
        <p:nvSpPr>
          <p:cNvPr id="54" name="object 23">
            <a:extLst>
              <a:ext uri="{FF2B5EF4-FFF2-40B4-BE49-F238E27FC236}">
                <a16:creationId xmlns:a16="http://schemas.microsoft.com/office/drawing/2014/main" xmlns="" id="{BF0FFED9-D7D4-4192-9498-A7B092AD666F}"/>
              </a:ext>
            </a:extLst>
          </p:cNvPr>
          <p:cNvSpPr txBox="1"/>
          <p:nvPr/>
        </p:nvSpPr>
        <p:spPr>
          <a:xfrm>
            <a:off x="5116211" y="2311001"/>
            <a:ext cx="1542340" cy="873144"/>
          </a:xfrm>
          <a:prstGeom prst="rect">
            <a:avLst/>
          </a:prstGeom>
        </p:spPr>
        <p:txBody>
          <a:bodyPr vert="horz" wrap="square" lIns="0" tIns="11260" rIns="0" bIns="0" rtlCol="0">
            <a:spAutoFit/>
          </a:bodyPr>
          <a:lstStyle/>
          <a:p>
            <a:pPr marL="10236">
              <a:spcBef>
                <a:spcPts val="88"/>
              </a:spcBef>
              <a:defRPr/>
            </a:pPr>
            <a:r>
              <a:rPr lang="ru-RU" sz="2800" b="1" spc="4" dirty="0">
                <a:solidFill>
                  <a:srgbClr val="003BA7"/>
                </a:solidFill>
                <a:cs typeface="Calibri" panose="020F0502020204030204" pitchFamily="34" charset="0"/>
              </a:rPr>
              <a:t>09.2023-06.2024</a:t>
            </a:r>
            <a:endParaRPr sz="2800" b="1" dirty="0">
              <a:solidFill>
                <a:srgbClr val="003BA7"/>
              </a:solidFill>
              <a:cs typeface="Calibri" panose="020F0502020204030204" pitchFamily="34" charset="0"/>
            </a:endParaRPr>
          </a:p>
        </p:txBody>
      </p:sp>
      <p:sp>
        <p:nvSpPr>
          <p:cNvPr id="55" name="object 21">
            <a:extLst>
              <a:ext uri="{FF2B5EF4-FFF2-40B4-BE49-F238E27FC236}">
                <a16:creationId xmlns:a16="http://schemas.microsoft.com/office/drawing/2014/main" xmlns="" id="{C8F79606-BDA8-437E-8EA4-E816C925C4EF}"/>
              </a:ext>
            </a:extLst>
          </p:cNvPr>
          <p:cNvSpPr txBox="1"/>
          <p:nvPr/>
        </p:nvSpPr>
        <p:spPr>
          <a:xfrm>
            <a:off x="5199515" y="1281564"/>
            <a:ext cx="1260752" cy="885032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R="4095" algn="ctr">
              <a:spcAft>
                <a:spcPts val="800"/>
              </a:spcAft>
              <a:defRPr/>
            </a:pPr>
            <a:r>
              <a:rPr lang="ru-RU" sz="1400" b="1" spc="-12" dirty="0">
                <a:solidFill>
                  <a:srgbClr val="003BA7"/>
                </a:solidFill>
                <a:cs typeface="Calibri" panose="020F0502020204030204" pitchFamily="34" charset="0"/>
              </a:rPr>
              <a:t>Заказ, изготовление и доставка экспозиции</a:t>
            </a:r>
          </a:p>
        </p:txBody>
      </p:sp>
      <p:sp>
        <p:nvSpPr>
          <p:cNvPr id="56" name="object 23">
            <a:extLst>
              <a:ext uri="{FF2B5EF4-FFF2-40B4-BE49-F238E27FC236}">
                <a16:creationId xmlns:a16="http://schemas.microsoft.com/office/drawing/2014/main" xmlns="" id="{C17C26E6-B6C1-4075-9BE9-BED5F5B17D81}"/>
              </a:ext>
            </a:extLst>
          </p:cNvPr>
          <p:cNvSpPr txBox="1"/>
          <p:nvPr/>
        </p:nvSpPr>
        <p:spPr>
          <a:xfrm>
            <a:off x="6285470" y="3856871"/>
            <a:ext cx="1892373" cy="442257"/>
          </a:xfrm>
          <a:prstGeom prst="rect">
            <a:avLst/>
          </a:prstGeom>
        </p:spPr>
        <p:txBody>
          <a:bodyPr vert="horz" wrap="square" lIns="0" tIns="11260" rIns="0" bIns="0" rtlCol="0">
            <a:spAutoFit/>
          </a:bodyPr>
          <a:lstStyle/>
          <a:p>
            <a:pPr marL="10236">
              <a:spcBef>
                <a:spcPts val="88"/>
              </a:spcBef>
              <a:defRPr/>
            </a:pPr>
            <a:r>
              <a:rPr lang="ru-RU" sz="2800" b="1" spc="4" dirty="0">
                <a:solidFill>
                  <a:srgbClr val="003BA7"/>
                </a:solidFill>
                <a:cs typeface="Calibri" panose="020F0502020204030204" pitchFamily="34" charset="0"/>
              </a:rPr>
              <a:t>01-05.2024</a:t>
            </a:r>
            <a:endParaRPr sz="2800" b="1" dirty="0">
              <a:solidFill>
                <a:srgbClr val="003BA7"/>
              </a:solidFill>
              <a:cs typeface="Calibri" panose="020F0502020204030204" pitchFamily="34" charset="0"/>
            </a:endParaRPr>
          </a:p>
        </p:txBody>
      </p:sp>
      <p:sp>
        <p:nvSpPr>
          <p:cNvPr id="57" name="object 21">
            <a:extLst>
              <a:ext uri="{FF2B5EF4-FFF2-40B4-BE49-F238E27FC236}">
                <a16:creationId xmlns:a16="http://schemas.microsoft.com/office/drawing/2014/main" xmlns="" id="{84233846-1587-453C-975C-E6DA3F7F6585}"/>
              </a:ext>
            </a:extLst>
          </p:cNvPr>
          <p:cNvSpPr txBox="1"/>
          <p:nvPr/>
        </p:nvSpPr>
        <p:spPr>
          <a:xfrm>
            <a:off x="6602147" y="4637882"/>
            <a:ext cx="1260752" cy="669589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R="4095" algn="ctr">
              <a:spcAft>
                <a:spcPts val="800"/>
              </a:spcAft>
              <a:defRPr/>
            </a:pPr>
            <a:r>
              <a:rPr lang="ru-RU" sz="1400" b="1" spc="-12" dirty="0">
                <a:solidFill>
                  <a:srgbClr val="003BA7"/>
                </a:solidFill>
                <a:cs typeface="Calibri" panose="020F0502020204030204" pitchFamily="34" charset="0"/>
              </a:rPr>
              <a:t>Чистовые ремонтные работы</a:t>
            </a:r>
          </a:p>
        </p:txBody>
      </p:sp>
      <p:sp>
        <p:nvSpPr>
          <p:cNvPr id="58" name="object 23">
            <a:extLst>
              <a:ext uri="{FF2B5EF4-FFF2-40B4-BE49-F238E27FC236}">
                <a16:creationId xmlns:a16="http://schemas.microsoft.com/office/drawing/2014/main" xmlns="" id="{95A8E311-E920-4637-9A8C-62B37B0148C7}"/>
              </a:ext>
            </a:extLst>
          </p:cNvPr>
          <p:cNvSpPr txBox="1"/>
          <p:nvPr/>
        </p:nvSpPr>
        <p:spPr>
          <a:xfrm>
            <a:off x="7656295" y="2545641"/>
            <a:ext cx="1892373" cy="442257"/>
          </a:xfrm>
          <a:prstGeom prst="rect">
            <a:avLst/>
          </a:prstGeom>
        </p:spPr>
        <p:txBody>
          <a:bodyPr vert="horz" wrap="square" lIns="0" tIns="11260" rIns="0" bIns="0" rtlCol="0">
            <a:spAutoFit/>
          </a:bodyPr>
          <a:lstStyle/>
          <a:p>
            <a:pPr marL="10236">
              <a:spcBef>
                <a:spcPts val="88"/>
              </a:spcBef>
              <a:defRPr/>
            </a:pPr>
            <a:r>
              <a:rPr lang="ru-RU" sz="2800" b="1" spc="4" dirty="0">
                <a:solidFill>
                  <a:srgbClr val="003BA7"/>
                </a:solidFill>
                <a:cs typeface="Calibri" panose="020F0502020204030204" pitchFamily="34" charset="0"/>
              </a:rPr>
              <a:t>06-10.2024</a:t>
            </a:r>
            <a:endParaRPr sz="2800" b="1" dirty="0">
              <a:solidFill>
                <a:srgbClr val="003BA7"/>
              </a:solidFill>
              <a:cs typeface="Calibri" panose="020F0502020204030204" pitchFamily="34" charset="0"/>
            </a:endParaRPr>
          </a:p>
        </p:txBody>
      </p:sp>
      <p:sp>
        <p:nvSpPr>
          <p:cNvPr id="59" name="object 21">
            <a:extLst>
              <a:ext uri="{FF2B5EF4-FFF2-40B4-BE49-F238E27FC236}">
                <a16:creationId xmlns:a16="http://schemas.microsoft.com/office/drawing/2014/main" xmlns="" id="{8420AAAF-A8B3-40F7-8334-5BAB1AC65440}"/>
              </a:ext>
            </a:extLst>
          </p:cNvPr>
          <p:cNvSpPr txBox="1"/>
          <p:nvPr/>
        </p:nvSpPr>
        <p:spPr>
          <a:xfrm>
            <a:off x="7972105" y="1386312"/>
            <a:ext cx="1260752" cy="669589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R="4095" algn="ctr">
              <a:spcAft>
                <a:spcPts val="800"/>
              </a:spcAft>
              <a:defRPr/>
            </a:pPr>
            <a:r>
              <a:rPr lang="ru-RU" sz="1400" b="1" spc="-12" dirty="0">
                <a:solidFill>
                  <a:srgbClr val="003BA7"/>
                </a:solidFill>
                <a:cs typeface="Calibri" panose="020F0502020204030204" pitchFamily="34" charset="0"/>
              </a:rPr>
              <a:t>Монтаж и установка экспозиции</a:t>
            </a:r>
          </a:p>
        </p:txBody>
      </p:sp>
      <p:sp>
        <p:nvSpPr>
          <p:cNvPr id="60" name="object 23">
            <a:extLst>
              <a:ext uri="{FF2B5EF4-FFF2-40B4-BE49-F238E27FC236}">
                <a16:creationId xmlns:a16="http://schemas.microsoft.com/office/drawing/2014/main" xmlns="" id="{8A20EBFF-D5D0-4047-8E0E-1A3E33CE33F5}"/>
              </a:ext>
            </a:extLst>
          </p:cNvPr>
          <p:cNvSpPr txBox="1"/>
          <p:nvPr/>
        </p:nvSpPr>
        <p:spPr>
          <a:xfrm>
            <a:off x="5016234" y="6130568"/>
            <a:ext cx="2757315" cy="442257"/>
          </a:xfrm>
          <a:prstGeom prst="rect">
            <a:avLst/>
          </a:prstGeom>
        </p:spPr>
        <p:txBody>
          <a:bodyPr vert="horz" wrap="square" lIns="0" tIns="11260" rIns="0" bIns="0" rtlCol="0">
            <a:spAutoFit/>
          </a:bodyPr>
          <a:lstStyle/>
          <a:p>
            <a:pPr marL="10236">
              <a:spcBef>
                <a:spcPts val="88"/>
              </a:spcBef>
              <a:defRPr/>
            </a:pPr>
            <a:r>
              <a:rPr lang="ru-RU" sz="2800" b="1" spc="4" dirty="0">
                <a:solidFill>
                  <a:srgbClr val="003BA7"/>
                </a:solidFill>
                <a:cs typeface="Calibri" panose="020F0502020204030204" pitchFamily="34" charset="0"/>
              </a:rPr>
              <a:t>12.2022-02.2025</a:t>
            </a:r>
            <a:endParaRPr sz="2800" b="1" dirty="0">
              <a:solidFill>
                <a:srgbClr val="003BA7"/>
              </a:solidFill>
              <a:cs typeface="Calibri" panose="020F0502020204030204" pitchFamily="34" charset="0"/>
            </a:endParaRPr>
          </a:p>
        </p:txBody>
      </p:sp>
      <p:sp>
        <p:nvSpPr>
          <p:cNvPr id="61" name="object 21">
            <a:extLst>
              <a:ext uri="{FF2B5EF4-FFF2-40B4-BE49-F238E27FC236}">
                <a16:creationId xmlns:a16="http://schemas.microsoft.com/office/drawing/2014/main" xmlns="" id="{2B3841DB-2E06-451C-99F2-CDCDD47A2C59}"/>
              </a:ext>
            </a:extLst>
          </p:cNvPr>
          <p:cNvSpPr txBox="1"/>
          <p:nvPr/>
        </p:nvSpPr>
        <p:spPr>
          <a:xfrm>
            <a:off x="7773549" y="6011390"/>
            <a:ext cx="3175620" cy="669589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R="4095" algn="ctr">
              <a:spcAft>
                <a:spcPts val="800"/>
              </a:spcAft>
              <a:defRPr/>
            </a:pPr>
            <a:r>
              <a:rPr lang="ru-RU" sz="1400" b="1" spc="-12" dirty="0">
                <a:solidFill>
                  <a:srgbClr val="003BA7"/>
                </a:solidFill>
                <a:cs typeface="Calibri" panose="020F0502020204030204" pitchFamily="34" charset="0"/>
              </a:rPr>
              <a:t>Заказ и изготовление штучных моделей и макетов, реставрация отдельных экспонатов</a:t>
            </a:r>
          </a:p>
        </p:txBody>
      </p:sp>
      <p:sp>
        <p:nvSpPr>
          <p:cNvPr id="62" name="object 23">
            <a:extLst>
              <a:ext uri="{FF2B5EF4-FFF2-40B4-BE49-F238E27FC236}">
                <a16:creationId xmlns:a16="http://schemas.microsoft.com/office/drawing/2014/main" xmlns="" id="{289AA82F-339F-4363-B7D6-4E9F904EE2BC}"/>
              </a:ext>
            </a:extLst>
          </p:cNvPr>
          <p:cNvSpPr txBox="1"/>
          <p:nvPr/>
        </p:nvSpPr>
        <p:spPr>
          <a:xfrm>
            <a:off x="9225800" y="3855397"/>
            <a:ext cx="1379681" cy="442257"/>
          </a:xfrm>
          <a:prstGeom prst="rect">
            <a:avLst/>
          </a:prstGeom>
        </p:spPr>
        <p:txBody>
          <a:bodyPr vert="horz" wrap="square" lIns="0" tIns="11260" rIns="0" bIns="0" rtlCol="0">
            <a:spAutoFit/>
          </a:bodyPr>
          <a:lstStyle/>
          <a:p>
            <a:pPr marL="10236">
              <a:spcBef>
                <a:spcPts val="88"/>
              </a:spcBef>
              <a:defRPr/>
            </a:pPr>
            <a:r>
              <a:rPr lang="ru-RU" sz="2800" b="1" spc="4" dirty="0">
                <a:solidFill>
                  <a:srgbClr val="003BA7"/>
                </a:solidFill>
                <a:cs typeface="Calibri" panose="020F0502020204030204" pitchFamily="34" charset="0"/>
              </a:rPr>
              <a:t>11.2024</a:t>
            </a:r>
            <a:endParaRPr sz="2800" b="1" dirty="0">
              <a:solidFill>
                <a:srgbClr val="003BA7"/>
              </a:solidFill>
              <a:cs typeface="Calibri" panose="020F0502020204030204" pitchFamily="34" charset="0"/>
            </a:endParaRPr>
          </a:p>
        </p:txBody>
      </p:sp>
      <p:sp>
        <p:nvSpPr>
          <p:cNvPr id="63" name="object 21">
            <a:extLst>
              <a:ext uri="{FF2B5EF4-FFF2-40B4-BE49-F238E27FC236}">
                <a16:creationId xmlns:a16="http://schemas.microsoft.com/office/drawing/2014/main" xmlns="" id="{86D101BD-E41F-41F6-8B34-28077650822C}"/>
              </a:ext>
            </a:extLst>
          </p:cNvPr>
          <p:cNvSpPr txBox="1"/>
          <p:nvPr/>
        </p:nvSpPr>
        <p:spPr>
          <a:xfrm>
            <a:off x="9286669" y="4637469"/>
            <a:ext cx="1260752" cy="669589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R="4095" algn="ctr">
              <a:spcAft>
                <a:spcPts val="800"/>
              </a:spcAft>
              <a:defRPr/>
            </a:pPr>
            <a:r>
              <a:rPr lang="ru-RU" sz="1400" b="1" spc="-12" dirty="0">
                <a:solidFill>
                  <a:srgbClr val="003BA7"/>
                </a:solidFill>
                <a:cs typeface="Calibri" panose="020F0502020204030204" pitchFamily="34" charset="0"/>
              </a:rPr>
              <a:t>Финальные доработки экспозиции</a:t>
            </a:r>
          </a:p>
        </p:txBody>
      </p:sp>
      <p:sp>
        <p:nvSpPr>
          <p:cNvPr id="64" name="object 18">
            <a:extLst>
              <a:ext uri="{FF2B5EF4-FFF2-40B4-BE49-F238E27FC236}">
                <a16:creationId xmlns:a16="http://schemas.microsoft.com/office/drawing/2014/main" xmlns="" id="{819D7EF3-08B7-4206-B8A8-FCA991641244}"/>
              </a:ext>
            </a:extLst>
          </p:cNvPr>
          <p:cNvSpPr txBox="1"/>
          <p:nvPr/>
        </p:nvSpPr>
        <p:spPr>
          <a:xfrm>
            <a:off x="10253327" y="2545641"/>
            <a:ext cx="1864352" cy="442257"/>
          </a:xfrm>
          <a:prstGeom prst="rect">
            <a:avLst/>
          </a:prstGeom>
        </p:spPr>
        <p:txBody>
          <a:bodyPr vert="horz" wrap="square" lIns="0" tIns="11260" rIns="0" bIns="0" rtlCol="0">
            <a:spAutoFit/>
          </a:bodyPr>
          <a:lstStyle/>
          <a:p>
            <a:pPr marL="10236">
              <a:spcBef>
                <a:spcPts val="88"/>
              </a:spcBef>
              <a:defRPr/>
            </a:pPr>
            <a:r>
              <a:rPr lang="ru-RU" sz="2800" b="1" spc="4" dirty="0">
                <a:solidFill>
                  <a:srgbClr val="C00000"/>
                </a:solidFill>
                <a:cs typeface="Calibri" panose="020F0502020204030204" pitchFamily="34" charset="0"/>
              </a:rPr>
              <a:t>05.12.2024</a:t>
            </a:r>
            <a:endParaRPr sz="2800" b="1" dirty="0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  <p:sp>
        <p:nvSpPr>
          <p:cNvPr id="47" name="Левая фигурная скобка 46">
            <a:extLst>
              <a:ext uri="{FF2B5EF4-FFF2-40B4-BE49-F238E27FC236}">
                <a16:creationId xmlns:a16="http://schemas.microsoft.com/office/drawing/2014/main" xmlns="" id="{28A1EDFD-4649-4978-9C22-F11C1CEA73EE}"/>
              </a:ext>
            </a:extLst>
          </p:cNvPr>
          <p:cNvSpPr/>
          <p:nvPr/>
        </p:nvSpPr>
        <p:spPr>
          <a:xfrm rot="16200000">
            <a:off x="6167820" y="622173"/>
            <a:ext cx="454145" cy="10246494"/>
          </a:xfrm>
          <a:prstGeom prst="leftBrace">
            <a:avLst>
              <a:gd name="adj1" fmla="val 8333"/>
              <a:gd name="adj2" fmla="val 4983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object 19">
            <a:extLst>
              <a:ext uri="{FF2B5EF4-FFF2-40B4-BE49-F238E27FC236}">
                <a16:creationId xmlns:a16="http://schemas.microsoft.com/office/drawing/2014/main" xmlns="" id="{30CCDD22-F1BD-4DC0-B6D1-50F8BB3719D4}"/>
              </a:ext>
            </a:extLst>
          </p:cNvPr>
          <p:cNvSpPr txBox="1"/>
          <p:nvPr/>
        </p:nvSpPr>
        <p:spPr>
          <a:xfrm>
            <a:off x="10239316" y="1395113"/>
            <a:ext cx="1892373" cy="669589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L="0" marR="4095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C9002C"/>
                </a:solidFill>
                <a:effectLst/>
                <a:uLnTx/>
                <a:uFillTx/>
              </a:rPr>
              <a:t>Официальное открытие музея</a:t>
            </a:r>
          </a:p>
          <a:p>
            <a:pPr marL="0" marR="4095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C9002C"/>
                </a:solidFill>
                <a:effectLst/>
                <a:uLnTx/>
                <a:uFillTx/>
              </a:rPr>
              <a:t>АО «МАГЭ»</a:t>
            </a:r>
            <a:endParaRPr kumimoji="0" sz="1333" b="1" i="0" u="none" strike="noStrike" kern="0" cap="none" spc="-20" normalizeH="0" baseline="0" noProof="0" dirty="0">
              <a:ln>
                <a:noFill/>
              </a:ln>
              <a:solidFill>
                <a:srgbClr val="C9002C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316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8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РЕМОНТ ПОМЕЩЕНИЯ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FD288EC-193E-4CD2-980D-94668030BE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225" y="962294"/>
            <a:ext cx="3596640" cy="492324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CFE7532-5F67-45E8-9377-88FB8FD70F9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1886" y="962295"/>
            <a:ext cx="3692434" cy="49232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8A22789-32F5-4995-AE32-CE5365CBBBE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3341" y="962295"/>
            <a:ext cx="3596640" cy="492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83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9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РЕМОНТ ПОМЕЩЕНИЯ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8D0F43C-0AC5-4155-B03D-C2CDEC8BB9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225" y="914275"/>
            <a:ext cx="3610984" cy="502945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6E5C235-6227-42A5-A878-6464685838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0508" y="914275"/>
            <a:ext cx="3610984" cy="502945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6975432-ADC3-479B-9CBF-A1ED614F97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4791" y="914275"/>
            <a:ext cx="3610984" cy="502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120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10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ОБЩИЙ ПЛАН ЭКСПОЗИЦИИ</a:t>
            </a:r>
          </a:p>
        </p:txBody>
      </p:sp>
      <p:grpSp>
        <p:nvGrpSpPr>
          <p:cNvPr id="149" name="Группа 148">
            <a:extLst>
              <a:ext uri="{FF2B5EF4-FFF2-40B4-BE49-F238E27FC236}">
                <a16:creationId xmlns:a16="http://schemas.microsoft.com/office/drawing/2014/main" xmlns="" id="{01D9B54A-E0C2-4835-919A-204922C82249}"/>
              </a:ext>
            </a:extLst>
          </p:cNvPr>
          <p:cNvGrpSpPr/>
          <p:nvPr/>
        </p:nvGrpSpPr>
        <p:grpSpPr>
          <a:xfrm>
            <a:off x="10334" y="634657"/>
            <a:ext cx="7962900" cy="4552950"/>
            <a:chOff x="207372" y="699680"/>
            <a:chExt cx="7962900" cy="4552950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275F1A58-EA9E-4CC2-8880-C8727DD0A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372" y="699680"/>
              <a:ext cx="7962900" cy="455295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02671E5D-5A7B-4AF3-962D-410F035498CE}"/>
                </a:ext>
              </a:extLst>
            </p:cNvPr>
            <p:cNvSpPr txBox="1"/>
            <p:nvPr/>
          </p:nvSpPr>
          <p:spPr>
            <a:xfrm>
              <a:off x="7175863" y="3352800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FEE5DA1B-A0A6-4D91-B0FC-D7C441879A64}"/>
                </a:ext>
              </a:extLst>
            </p:cNvPr>
            <p:cNvSpPr txBox="1"/>
            <p:nvPr/>
          </p:nvSpPr>
          <p:spPr>
            <a:xfrm>
              <a:off x="7170906" y="253958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CBA66826-2B79-4D96-B0D9-B6E9EC7074E5}"/>
                </a:ext>
              </a:extLst>
            </p:cNvPr>
            <p:cNvSpPr txBox="1"/>
            <p:nvPr/>
          </p:nvSpPr>
          <p:spPr>
            <a:xfrm>
              <a:off x="7166853" y="172290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339B23C-7EF7-4186-AF00-45E107EA152C}"/>
                </a:ext>
              </a:extLst>
            </p:cNvPr>
            <p:cNvSpPr txBox="1"/>
            <p:nvPr/>
          </p:nvSpPr>
          <p:spPr>
            <a:xfrm>
              <a:off x="6622567" y="265444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4301C97-0BD3-4F1D-A978-37543D1B3517}"/>
                </a:ext>
              </a:extLst>
            </p:cNvPr>
            <p:cNvSpPr txBox="1"/>
            <p:nvPr/>
          </p:nvSpPr>
          <p:spPr>
            <a:xfrm>
              <a:off x="5749756" y="131617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8EB3ECAA-4EA3-497E-90B5-01EE52BD8BA8}"/>
                </a:ext>
              </a:extLst>
            </p:cNvPr>
            <p:cNvSpPr txBox="1"/>
            <p:nvPr/>
          </p:nvSpPr>
          <p:spPr>
            <a:xfrm>
              <a:off x="4268619" y="169748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D25F4C9D-2BC7-44D3-A497-2005AB425705}"/>
                </a:ext>
              </a:extLst>
            </p:cNvPr>
            <p:cNvSpPr txBox="1"/>
            <p:nvPr/>
          </p:nvSpPr>
          <p:spPr>
            <a:xfrm>
              <a:off x="4264566" y="302378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7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0736AF45-4C96-4558-85C0-A0AC8862342C}"/>
                </a:ext>
              </a:extLst>
            </p:cNvPr>
            <p:cNvSpPr txBox="1"/>
            <p:nvPr/>
          </p:nvSpPr>
          <p:spPr>
            <a:xfrm>
              <a:off x="5504202" y="445253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9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1E695DC8-2FF9-4468-AFF0-D1572F7CC86F}"/>
                </a:ext>
              </a:extLst>
            </p:cNvPr>
            <p:cNvSpPr txBox="1"/>
            <p:nvPr/>
          </p:nvSpPr>
          <p:spPr>
            <a:xfrm>
              <a:off x="6181421" y="265444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10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30DEEE03-F423-4F24-BCE5-AA0782F8E37E}"/>
                </a:ext>
              </a:extLst>
            </p:cNvPr>
            <p:cNvSpPr txBox="1"/>
            <p:nvPr/>
          </p:nvSpPr>
          <p:spPr>
            <a:xfrm>
              <a:off x="5167195" y="265444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11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F46E8F0F-A520-49B8-9543-FAA15CBD7860}"/>
                </a:ext>
              </a:extLst>
            </p:cNvPr>
            <p:cNvSpPr txBox="1"/>
            <p:nvPr/>
          </p:nvSpPr>
          <p:spPr>
            <a:xfrm>
              <a:off x="4889210" y="265444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EF9804D4-3885-42FE-85F5-2169E9BD576D}"/>
                </a:ext>
              </a:extLst>
            </p:cNvPr>
            <p:cNvSpPr txBox="1"/>
            <p:nvPr/>
          </p:nvSpPr>
          <p:spPr>
            <a:xfrm>
              <a:off x="2812931" y="445253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12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BA3A07B7-4776-44E2-B147-272124C239F8}"/>
                </a:ext>
              </a:extLst>
            </p:cNvPr>
            <p:cNvSpPr txBox="1"/>
            <p:nvPr/>
          </p:nvSpPr>
          <p:spPr>
            <a:xfrm>
              <a:off x="3524011" y="316813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13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1649B9A9-3F60-480C-9E73-5B1D79B88C3A}"/>
                </a:ext>
              </a:extLst>
            </p:cNvPr>
            <p:cNvSpPr txBox="1"/>
            <p:nvPr/>
          </p:nvSpPr>
          <p:spPr>
            <a:xfrm>
              <a:off x="3197273" y="220677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14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DFBC2ABA-017A-43C7-9D25-B04E947A7A40}"/>
                </a:ext>
              </a:extLst>
            </p:cNvPr>
            <p:cNvSpPr txBox="1"/>
            <p:nvPr/>
          </p:nvSpPr>
          <p:spPr>
            <a:xfrm>
              <a:off x="2071611" y="279148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16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17C7E14A-36EE-4553-9FD2-6F17D6B2655D}"/>
                </a:ext>
              </a:extLst>
            </p:cNvPr>
            <p:cNvSpPr txBox="1"/>
            <p:nvPr/>
          </p:nvSpPr>
          <p:spPr>
            <a:xfrm>
              <a:off x="744737" y="142070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17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707539D7-36E3-437C-9514-90412082DC50}"/>
                </a:ext>
              </a:extLst>
            </p:cNvPr>
            <p:cNvSpPr txBox="1"/>
            <p:nvPr/>
          </p:nvSpPr>
          <p:spPr>
            <a:xfrm>
              <a:off x="744737" y="199220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18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641D8593-4C65-4F6D-902A-B84756D56564}"/>
                </a:ext>
              </a:extLst>
            </p:cNvPr>
            <p:cNvSpPr txBox="1"/>
            <p:nvPr/>
          </p:nvSpPr>
          <p:spPr>
            <a:xfrm>
              <a:off x="1153776" y="399160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19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A458D967-BE5E-4821-9F5E-345C16229BC3}"/>
                </a:ext>
              </a:extLst>
            </p:cNvPr>
            <p:cNvSpPr txBox="1"/>
            <p:nvPr/>
          </p:nvSpPr>
          <p:spPr>
            <a:xfrm>
              <a:off x="6836474" y="4743858"/>
              <a:ext cx="580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00" b="1" dirty="0">
                  <a:solidFill>
                    <a:srgbClr val="FF0000"/>
                  </a:solidFill>
                </a:rPr>
                <a:t>вход /</a:t>
              </a:r>
            </a:p>
            <a:p>
              <a:r>
                <a:rPr lang="ru-RU" sz="1000" b="1" dirty="0">
                  <a:solidFill>
                    <a:srgbClr val="FF0000"/>
                  </a:solidFill>
                </a:rPr>
                <a:t>выход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C5FCA9E2-22C9-4D62-B363-1FFAD66785E5}"/>
                </a:ext>
              </a:extLst>
            </p:cNvPr>
            <p:cNvSpPr txBox="1"/>
            <p:nvPr/>
          </p:nvSpPr>
          <p:spPr>
            <a:xfrm>
              <a:off x="3550638" y="179003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</a:rPr>
                <a:t>15</a:t>
              </a:r>
            </a:p>
          </p:txBody>
        </p:sp>
        <p:cxnSp>
          <p:nvCxnSpPr>
            <p:cNvPr id="29" name="Прямая со стрелкой 28">
              <a:extLst>
                <a:ext uri="{FF2B5EF4-FFF2-40B4-BE49-F238E27FC236}">
                  <a16:creationId xmlns:a16="http://schemas.microsoft.com/office/drawing/2014/main" xmlns="" id="{86F8F152-CC33-4EC9-9DC6-3EECA4E1CC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28777" y="1830242"/>
              <a:ext cx="3272" cy="2913616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>
              <a:extLst>
                <a:ext uri="{FF2B5EF4-FFF2-40B4-BE49-F238E27FC236}">
                  <a16:creationId xmlns:a16="http://schemas.microsoft.com/office/drawing/2014/main" xmlns="" id="{83E23F30-BC1F-4E0F-AE8E-9479E33FC6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35473" y="3535252"/>
              <a:ext cx="177083" cy="2214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>
              <a:extLst>
                <a:ext uri="{FF2B5EF4-FFF2-40B4-BE49-F238E27FC236}">
                  <a16:creationId xmlns:a16="http://schemas.microsoft.com/office/drawing/2014/main" xmlns="" id="{59E17585-A533-4FB0-9693-DE3AD0725E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44288" y="2731664"/>
              <a:ext cx="177083" cy="2214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>
              <a:extLst>
                <a:ext uri="{FF2B5EF4-FFF2-40B4-BE49-F238E27FC236}">
                  <a16:creationId xmlns:a16="http://schemas.microsoft.com/office/drawing/2014/main" xmlns="" id="{B0642A3D-4526-4476-846C-F6782339F3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44288" y="1962983"/>
              <a:ext cx="177083" cy="2214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 стрелкой 37">
              <a:extLst>
                <a:ext uri="{FF2B5EF4-FFF2-40B4-BE49-F238E27FC236}">
                  <a16:creationId xmlns:a16="http://schemas.microsoft.com/office/drawing/2014/main" xmlns="" id="{A52FF4B0-0517-44D3-88CA-C273D67F52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43700" y="3150427"/>
              <a:ext cx="191774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 стрелкой 41">
              <a:extLst>
                <a:ext uri="{FF2B5EF4-FFF2-40B4-BE49-F238E27FC236}">
                  <a16:creationId xmlns:a16="http://schemas.microsoft.com/office/drawing/2014/main" xmlns="" id="{8D50E30B-8C67-4CFE-9BBE-86A87F326E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40587" y="2445577"/>
              <a:ext cx="191774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>
              <a:extLst>
                <a:ext uri="{FF2B5EF4-FFF2-40B4-BE49-F238E27FC236}">
                  <a16:creationId xmlns:a16="http://schemas.microsoft.com/office/drawing/2014/main" xmlns="" id="{241D07BC-2205-4FA3-8BE9-7142F6B42C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4833" y="1831214"/>
              <a:ext cx="2097529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 стрелкой 46">
              <a:extLst>
                <a:ext uri="{FF2B5EF4-FFF2-40B4-BE49-F238E27FC236}">
                  <a16:creationId xmlns:a16="http://schemas.microsoft.com/office/drawing/2014/main" xmlns="" id="{538246D5-43BC-400B-A8D3-9C0D98B3505B}"/>
                </a:ext>
              </a:extLst>
            </p:cNvPr>
            <p:cNvCxnSpPr>
              <a:cxnSpLocks/>
            </p:cNvCxnSpPr>
            <p:nvPr/>
          </p:nvCxnSpPr>
          <p:spPr>
            <a:xfrm>
              <a:off x="4843648" y="1831214"/>
              <a:ext cx="0" cy="1822421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>
              <a:extLst>
                <a:ext uri="{FF2B5EF4-FFF2-40B4-BE49-F238E27FC236}">
                  <a16:creationId xmlns:a16="http://schemas.microsoft.com/office/drawing/2014/main" xmlns="" id="{8DC88FCB-C9E1-45BB-8723-6D9E20EF16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78121" y="1626477"/>
              <a:ext cx="0" cy="206538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 стрелкой 52">
              <a:extLst>
                <a:ext uri="{FF2B5EF4-FFF2-40B4-BE49-F238E27FC236}">
                  <a16:creationId xmlns:a16="http://schemas.microsoft.com/office/drawing/2014/main" xmlns="" id="{48D2319E-E866-4803-88BE-9DD2A5AEE8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54836" y="1909783"/>
              <a:ext cx="191774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 стрелкой 53">
              <a:extLst>
                <a:ext uri="{FF2B5EF4-FFF2-40B4-BE49-F238E27FC236}">
                  <a16:creationId xmlns:a16="http://schemas.microsoft.com/office/drawing/2014/main" xmlns="" id="{6E59A844-2E97-4DD7-BC76-5B38544407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57319" y="3352800"/>
              <a:ext cx="191774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>
              <a:extLst>
                <a:ext uri="{FF2B5EF4-FFF2-40B4-BE49-F238E27FC236}">
                  <a16:creationId xmlns:a16="http://schemas.microsoft.com/office/drawing/2014/main" xmlns="" id="{B0521A28-B81F-4B98-9BCC-F7DC89FAD5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9352" y="2443363"/>
              <a:ext cx="177083" cy="2214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 стрелкой 55">
              <a:extLst>
                <a:ext uri="{FF2B5EF4-FFF2-40B4-BE49-F238E27FC236}">
                  <a16:creationId xmlns:a16="http://schemas.microsoft.com/office/drawing/2014/main" xmlns="" id="{767B5CAF-207C-49A6-9622-7A1FA092B6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45425" y="3150627"/>
              <a:ext cx="177083" cy="2214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 стрелкой 58">
              <a:extLst>
                <a:ext uri="{FF2B5EF4-FFF2-40B4-BE49-F238E27FC236}">
                  <a16:creationId xmlns:a16="http://schemas.microsoft.com/office/drawing/2014/main" xmlns="" id="{B3DE48DC-7306-450C-B4DE-7012766ED167}"/>
                </a:ext>
              </a:extLst>
            </p:cNvPr>
            <p:cNvCxnSpPr>
              <a:cxnSpLocks/>
            </p:cNvCxnSpPr>
            <p:nvPr/>
          </p:nvCxnSpPr>
          <p:spPr>
            <a:xfrm>
              <a:off x="4849093" y="3653635"/>
              <a:ext cx="1332328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 стрелкой 61">
              <a:extLst>
                <a:ext uri="{FF2B5EF4-FFF2-40B4-BE49-F238E27FC236}">
                  <a16:creationId xmlns:a16="http://schemas.microsoft.com/office/drawing/2014/main" xmlns="" id="{E7CE4BB7-B41F-43B6-9108-E57148DB0B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81421" y="2445577"/>
              <a:ext cx="0" cy="1208059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 стрелкой 72">
              <a:extLst>
                <a:ext uri="{FF2B5EF4-FFF2-40B4-BE49-F238E27FC236}">
                  <a16:creationId xmlns:a16="http://schemas.microsoft.com/office/drawing/2014/main" xmlns="" id="{17CC257F-7BEA-4FAB-BCA9-48EFDAF5C1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0365" y="2445577"/>
              <a:ext cx="501324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 стрелкой 78">
              <a:extLst>
                <a:ext uri="{FF2B5EF4-FFF2-40B4-BE49-F238E27FC236}">
                  <a16:creationId xmlns:a16="http://schemas.microsoft.com/office/drawing/2014/main" xmlns="" id="{7A02D8CB-6F5E-4F94-BD9D-C6277CB168A9}"/>
                </a:ext>
              </a:extLst>
            </p:cNvPr>
            <p:cNvCxnSpPr>
              <a:cxnSpLocks/>
            </p:cNvCxnSpPr>
            <p:nvPr/>
          </p:nvCxnSpPr>
          <p:spPr>
            <a:xfrm>
              <a:off x="5670365" y="2445577"/>
              <a:ext cx="0" cy="1969261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 стрелкой 81">
              <a:extLst>
                <a:ext uri="{FF2B5EF4-FFF2-40B4-BE49-F238E27FC236}">
                  <a16:creationId xmlns:a16="http://schemas.microsoft.com/office/drawing/2014/main" xmlns="" id="{A8181A6F-8F27-4B64-8B4E-7620CAD515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85937" y="2631340"/>
              <a:ext cx="216057" cy="2214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 стрелкой 83">
              <a:extLst>
                <a:ext uri="{FF2B5EF4-FFF2-40B4-BE49-F238E27FC236}">
                  <a16:creationId xmlns:a16="http://schemas.microsoft.com/office/drawing/2014/main" xmlns="" id="{8FC5AD55-DFD2-4BC2-91D1-2383EE56F7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85937" y="3165107"/>
              <a:ext cx="216057" cy="2214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 стрелкой 84">
              <a:extLst>
                <a:ext uri="{FF2B5EF4-FFF2-40B4-BE49-F238E27FC236}">
                  <a16:creationId xmlns:a16="http://schemas.microsoft.com/office/drawing/2014/main" xmlns="" id="{9165914B-84F7-44A6-8FF7-0ACD91FDF2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68881" y="2624229"/>
              <a:ext cx="191774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 стрелкой 85">
              <a:extLst>
                <a:ext uri="{FF2B5EF4-FFF2-40B4-BE49-F238E27FC236}">
                  <a16:creationId xmlns:a16="http://schemas.microsoft.com/office/drawing/2014/main" xmlns="" id="{2B5FCA33-3AE0-4C81-AD44-2B58F835AC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66997" y="3160821"/>
              <a:ext cx="191774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Прямая со стрелкой 89">
              <a:extLst>
                <a:ext uri="{FF2B5EF4-FFF2-40B4-BE49-F238E27FC236}">
                  <a16:creationId xmlns:a16="http://schemas.microsoft.com/office/drawing/2014/main" xmlns="" id="{BFAE8561-E201-4C43-BEF3-EED2A8806F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30466" y="4414838"/>
              <a:ext cx="3065522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Прямая со стрелкой 91">
              <a:extLst>
                <a:ext uri="{FF2B5EF4-FFF2-40B4-BE49-F238E27FC236}">
                  <a16:creationId xmlns:a16="http://schemas.microsoft.com/office/drawing/2014/main" xmlns="" id="{793841D7-E5FF-4A7C-92D9-4F001BA0355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30465" y="1907569"/>
              <a:ext cx="9241" cy="2502647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Прямая со стрелкой 93">
              <a:extLst>
                <a:ext uri="{FF2B5EF4-FFF2-40B4-BE49-F238E27FC236}">
                  <a16:creationId xmlns:a16="http://schemas.microsoft.com/office/drawing/2014/main" xmlns="" id="{0E1FA2B9-58FA-4E56-A62D-BF166964C655}"/>
                </a:ext>
              </a:extLst>
            </p:cNvPr>
            <p:cNvCxnSpPr>
              <a:cxnSpLocks/>
            </p:cNvCxnSpPr>
            <p:nvPr/>
          </p:nvCxnSpPr>
          <p:spPr>
            <a:xfrm>
              <a:off x="3268125" y="4414838"/>
              <a:ext cx="0" cy="220609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 стрелкой 95">
              <a:extLst>
                <a:ext uri="{FF2B5EF4-FFF2-40B4-BE49-F238E27FC236}">
                  <a16:creationId xmlns:a16="http://schemas.microsoft.com/office/drawing/2014/main" xmlns="" id="{95619F37-C158-4F24-BB36-E5E0DCF0DA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9704" y="3612415"/>
              <a:ext cx="216057" cy="2214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 стрелкой 96">
              <a:extLst>
                <a:ext uri="{FF2B5EF4-FFF2-40B4-BE49-F238E27FC236}">
                  <a16:creationId xmlns:a16="http://schemas.microsoft.com/office/drawing/2014/main" xmlns="" id="{BBB6810C-9EB8-4417-AF00-D189B511F6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9706" y="2908918"/>
              <a:ext cx="216057" cy="2214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Прямая со стрелкой 97">
              <a:extLst>
                <a:ext uri="{FF2B5EF4-FFF2-40B4-BE49-F238E27FC236}">
                  <a16:creationId xmlns:a16="http://schemas.microsoft.com/office/drawing/2014/main" xmlns="" id="{E9688CEA-43C8-4DB8-B89C-FFBEF23672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0517" y="2206773"/>
              <a:ext cx="216057" cy="2214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 стрелкой 100">
              <a:extLst>
                <a:ext uri="{FF2B5EF4-FFF2-40B4-BE49-F238E27FC236}">
                  <a16:creationId xmlns:a16="http://schemas.microsoft.com/office/drawing/2014/main" xmlns="" id="{77135FA8-19CA-4EF4-8897-CEBAE9AAC15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37935" y="1907569"/>
              <a:ext cx="892532" cy="2214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 стрелкой 104">
              <a:extLst>
                <a:ext uri="{FF2B5EF4-FFF2-40B4-BE49-F238E27FC236}">
                  <a16:creationId xmlns:a16="http://schemas.microsoft.com/office/drawing/2014/main" xmlns="" id="{5CD57D29-EB9D-49EA-95EE-DB93BF5527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37935" y="1521392"/>
              <a:ext cx="0" cy="386177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 стрелкой 107">
              <a:extLst>
                <a:ext uri="{FF2B5EF4-FFF2-40B4-BE49-F238E27FC236}">
                  <a16:creationId xmlns:a16="http://schemas.microsoft.com/office/drawing/2014/main" xmlns="" id="{AC7B4A1B-D3D2-4782-85C6-AE58803CC1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8813" y="1521392"/>
              <a:ext cx="519122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 стрелкой 109">
              <a:extLst>
                <a:ext uri="{FF2B5EF4-FFF2-40B4-BE49-F238E27FC236}">
                  <a16:creationId xmlns:a16="http://schemas.microsoft.com/office/drawing/2014/main" xmlns="" id="{591ACF96-706A-4450-9649-25588497C7B1}"/>
                </a:ext>
              </a:extLst>
            </p:cNvPr>
            <p:cNvCxnSpPr>
              <a:cxnSpLocks/>
            </p:cNvCxnSpPr>
            <p:nvPr/>
          </p:nvCxnSpPr>
          <p:spPr>
            <a:xfrm>
              <a:off x="1518813" y="1521392"/>
              <a:ext cx="0" cy="1133056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 стрелкой 111">
              <a:extLst>
                <a:ext uri="{FF2B5EF4-FFF2-40B4-BE49-F238E27FC236}">
                  <a16:creationId xmlns:a16="http://schemas.microsoft.com/office/drawing/2014/main" xmlns="" id="{38977BC3-B30C-4562-9FCA-3FC8F70E12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17044" y="2908918"/>
              <a:ext cx="191774" cy="2214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 стрелкой 113">
              <a:extLst>
                <a:ext uri="{FF2B5EF4-FFF2-40B4-BE49-F238E27FC236}">
                  <a16:creationId xmlns:a16="http://schemas.microsoft.com/office/drawing/2014/main" xmlns="" id="{C4AC7943-7EC8-4EB4-9B85-3046007009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27039" y="1626477"/>
              <a:ext cx="191774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 стрелкой 114">
              <a:extLst>
                <a:ext uri="{FF2B5EF4-FFF2-40B4-BE49-F238E27FC236}">
                  <a16:creationId xmlns:a16="http://schemas.microsoft.com/office/drawing/2014/main" xmlns="" id="{4385BD51-DE0B-42A5-A782-46F25072B5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22119" y="2208987"/>
              <a:ext cx="191774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 стрелкой 115">
              <a:extLst>
                <a:ext uri="{FF2B5EF4-FFF2-40B4-BE49-F238E27FC236}">
                  <a16:creationId xmlns:a16="http://schemas.microsoft.com/office/drawing/2014/main" xmlns="" id="{A12825C6-99AE-424C-AD90-D41976D63EE2}"/>
                </a:ext>
              </a:extLst>
            </p:cNvPr>
            <p:cNvCxnSpPr>
              <a:cxnSpLocks/>
            </p:cNvCxnSpPr>
            <p:nvPr/>
          </p:nvCxnSpPr>
          <p:spPr>
            <a:xfrm>
              <a:off x="5398343" y="4414838"/>
              <a:ext cx="0" cy="220609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Прямая со стрелкой 116">
              <a:extLst>
                <a:ext uri="{FF2B5EF4-FFF2-40B4-BE49-F238E27FC236}">
                  <a16:creationId xmlns:a16="http://schemas.microsoft.com/office/drawing/2014/main" xmlns="" id="{0D8E1B89-292C-492D-922E-99B8B6791CA9}"/>
                </a:ext>
              </a:extLst>
            </p:cNvPr>
            <p:cNvCxnSpPr>
              <a:cxnSpLocks/>
            </p:cNvCxnSpPr>
            <p:nvPr/>
          </p:nvCxnSpPr>
          <p:spPr>
            <a:xfrm>
              <a:off x="1513893" y="2654448"/>
              <a:ext cx="376820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Прямая со стрелкой 119">
              <a:extLst>
                <a:ext uri="{FF2B5EF4-FFF2-40B4-BE49-F238E27FC236}">
                  <a16:creationId xmlns:a16="http://schemas.microsoft.com/office/drawing/2014/main" xmlns="" id="{81867D5F-9829-4594-8736-C0D571FC36C3}"/>
                </a:ext>
              </a:extLst>
            </p:cNvPr>
            <p:cNvCxnSpPr>
              <a:cxnSpLocks/>
            </p:cNvCxnSpPr>
            <p:nvPr/>
          </p:nvCxnSpPr>
          <p:spPr>
            <a:xfrm>
              <a:off x="1880763" y="2654448"/>
              <a:ext cx="0" cy="57763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 стрелкой 121">
              <a:extLst>
                <a:ext uri="{FF2B5EF4-FFF2-40B4-BE49-F238E27FC236}">
                  <a16:creationId xmlns:a16="http://schemas.microsoft.com/office/drawing/2014/main" xmlns="" id="{C0CED67F-D9E9-488D-8AEE-8ECB52992B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3893" y="3226783"/>
              <a:ext cx="371790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Прямая со стрелкой 125">
              <a:extLst>
                <a:ext uri="{FF2B5EF4-FFF2-40B4-BE49-F238E27FC236}">
                  <a16:creationId xmlns:a16="http://schemas.microsoft.com/office/drawing/2014/main" xmlns="" id="{EDA1BE6C-644D-4321-AB21-AB31EFC8D2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87692" y="2906704"/>
              <a:ext cx="216057" cy="2214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 стрелкой 126">
              <a:extLst>
                <a:ext uri="{FF2B5EF4-FFF2-40B4-BE49-F238E27FC236}">
                  <a16:creationId xmlns:a16="http://schemas.microsoft.com/office/drawing/2014/main" xmlns="" id="{5AA165CD-3B4C-4B32-B360-421FEC4BECBE}"/>
                </a:ext>
              </a:extLst>
            </p:cNvPr>
            <p:cNvCxnSpPr>
              <a:cxnSpLocks/>
            </p:cNvCxnSpPr>
            <p:nvPr/>
          </p:nvCxnSpPr>
          <p:spPr>
            <a:xfrm>
              <a:off x="1513893" y="3222012"/>
              <a:ext cx="0" cy="349167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Прямая со стрелкой 128">
              <a:extLst>
                <a:ext uri="{FF2B5EF4-FFF2-40B4-BE49-F238E27FC236}">
                  <a16:creationId xmlns:a16="http://schemas.microsoft.com/office/drawing/2014/main" xmlns="" id="{A3B23BA8-F2F3-42C6-86EF-0986E9C21E7E}"/>
                </a:ext>
              </a:extLst>
            </p:cNvPr>
            <p:cNvCxnSpPr>
              <a:cxnSpLocks/>
            </p:cNvCxnSpPr>
            <p:nvPr/>
          </p:nvCxnSpPr>
          <p:spPr>
            <a:xfrm>
              <a:off x="2224088" y="4252248"/>
              <a:ext cx="4985912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Прямая со стрелкой 130">
              <a:extLst>
                <a:ext uri="{FF2B5EF4-FFF2-40B4-BE49-F238E27FC236}">
                  <a16:creationId xmlns:a16="http://schemas.microsoft.com/office/drawing/2014/main" xmlns="" id="{ADB349F7-BE58-42FB-867C-E18097DA4CDB}"/>
                </a:ext>
              </a:extLst>
            </p:cNvPr>
            <p:cNvCxnSpPr>
              <a:cxnSpLocks/>
            </p:cNvCxnSpPr>
            <p:nvPr/>
          </p:nvCxnSpPr>
          <p:spPr>
            <a:xfrm>
              <a:off x="7210000" y="4236327"/>
              <a:ext cx="0" cy="507531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Прямая со стрелкой 133">
              <a:extLst>
                <a:ext uri="{FF2B5EF4-FFF2-40B4-BE49-F238E27FC236}">
                  <a16:creationId xmlns:a16="http://schemas.microsoft.com/office/drawing/2014/main" xmlns="" id="{3D0BDADE-3464-4D50-827F-F86FE5CCC85D}"/>
                </a:ext>
              </a:extLst>
            </p:cNvPr>
            <p:cNvCxnSpPr>
              <a:cxnSpLocks/>
            </p:cNvCxnSpPr>
            <p:nvPr/>
          </p:nvCxnSpPr>
          <p:spPr>
            <a:xfrm>
              <a:off x="1521648" y="3571179"/>
              <a:ext cx="697204" cy="681069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 стрелкой 137">
              <a:extLst>
                <a:ext uri="{FF2B5EF4-FFF2-40B4-BE49-F238E27FC236}">
                  <a16:creationId xmlns:a16="http://schemas.microsoft.com/office/drawing/2014/main" xmlns="" id="{8FDD6EBC-5244-4E10-8394-A8A2058AD08F}"/>
                </a:ext>
              </a:extLst>
            </p:cNvPr>
            <p:cNvCxnSpPr>
              <a:cxnSpLocks/>
            </p:cNvCxnSpPr>
            <p:nvPr/>
          </p:nvCxnSpPr>
          <p:spPr>
            <a:xfrm>
              <a:off x="5988893" y="4414838"/>
              <a:ext cx="0" cy="220609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Прямая со стрелкой 145">
              <a:extLst>
                <a:ext uri="{FF2B5EF4-FFF2-40B4-BE49-F238E27FC236}">
                  <a16:creationId xmlns:a16="http://schemas.microsoft.com/office/drawing/2014/main" xmlns="" id="{5D409BFF-0160-44AC-BA03-0972DDB3FE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8502" y="3804035"/>
              <a:ext cx="203563" cy="187567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DF4A26-CA52-4466-B70E-1581326F705A}"/>
              </a:ext>
            </a:extLst>
          </p:cNvPr>
          <p:cNvSpPr txBox="1"/>
          <p:nvPr/>
        </p:nvSpPr>
        <p:spPr>
          <a:xfrm>
            <a:off x="7964851" y="702454"/>
            <a:ext cx="4134306" cy="5909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z="1600" b="1" dirty="0">
                <a:solidFill>
                  <a:schemeClr val="accent1"/>
                </a:solidFill>
              </a:rPr>
              <a:t>Условные обозначения: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1 - Стенд «1972-1977»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2 - Приказ + Вывеска + Мультимедиа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3 - Стенд «1978-1999»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4 - Экспозиция «Хронология 70ые-90ые»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5 - Стенд «Дневники моряков»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6 - Стенд «Летопись МАГЭ» (интерактив телефон + монитор)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7 - Стенд «2000-2020»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8 - Экспозиция «Хронология 00ые-20ые»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9 - Стенд «Подарки, сувениры, награды»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10 - Экспозиция «Руководители»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11 - Экспозиция «События»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12 - Экспозиция «от Арктики до Антарктики»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13 - Экспозиция «География работ МАГЭ»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14 - Экспозиция «Флот компании МАГЭ»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15 - Мультимедиа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16 - Экспозиция «Виды деятельности МАГЭ»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17 - Экспозиция «Донная станция «Краб»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18 - Экспозиция «Устройство ледовой защиты»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19 - Интерактив «Капитанский мостик»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9FAD6502-98C7-48DD-92E8-7FEA87AF1CD4}"/>
              </a:ext>
            </a:extLst>
          </p:cNvPr>
          <p:cNvSpPr txBox="1"/>
          <p:nvPr/>
        </p:nvSpPr>
        <p:spPr>
          <a:xfrm>
            <a:off x="452853" y="5351743"/>
            <a:ext cx="6471480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z="1600" b="1" dirty="0">
                <a:solidFill>
                  <a:schemeClr val="accent1"/>
                </a:solidFill>
              </a:rPr>
              <a:t>Общая информация по экскурсии: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Маршрут экскурсии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Время экскурсии 20-30 минут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Время экскурсии с презентацией и видеороликами 40-50 минут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Количество человек в группе до 15</a:t>
            </a:r>
          </a:p>
        </p:txBody>
      </p:sp>
      <p:cxnSp>
        <p:nvCxnSpPr>
          <p:cNvPr id="151" name="Прямая со стрелкой 150">
            <a:extLst>
              <a:ext uri="{FF2B5EF4-FFF2-40B4-BE49-F238E27FC236}">
                <a16:creationId xmlns:a16="http://schemas.microsoft.com/office/drawing/2014/main" xmlns="" id="{7DA9F717-FBDA-47B2-A4EA-ACD12B8FFECA}"/>
              </a:ext>
            </a:extLst>
          </p:cNvPr>
          <p:cNvCxnSpPr>
            <a:cxnSpLocks/>
          </p:cNvCxnSpPr>
          <p:nvPr/>
        </p:nvCxnSpPr>
        <p:spPr>
          <a:xfrm>
            <a:off x="2520006" y="5723168"/>
            <a:ext cx="623244" cy="0"/>
          </a:xfrm>
          <a:prstGeom prst="straightConnector1">
            <a:avLst/>
          </a:prstGeom>
          <a:ln w="127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929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273E5AC-E714-47AB-83AE-3BE8F110EB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8269" y="623850"/>
            <a:ext cx="8734607" cy="593509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11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ПЕРВЫЙ ЗАЛ – ИСТОРИЯ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588498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F42AE42-0CC0-4FC6-8343-BBA68C9630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3334" y="623850"/>
            <a:ext cx="8736324" cy="598562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12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8336196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ВТОРОЙ ЗАЛ – СОВРЕМЕННЫЙ ЭТАП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342065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5C6FC81-F4CF-4F01-B64B-BC05466A94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7836" y="623850"/>
            <a:ext cx="8736325" cy="5986791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13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ТЕХНОЛГИИ И КРЕАТИВНЫЕ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675502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14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ТЕХНОЛГИИ И КРЕАТИВНЫЕ РЕШЕНИЯ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14326F2-A6A0-421D-B2CF-71B147202E0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040" y="726616"/>
            <a:ext cx="4393571" cy="585809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9874806-887C-40F7-971B-03A3088335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5391" y="726617"/>
            <a:ext cx="4393571" cy="585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6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15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ТЕХНОЛГИИ И КРЕАТИВНЫЕ РЕШЕНИЯ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DF4A26-CA52-4466-B70E-1581326F705A}"/>
              </a:ext>
            </a:extLst>
          </p:cNvPr>
          <p:cNvSpPr txBox="1"/>
          <p:nvPr/>
        </p:nvSpPr>
        <p:spPr>
          <a:xfrm>
            <a:off x="5453826" y="3435702"/>
            <a:ext cx="5344802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z="1600" b="1" dirty="0">
                <a:solidFill>
                  <a:schemeClr val="accent1"/>
                </a:solidFill>
              </a:rPr>
              <a:t>«Звонок в прошлое».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Макет старого телефона – это живой мост между поколениями. Через него можно услышать шесть вдохновляющих напутственных цитат ветеранов «МАГЭ», которые в своё время горели идеей развития и вкладывали душу в общее дело. Слушать их голоса – необычный и трогательный опыт, позволяющий почувствовать дух той эпохи и уважение к истории компании.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7B92FBC-A51A-47D2-865B-C2ED665DF58A}"/>
              </a:ext>
            </a:extLst>
          </p:cNvPr>
          <p:cNvSpPr txBox="1"/>
          <p:nvPr/>
        </p:nvSpPr>
        <p:spPr>
          <a:xfrm>
            <a:off x="5453826" y="1291112"/>
            <a:ext cx="5431888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z="1600" b="1" dirty="0">
                <a:solidFill>
                  <a:schemeClr val="accent1"/>
                </a:solidFill>
              </a:rPr>
              <a:t>«Взгляд в прошлое».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В монитор старого компьютера 1980-ых годов вмонтирован современный планшет.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На планшете транслируются видеохроники и нарезки из репортажей 80-ых – 90-ых годов из видеоархива компании.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E588C75-DA5C-4148-BEDC-702548BC9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027" y="1045028"/>
            <a:ext cx="3431177" cy="523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9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16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ТЕХНОЛГИИ И КРЕАТИВНЫЕ РЕШЕНИЯ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DF4A26-CA52-4466-B70E-1581326F705A}"/>
              </a:ext>
            </a:extLst>
          </p:cNvPr>
          <p:cNvSpPr txBox="1"/>
          <p:nvPr/>
        </p:nvSpPr>
        <p:spPr>
          <a:xfrm>
            <a:off x="5573487" y="807699"/>
            <a:ext cx="6250094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z="1600" b="1" dirty="0">
                <a:solidFill>
                  <a:schemeClr val="accent1"/>
                </a:solidFill>
              </a:rPr>
              <a:t>Центральный макет «Виды деятельности «МАГЭ».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Центральный макет представляет визуализацию видов морских работ, сопутствующих всем основным этапам при разработке морского нефтегазового месторождения от регионального поиска месторождения до непосредственной добычи полезных ископаемых.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48F52F0-3885-4460-A4FD-473CD205E72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3475" y="2668991"/>
            <a:ext cx="3070106" cy="40460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5D92B69-1FE3-4481-A028-8A20EFE7E4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80" y="774398"/>
            <a:ext cx="4029357" cy="29913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3A1C9F7-AB9F-4CD2-A6E8-88DE8334E1C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80" y="3866605"/>
            <a:ext cx="4029356" cy="28542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946BD67-1FD8-454D-8479-71357A1DF4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487" y="2668991"/>
            <a:ext cx="3070106" cy="405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49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D10031F-2716-4C0F-964E-AFA0C2B58B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6400" y="683599"/>
            <a:ext cx="3150944" cy="390581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17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ТЕХНОЛГИИ И КРЕАТИВНЫЕ РЕШЕНИЯ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DF4A26-CA52-4466-B70E-1581326F705A}"/>
              </a:ext>
            </a:extLst>
          </p:cNvPr>
          <p:cNvSpPr txBox="1"/>
          <p:nvPr/>
        </p:nvSpPr>
        <p:spPr>
          <a:xfrm>
            <a:off x="412949" y="5090585"/>
            <a:ext cx="7796621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z="1600" b="1" dirty="0">
                <a:solidFill>
                  <a:schemeClr val="accent1"/>
                </a:solidFill>
              </a:rPr>
              <a:t>Интерактивный контент «Капитанский мостик».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Интерактивную экспозиция — имитация капитанского мостика судна компании «МАГЭ». Главная задача — пройти безопасно, избегая льдов, добраться до буровой установки, имитируя реальные арктические условия.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FF848E6-A46E-4DC3-BFAE-160FF2A092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402" y="683598"/>
            <a:ext cx="5296777" cy="399960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CB6BF091-9816-4F40-BB22-E524C52C43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8125" y="683598"/>
            <a:ext cx="2930926" cy="390581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4502E64-AA16-4B8F-9889-4A810BB1417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8125" y="4649164"/>
            <a:ext cx="2930926" cy="207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732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18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ТЕХНОЛГИИ И КРЕАТИВНЫЕ РЕШЕНИЯ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DF4A26-CA52-4466-B70E-1581326F705A}"/>
              </a:ext>
            </a:extLst>
          </p:cNvPr>
          <p:cNvSpPr txBox="1"/>
          <p:nvPr/>
        </p:nvSpPr>
        <p:spPr>
          <a:xfrm>
            <a:off x="317154" y="4993858"/>
            <a:ext cx="625781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z="1600" b="1" dirty="0">
                <a:solidFill>
                  <a:schemeClr val="accent1"/>
                </a:solidFill>
              </a:rPr>
              <a:t>Изготовление отдельных моделей и макетов.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Исследовательские суда «МАГЭ», запатентованное российское оборудование в рамках решения задач по импортозамещению.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000C17E-8E52-439C-AF1A-92CE523EFF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721" y="739870"/>
            <a:ext cx="6891400" cy="364054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E3DBB3D-2E8A-40BE-BC55-0EFD846465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5730" y="739870"/>
            <a:ext cx="4824550" cy="537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65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84FAF70-05BA-46D9-87BA-C8CC3124275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127" y="623851"/>
            <a:ext cx="2436616" cy="34717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19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ОТЗЫВЫ И ПУБЛИКАЦИИ В СМИ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DF4A26-CA52-4466-B70E-1581326F705A}"/>
              </a:ext>
            </a:extLst>
          </p:cNvPr>
          <p:cNvSpPr txBox="1"/>
          <p:nvPr/>
        </p:nvSpPr>
        <p:spPr>
          <a:xfrm>
            <a:off x="7413217" y="718883"/>
            <a:ext cx="4778783" cy="58169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z="1400" dirty="0">
                <a:solidFill>
                  <a:schemeClr val="accent1"/>
                </a:solidFill>
              </a:rPr>
              <a:t>Информация о музее на сайте АО «МАГЭ»:</a:t>
            </a:r>
          </a:p>
          <a:p>
            <a:r>
              <a:rPr lang="ru-RU" sz="1400" dirty="0">
                <a:solidFill>
                  <a:schemeClr val="accent1"/>
                </a:solidFill>
                <a:hlinkClick r:id="rId3"/>
              </a:rPr>
              <a:t>https://mage.ru/ru/services/muzej-ao-mage/</a:t>
            </a:r>
            <a:r>
              <a:rPr lang="ru-RU" sz="1400" dirty="0">
                <a:solidFill>
                  <a:schemeClr val="accent1"/>
                </a:solidFill>
              </a:rPr>
              <a:t> </a:t>
            </a:r>
          </a:p>
          <a:p>
            <a:endParaRPr lang="ru-RU" sz="1400" dirty="0">
              <a:solidFill>
                <a:schemeClr val="accent1"/>
              </a:solidFill>
            </a:endParaRPr>
          </a:p>
          <a:p>
            <a:r>
              <a:rPr lang="ru-RU" sz="1400" dirty="0">
                <a:solidFill>
                  <a:schemeClr val="accent1"/>
                </a:solidFill>
              </a:rPr>
              <a:t>07.12.2024 ВЕСТИ ГТРК «Мурманск»:</a:t>
            </a:r>
          </a:p>
          <a:p>
            <a:r>
              <a:rPr lang="ru-RU" sz="1400" dirty="0">
                <a:solidFill>
                  <a:schemeClr val="accent1"/>
                </a:solidFill>
                <a:hlinkClick r:id="rId4"/>
              </a:rPr>
              <a:t>https://murman.tv/news-n-28712--vesti-murman-v-20-50-polnyj-vypusk-ot-07-12-2024</a:t>
            </a:r>
            <a:r>
              <a:rPr lang="ru-RU" sz="1400" dirty="0">
                <a:solidFill>
                  <a:schemeClr val="accent1"/>
                </a:solidFill>
              </a:rPr>
              <a:t> </a:t>
            </a:r>
          </a:p>
          <a:p>
            <a:endParaRPr lang="ru-RU" sz="1400" dirty="0">
              <a:solidFill>
                <a:schemeClr val="accent1"/>
              </a:solidFill>
            </a:endParaRPr>
          </a:p>
          <a:p>
            <a:r>
              <a:rPr lang="ru-RU" sz="1400" dirty="0">
                <a:solidFill>
                  <a:schemeClr val="accent1"/>
                </a:solidFill>
              </a:rPr>
              <a:t>03.02.2025 МБОУ г. Мурманска Гимназия №3:</a:t>
            </a:r>
          </a:p>
          <a:p>
            <a:r>
              <a:rPr lang="ru-RU" sz="1400" dirty="0">
                <a:solidFill>
                  <a:schemeClr val="accent1"/>
                </a:solidFill>
                <a:hlinkClick r:id="rId5"/>
              </a:rPr>
              <a:t>https://gimn3-murmansk-r47.gosweb.gosuslugi.ru/roditelyam-i-uchenikam/novosti/novosti_358.html</a:t>
            </a:r>
            <a:r>
              <a:rPr lang="ru-RU" sz="1400" dirty="0">
                <a:solidFill>
                  <a:schemeClr val="accent1"/>
                </a:solidFill>
              </a:rPr>
              <a:t> </a:t>
            </a:r>
          </a:p>
          <a:p>
            <a:endParaRPr lang="ru-RU" sz="1400" dirty="0">
              <a:solidFill>
                <a:schemeClr val="accent1"/>
              </a:solidFill>
            </a:endParaRPr>
          </a:p>
          <a:p>
            <a:r>
              <a:rPr lang="ru-RU" sz="1400" dirty="0">
                <a:solidFill>
                  <a:schemeClr val="accent1"/>
                </a:solidFill>
              </a:rPr>
              <a:t>18.02.2025 ГАНОУ МО «ЦО «Лапландия»:</a:t>
            </a:r>
          </a:p>
          <a:p>
            <a:r>
              <a:rPr lang="ru-RU" sz="1400" dirty="0">
                <a:solidFill>
                  <a:schemeClr val="accent1"/>
                </a:solidFill>
                <a:hlinkClick r:id="rId6"/>
              </a:rPr>
              <a:t>https://www.laplandiya.org/news/tehnopark-kvantorium/zapolyarnyj-tehnograd-rabotaet-v-polnuyu-silu.html</a:t>
            </a:r>
            <a:r>
              <a:rPr lang="ru-RU" sz="1400" dirty="0">
                <a:solidFill>
                  <a:schemeClr val="accent1"/>
                </a:solidFill>
              </a:rPr>
              <a:t> </a:t>
            </a:r>
          </a:p>
          <a:p>
            <a:endParaRPr lang="ru-RU" sz="1400" dirty="0">
              <a:solidFill>
                <a:schemeClr val="accent1"/>
              </a:solidFill>
            </a:endParaRPr>
          </a:p>
          <a:p>
            <a:r>
              <a:rPr lang="ru-RU" sz="1400" dirty="0">
                <a:solidFill>
                  <a:schemeClr val="accent1"/>
                </a:solidFill>
              </a:rPr>
              <a:t>25.02.2025 Сетевое издание «Мурманский вестник»:</a:t>
            </a:r>
          </a:p>
          <a:p>
            <a:r>
              <a:rPr lang="ru-RU" sz="1400" dirty="0">
                <a:solidFill>
                  <a:schemeClr val="accent1"/>
                </a:solidFill>
                <a:hlinkClick r:id="rId7"/>
              </a:rPr>
              <a:t>https://www.mvestnik.ru/education/postoronites-vzroslye/</a:t>
            </a:r>
            <a:r>
              <a:rPr lang="ru-RU" sz="1400" dirty="0">
                <a:solidFill>
                  <a:schemeClr val="accent1"/>
                </a:solidFill>
              </a:rPr>
              <a:t> </a:t>
            </a:r>
          </a:p>
          <a:p>
            <a:endParaRPr lang="ru-RU" sz="1400" dirty="0">
              <a:solidFill>
                <a:schemeClr val="accent1"/>
              </a:solidFill>
            </a:endParaRPr>
          </a:p>
          <a:p>
            <a:r>
              <a:rPr lang="ru-RU" sz="1400" dirty="0">
                <a:solidFill>
                  <a:schemeClr val="accent1"/>
                </a:solidFill>
              </a:rPr>
              <a:t>24.03.2025 ГАНОУ МО «ЦО «Лапландия»:</a:t>
            </a:r>
          </a:p>
          <a:p>
            <a:r>
              <a:rPr lang="ru-RU" sz="1400" dirty="0">
                <a:solidFill>
                  <a:schemeClr val="accent1"/>
                </a:solidFill>
                <a:hlinkClick r:id="rId8"/>
              </a:rPr>
              <a:t>https://kvantorium51.org/2025/03/24/sem-dnej-vmeste-s-budushhim-xiv-nedelya-vysokih-tehnologij-i-tehnopredprinimatelstva-podoshla-k-kontsu/</a:t>
            </a:r>
            <a:r>
              <a:rPr lang="ru-RU" sz="1400" dirty="0">
                <a:solidFill>
                  <a:schemeClr val="accent1"/>
                </a:solidFill>
              </a:rPr>
              <a:t> </a:t>
            </a:r>
          </a:p>
          <a:p>
            <a:endParaRPr lang="ru-RU" sz="1400" dirty="0">
              <a:solidFill>
                <a:schemeClr val="accent1"/>
              </a:solidFill>
            </a:endParaRPr>
          </a:p>
          <a:p>
            <a:r>
              <a:rPr lang="ru-RU" sz="1400" dirty="0">
                <a:solidFill>
                  <a:schemeClr val="accent1"/>
                </a:solidFill>
              </a:rPr>
              <a:t>08.04.2025 МАДОУ № 78 г. Мурманск:</a:t>
            </a:r>
          </a:p>
          <a:p>
            <a:r>
              <a:rPr lang="ru-RU" sz="1400" dirty="0">
                <a:solidFill>
                  <a:schemeClr val="accent1"/>
                </a:solidFill>
                <a:hlinkClick r:id="rId9"/>
              </a:rPr>
              <a:t>https://vk.com/wall-207505801_1519</a:t>
            </a:r>
            <a:endParaRPr lang="ru-RU" sz="1400" dirty="0">
              <a:solidFill>
                <a:schemeClr val="accent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E2A3F9D-AE98-40FA-914B-2FE08083047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1062" y="623851"/>
            <a:ext cx="2415827" cy="34756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2C50A2E-5653-4491-B476-0564C28839A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181" y="2996739"/>
            <a:ext cx="2415828" cy="3471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DD7FE44-1221-482D-B68D-8751E658694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975" y="2996739"/>
            <a:ext cx="2415827" cy="34663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58685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EC948E7-387D-4384-82EC-0F811986022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0600"/>
            <a:ext cx="12192000" cy="487680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7787E-7185-A248-B76C-824574117B96}" type="slidenum">
              <a:rPr lang="ru-RU" smtClean="0"/>
              <a:t>20</a:t>
            </a:fld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323095" y="-96229"/>
            <a:ext cx="667512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  <a:buClr>
                <a:srgbClr val="3399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400" b="1" dirty="0">
                <a:solidFill>
                  <a:srgbClr val="003FA2"/>
                </a:solidFill>
                <a:latin typeface="Helvetica Neue"/>
                <a:ea typeface="+mn-ea"/>
                <a:cs typeface="Helvetica Neue"/>
              </a:rPr>
              <a:t>РЕЗУЛЬТАТЫ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DF4A26-CA52-4466-B70E-1581326F705A}"/>
              </a:ext>
            </a:extLst>
          </p:cNvPr>
          <p:cNvSpPr txBox="1"/>
          <p:nvPr/>
        </p:nvSpPr>
        <p:spPr>
          <a:xfrm>
            <a:off x="936727" y="990600"/>
            <a:ext cx="10318546" cy="4985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</a:rPr>
              <a:t>Создана новая экспозиция в сочетании с современными строительно-ремонтными решениями и элементами мультимедиа, учитывающая как солидное историческое прошлое, так и современные достижения компании.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</a:rPr>
              <a:t>На регулярной основе стали проводиться экскурсии для учеников городских школ с целью популяризацию востребованных профессий в Арктике в рамках профориентационной работы с подрастающим поколением и региональных программ «На Севере – жить!» и «Юный полярник».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</a:rPr>
              <a:t>В рамках теоретической части проводятся экскурсии-лекции для студентов морских и естественно-технических специальностей Мурманского арктического университета.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</a:rPr>
              <a:t>Значительно повысилось знание истории предприятия среди сотрудников компании, удалось поднять мотивацию и командный дух, а также повысить адаптацию в команде новых работников.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</a:rPr>
              <a:t>Музей АО «МАГЭ» был включен в реестр музеев предприятий в Министерстве культуры Мурманской области.</a:t>
            </a:r>
          </a:p>
        </p:txBody>
      </p:sp>
    </p:spTree>
    <p:extLst>
      <p:ext uri="{BB962C8B-B14F-4D97-AF65-F5344CB8AC3E}">
        <p14:creationId xmlns:p14="http://schemas.microsoft.com/office/powerpoint/2010/main" val="27696884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PXL_UeBNjjSQEIYwlNjB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OkSQYuKdWOqOYMXmHXQH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SZ0xgc8DkUbQPw17TlTX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PXL_UeBNjjSQEIYwlNjB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OkSQYuKdWOqOYMXmHXQH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SZ0xgc8DkUbQPw17TlTXw"/>
</p:tagLst>
</file>

<file path=ppt/theme/theme1.xml><?xml version="1.0" encoding="utf-8"?>
<a:theme xmlns:a="http://schemas.openxmlformats.org/drawingml/2006/main" name="Тема Office">
  <a:themeElements>
    <a:clrScheme name="MAG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3FA2"/>
      </a:accent1>
      <a:accent2>
        <a:srgbClr val="C9002C"/>
      </a:accent2>
      <a:accent3>
        <a:srgbClr val="4C9FDC"/>
      </a:accent3>
      <a:accent4>
        <a:srgbClr val="56565A"/>
      </a:accent4>
      <a:accent5>
        <a:srgbClr val="B0B0B1"/>
      </a:accent5>
      <a:accent6>
        <a:srgbClr val="807552"/>
      </a:accent6>
      <a:hlink>
        <a:srgbClr val="0563C1"/>
      </a:hlink>
      <a:folHlink>
        <a:srgbClr val="954F72"/>
      </a:folHlink>
    </a:clrScheme>
    <a:fontScheme name="MAGE">
      <a:majorFont>
        <a:latin typeface="HelveticaNeueCyr"/>
        <a:ea typeface=""/>
        <a:cs typeface=""/>
      </a:majorFont>
      <a:minorFont>
        <a:latin typeface="HelveticaNeueCy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Общая_10.10.2019.pptx" id="{8AAD6E33-FA9D-4EF1-8C73-B5A558FF1EC2}" vid="{CFF859DA-46D3-454A-B3E7-14D65F1203B3}"/>
    </a:ext>
  </a:extLst>
</a:theme>
</file>

<file path=ppt/theme/theme2.xml><?xml version="1.0" encoding="utf-8"?>
<a:theme xmlns:a="http://schemas.openxmlformats.org/drawingml/2006/main" name="1_Тема Office">
  <a:themeElements>
    <a:clrScheme name="MAG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3FA2"/>
      </a:accent1>
      <a:accent2>
        <a:srgbClr val="C9002C"/>
      </a:accent2>
      <a:accent3>
        <a:srgbClr val="4C9FDC"/>
      </a:accent3>
      <a:accent4>
        <a:srgbClr val="56565A"/>
      </a:accent4>
      <a:accent5>
        <a:srgbClr val="B0B0B1"/>
      </a:accent5>
      <a:accent6>
        <a:srgbClr val="807552"/>
      </a:accent6>
      <a:hlink>
        <a:srgbClr val="0563C1"/>
      </a:hlink>
      <a:folHlink>
        <a:srgbClr val="954F72"/>
      </a:folHlink>
    </a:clrScheme>
    <a:fontScheme name="MAGE">
      <a:majorFont>
        <a:latin typeface="HelveticaNeueCyr"/>
        <a:ea typeface=""/>
        <a:cs typeface=""/>
      </a:majorFont>
      <a:minorFont>
        <a:latin typeface="HelveticaNeueCy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олезные инструменты для Презентаций.pptx" id="{F9E10E81-369D-48FF-97B1-54165B7F2E73}" vid="{A2E30F72-5348-4888-9F6A-2487CD02C325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32232</TotalTime>
  <Words>901</Words>
  <Application>Microsoft Office PowerPoint</Application>
  <PresentationFormat>Произвольный</PresentationFormat>
  <Paragraphs>169</Paragraphs>
  <Slides>20</Slides>
  <Notes>2</Notes>
  <HiddenSlides>0</HiddenSlides>
  <MMClips>0</MMClips>
  <ScaleCrop>false</ScaleCrop>
  <HeadingPairs>
    <vt:vector size="10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  <vt:variant>
        <vt:lpstr>Произвольные показы</vt:lpstr>
      </vt:variant>
      <vt:variant>
        <vt:i4>4</vt:i4>
      </vt:variant>
    </vt:vector>
  </HeadingPairs>
  <TitlesOfParts>
    <vt:vector size="32" baseType="lpstr">
      <vt:lpstr>Arial</vt:lpstr>
      <vt:lpstr>Helvetica Neue</vt:lpstr>
      <vt:lpstr>Times New Roman</vt:lpstr>
      <vt:lpstr>Calibri</vt:lpstr>
      <vt:lpstr>HelveticaNeueCyr</vt:lpstr>
      <vt:lpstr>Тема Office</vt:lpstr>
      <vt:lpstr>1_Тема Office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Произвольный показ 1</vt:lpstr>
      <vt:lpstr>Произвольный показ 2</vt:lpstr>
      <vt:lpstr>Произвольный показ 3</vt:lpstr>
      <vt:lpstr>Произвольный показ 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Базилевич Сергей Олегович</dc:creator>
  <cp:lastModifiedBy>user</cp:lastModifiedBy>
  <cp:revision>537</cp:revision>
  <cp:lastPrinted>2019-10-10T11:48:22Z</cp:lastPrinted>
  <dcterms:created xsi:type="dcterms:W3CDTF">2019-11-18T14:13:14Z</dcterms:created>
  <dcterms:modified xsi:type="dcterms:W3CDTF">2026-01-26T23:02:50Z</dcterms:modified>
</cp:coreProperties>
</file>