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8"/>
  </p:notesMasterIdLst>
  <p:sldIdLst>
    <p:sldId id="271" r:id="rId2"/>
    <p:sldId id="279" r:id="rId3"/>
    <p:sldId id="273" r:id="rId4"/>
    <p:sldId id="297" r:id="rId5"/>
    <p:sldId id="268" r:id="rId6"/>
    <p:sldId id="294" r:id="rId7"/>
    <p:sldId id="266" r:id="rId8"/>
    <p:sldId id="298" r:id="rId9"/>
    <p:sldId id="276" r:id="rId10"/>
    <p:sldId id="263" r:id="rId11"/>
    <p:sldId id="278" r:id="rId12"/>
    <p:sldId id="296" r:id="rId13"/>
    <p:sldId id="281" r:id="rId14"/>
    <p:sldId id="280" r:id="rId15"/>
    <p:sldId id="282" r:id="rId16"/>
    <p:sldId id="259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5" autoAdjust="0"/>
    <p:restoredTop sz="93979" autoAdjust="0"/>
  </p:normalViewPr>
  <p:slideViewPr>
    <p:cSldViewPr>
      <p:cViewPr>
        <p:scale>
          <a:sx n="121" d="100"/>
          <a:sy n="121" d="100"/>
        </p:scale>
        <p:origin x="-1260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CE4A9-5951-41D7-B2A1-4D83D4E1F734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17DD3-77B3-40A1-A3A0-0EBE4D888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406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17DD3-77B3-40A1-A3A0-0EBE4D8880F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214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 cstate="email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 cstate="email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 cstate="email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6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FA04C-D7CF-4861-95F0-3F5ACF508755}" type="datetimeFigureOut">
              <a:rPr lang="en-US" dirty="0"/>
              <a:pPr/>
              <a:t>1/28/2026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6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87140E-C6B9-4113-9C3D-65639EACD810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76D83-E0DE-4796-9D8E-1B71292B0D1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330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 cstate="email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23D4350-0632-4F67-B357-AFC21C62564D}" type="datetimeFigureOut">
              <a:rPr lang="en-US" dirty="0"/>
              <a:pPr/>
              <a:t>1/28/2026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56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0603C2-B825-4CB1-B595-F6B306518F92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C397-CA42-415A-8972-04535E1B120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660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DF403A-E997-43DF-9048-AA71403BA5A9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2198-1B91-4494-B887-DC7F5E7691F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75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66CEEF6-D255-4555-83FD-0B1A49959E01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E4456-98A7-4EE7-A1C1-8E7EF114277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91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ED9F8A-16A0-44E0-B519-11A6E62BCC76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3139-DCB1-4730-85B9-93026DF4312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984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2734E1-D37A-4E66-B3AD-105B41BAD922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8495-9452-4393-A971-BDF15CA4B3C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249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93F4DA-2062-48F2-9E20-137E30C86C83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DC9-EC26-431C-95DC-CDB0D6D9B51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014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1AF6D4-319B-4580-81B2-16B392F049F0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580E-3483-4A54-887F-5FE7D8DEAA9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973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FE19FF-AA82-4147-A1C4-89E3602533D6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027D-AD13-4E24-8664-22C50015561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855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0DCFBD2-0208-466C-A94A-F3F77FDFE2F5}" type="datetimeFigureOut">
              <a:rPr lang="ru-RU" smtClean="0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B8ED8B7-F7C1-47C6-B5B9-BF1E14CF135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179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3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8.png"/><Relationship Id="rId5" Type="http://schemas.openxmlformats.org/officeDocument/2006/relationships/image" Target="../media/image13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microsoft.com/office/2007/relationships/hdphoto" Target="../media/hdphoto6.wdp"/><Relationship Id="rId7" Type="http://schemas.openxmlformats.org/officeDocument/2006/relationships/image" Target="../media/image51.jpeg"/><Relationship Id="rId12" Type="http://schemas.microsoft.com/office/2007/relationships/hdphoto" Target="../media/hdphoto9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54.png"/><Relationship Id="rId5" Type="http://schemas.microsoft.com/office/2007/relationships/hdphoto" Target="../media/hdphoto7.wdp"/><Relationship Id="rId10" Type="http://schemas.openxmlformats.org/officeDocument/2006/relationships/image" Target="../media/image53.jpeg"/><Relationship Id="rId4" Type="http://schemas.openxmlformats.org/officeDocument/2006/relationships/image" Target="../media/image50.png"/><Relationship Id="rId9" Type="http://schemas.microsoft.com/office/2007/relationships/hdphoto" Target="../media/hdphoto8.wdp"/><Relationship Id="rId14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artmmuseum.ru/mediacenter/sostoyalas-vserossiyskaya-aktsiya-noch-muzeev" TargetMode="External"/><Relationship Id="rId3" Type="http://schemas.openxmlformats.org/officeDocument/2006/relationships/hyperlink" Target="https://vk.com/wall-189985848_22065" TargetMode="External"/><Relationship Id="rId7" Type="http://schemas.openxmlformats.org/officeDocument/2006/relationships/hyperlink" Target="https://www.mvestnik.ru/culture/kulturnaya-nochevka-udalas-na-slavu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11" Type="http://schemas.openxmlformats.org/officeDocument/2006/relationships/image" Target="../media/image13.png"/><Relationship Id="rId5" Type="http://schemas.microsoft.com/office/2007/relationships/hdphoto" Target="../media/hdphoto11.wdp"/><Relationship Id="rId10" Type="http://schemas.openxmlformats.org/officeDocument/2006/relationships/hyperlink" Target="https://vk.com/club225990309" TargetMode="External"/><Relationship Id="rId4" Type="http://schemas.openxmlformats.org/officeDocument/2006/relationships/image" Target="../media/image57.png"/><Relationship Id="rId9" Type="http://schemas.openxmlformats.org/officeDocument/2006/relationships/hyperlink" Target="https://vk.com/wall-225990309_97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770"/>
            <a:ext cx="749339" cy="6864769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23527" y="0"/>
            <a:ext cx="42581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42261" y="95325"/>
            <a:ext cx="7676410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833C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VII </a:t>
            </a:r>
            <a:r>
              <a:rPr lang="ru-RU" sz="2000" b="1" dirty="0">
                <a:solidFill>
                  <a:srgbClr val="833C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НАЦИОНАЛЬНАЯ</a:t>
            </a:r>
            <a:r>
              <a:rPr lang="ru-RU" b="1" dirty="0">
                <a:solidFill>
                  <a:srgbClr val="833C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ПРЕМИЯ </a:t>
            </a:r>
            <a:r>
              <a:rPr lang="ru-RU" b="1" dirty="0" smtClean="0">
                <a:solidFill>
                  <a:srgbClr val="833C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b="1" dirty="0">
                <a:solidFill>
                  <a:srgbClr val="833C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КОРПОРАТИВНЫЙ МУЗЕЙ» </a:t>
            </a:r>
            <a:r>
              <a:rPr lang="ru-RU" b="1" dirty="0" smtClean="0">
                <a:solidFill>
                  <a:srgbClr val="833C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587926"/>
            <a:ext cx="5785134" cy="64633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Номинация </a:t>
            </a:r>
          </a:p>
          <a:p>
            <a:pPr algn="r"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«Просветительские и образовательные проекты»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9339" y="1326748"/>
            <a:ext cx="8394661" cy="30383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62299" y="1635561"/>
            <a:ext cx="4636334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Историко-краеведческий проект </a:t>
            </a:r>
            <a:endParaRPr lang="ru-RU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211" y="2125568"/>
            <a:ext cx="6905801" cy="232966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283968" y="5013176"/>
            <a:ext cx="4572000" cy="114621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Авторы: Почетные граждане п.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 Кольского района Мурманской области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Александр Ефимович Говоров, 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Екатерина Андреевна Кузнецова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71800" y="1312238"/>
            <a:ext cx="4846005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Музей Кольской энергосистемы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 81"/>
          <p:cNvGrpSpPr>
            <a:grpSpLocks/>
          </p:cNvGrpSpPr>
          <p:nvPr/>
        </p:nvGrpSpPr>
        <p:grpSpPr bwMode="auto">
          <a:xfrm>
            <a:off x="7233432" y="4052416"/>
            <a:ext cx="956716" cy="974519"/>
            <a:chOff x="2078" y="1680"/>
            <a:chExt cx="1615" cy="1615"/>
          </a:xfrm>
        </p:grpSpPr>
        <p:sp>
          <p:nvSpPr>
            <p:cNvPr id="14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7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9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28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29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2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3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4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7137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08250" y="2966264"/>
            <a:ext cx="8568954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8466" y="850587"/>
            <a:ext cx="5112568" cy="169790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Александр Ефимович Говоров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работник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Мурманского филиала ПАО «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Россети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Северо-Запад». На общественных началах является хранителем музея Кольской энергосистемы.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 </a:t>
            </a:r>
          </a:p>
          <a:p>
            <a:pPr>
              <a:spcAft>
                <a:spcPts val="1000"/>
              </a:spcAft>
            </a:pP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Екатерина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Андреевна Кузнецова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заслуженный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учитель Российской Федерации.</a:t>
            </a:r>
          </a:p>
        </p:txBody>
      </p:sp>
      <p:grpSp>
        <p:nvGrpSpPr>
          <p:cNvPr id="12" name="Group 81"/>
          <p:cNvGrpSpPr>
            <a:grpSpLocks/>
          </p:cNvGrpSpPr>
          <p:nvPr/>
        </p:nvGrpSpPr>
        <p:grpSpPr bwMode="auto">
          <a:xfrm>
            <a:off x="8523407" y="6196402"/>
            <a:ext cx="464120" cy="488161"/>
            <a:chOff x="2078" y="1680"/>
            <a:chExt cx="1615" cy="1615"/>
          </a:xfrm>
        </p:grpSpPr>
        <p:sp>
          <p:nvSpPr>
            <p:cNvPr id="13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0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1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250" y="105458"/>
            <a:ext cx="3248648" cy="2513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0698" y="217360"/>
            <a:ext cx="3243472" cy="550459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308250" y="2714312"/>
            <a:ext cx="8440214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роект «</a:t>
            </a:r>
            <a:r>
              <a:rPr lang="ru-R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Мурмашинский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альбом» изначально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был создан на основе исторических и краеведческих материалов, которые хранятся в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узее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Кольской энергосистемы п. Мурмаши.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859" y="3324175"/>
            <a:ext cx="4105518" cy="2735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403" y="3335596"/>
            <a:ext cx="3837428" cy="2729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308250" y="6153961"/>
            <a:ext cx="41197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Создатели музея Кольской энергосистемы.</a:t>
            </a:r>
          </a:p>
          <a:p>
            <a:pPr algn="ctr"/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1986 год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695919" y="6153961"/>
            <a:ext cx="3957119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Экспозиция музея Кольской энергосистемы</a:t>
            </a:r>
          </a:p>
          <a:p>
            <a:pPr algn="ct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893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1486" y="609567"/>
            <a:ext cx="8579897" cy="214520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Цели проекта: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объединить представителей общественности п.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Мурмаши,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обучающихся, членов детских и других объединений, педагогов, краеведов в патриотическом стремлении накопить, приумножить, распространить и сохранить для последующих поколений результат краеведческих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изысканий;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ормировать новые коммуникационные площадки для обмена актуальной  информацией, результатами исследований и перспективными идеями между участниками проекта.</a:t>
            </a:r>
          </a:p>
        </p:txBody>
      </p:sp>
      <p:sp>
        <p:nvSpPr>
          <p:cNvPr id="36" name="AutoShape 52"/>
          <p:cNvSpPr>
            <a:spLocks noChangeArrowheads="1"/>
          </p:cNvSpPr>
          <p:nvPr/>
        </p:nvSpPr>
        <p:spPr bwMode="gray">
          <a:xfrm>
            <a:off x="2973156" y="3308270"/>
            <a:ext cx="6217779" cy="860593"/>
          </a:xfrm>
          <a:prstGeom prst="roundRect">
            <a:avLst>
              <a:gd name="adj" fmla="val 50000"/>
            </a:avLst>
          </a:prstGeom>
          <a:noFill/>
          <a:ln w="1905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</a:extLst>
        </p:spPr>
        <p:txBody>
          <a:bodyPr wrap="none" anchor="ctr"/>
          <a:lstStyle/>
          <a:p>
            <a:pPr lvl="0" eaLnBrk="0" hangingPunct="0"/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изучение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исторического прошлого и настоящего п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Мурмаши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eaLnBrk="0" hangingPunct="0"/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трудовых достижений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обычаев, традиций и духовной культуры 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eaLnBrk="0" hangingPunct="0"/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его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жителей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oup 81"/>
          <p:cNvGrpSpPr>
            <a:grpSpLocks/>
          </p:cNvGrpSpPr>
          <p:nvPr/>
        </p:nvGrpSpPr>
        <p:grpSpPr bwMode="auto">
          <a:xfrm>
            <a:off x="303408" y="210920"/>
            <a:ext cx="355600" cy="381000"/>
            <a:chOff x="2078" y="1680"/>
            <a:chExt cx="1615" cy="1615"/>
          </a:xfrm>
        </p:grpSpPr>
        <p:sp>
          <p:nvSpPr>
            <p:cNvPr id="30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3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4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5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38" name="AutoShape 52"/>
          <p:cNvSpPr>
            <a:spLocks noChangeArrowheads="1"/>
          </p:cNvSpPr>
          <p:nvPr/>
        </p:nvSpPr>
        <p:spPr bwMode="gray">
          <a:xfrm>
            <a:off x="3848878" y="4311712"/>
            <a:ext cx="4899586" cy="1102307"/>
          </a:xfrm>
          <a:prstGeom prst="roundRect">
            <a:avLst>
              <a:gd name="adj" fmla="val 50000"/>
            </a:avLst>
          </a:prstGeom>
          <a:noFill/>
          <a:ln w="19050" algn="ctr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altLang="ru-RU" b="1" dirty="0" smtClean="0">
                <a:solidFill>
                  <a:schemeClr val="tx2"/>
                </a:solidFill>
              </a:rPr>
              <a:t> </a:t>
            </a:r>
            <a:endParaRPr lang="en-US" altLang="ru-RU" b="1" dirty="0">
              <a:solidFill>
                <a:schemeClr val="tx2"/>
              </a:solidFill>
            </a:endParaRPr>
          </a:p>
        </p:txBody>
      </p:sp>
      <p:grpSp>
        <p:nvGrpSpPr>
          <p:cNvPr id="22" name="Group 81"/>
          <p:cNvGrpSpPr>
            <a:grpSpLocks/>
          </p:cNvGrpSpPr>
          <p:nvPr/>
        </p:nvGrpSpPr>
        <p:grpSpPr bwMode="auto">
          <a:xfrm>
            <a:off x="7096526" y="2824182"/>
            <a:ext cx="355600" cy="381000"/>
            <a:chOff x="2078" y="1680"/>
            <a:chExt cx="1615" cy="1615"/>
          </a:xfrm>
        </p:grpSpPr>
        <p:sp>
          <p:nvSpPr>
            <p:cNvPr id="23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6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7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8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39" name="AutoShape 52"/>
          <p:cNvSpPr>
            <a:spLocks noChangeArrowheads="1"/>
          </p:cNvSpPr>
          <p:nvPr/>
        </p:nvSpPr>
        <p:spPr bwMode="gray">
          <a:xfrm>
            <a:off x="4372839" y="5556181"/>
            <a:ext cx="3992047" cy="709850"/>
          </a:xfrm>
          <a:prstGeom prst="roundRect">
            <a:avLst>
              <a:gd name="adj" fmla="val 50000"/>
            </a:avLst>
          </a:prstGeom>
          <a:noFill/>
          <a:ln w="19050" algn="ctr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altLang="ru-RU" b="1" dirty="0" smtClean="0">
                <a:solidFill>
                  <a:schemeClr val="tx2"/>
                </a:solidFill>
              </a:rPr>
              <a:t> </a:t>
            </a:r>
            <a:endParaRPr lang="en-US" altLang="ru-RU" b="1" dirty="0">
              <a:solidFill>
                <a:schemeClr val="tx2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434586" y="5581785"/>
            <a:ext cx="3868551" cy="65864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ормирование у жителей посёлка чувства    гордости за малую родину.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093944" y="4311713"/>
            <a:ext cx="4562386" cy="107721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активизация поисковой деятельности участников проекта в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условиях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социального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партнерства с различными социально-культурными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учреждениями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посёлка, района, области;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65070" y="2774556"/>
            <a:ext cx="1233351" cy="42550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indent="182563" algn="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Задачи: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AutoShape 52"/>
          <p:cNvSpPr>
            <a:spLocks noChangeArrowheads="1"/>
          </p:cNvSpPr>
          <p:nvPr/>
        </p:nvSpPr>
        <p:spPr bwMode="gray">
          <a:xfrm>
            <a:off x="2973157" y="3271334"/>
            <a:ext cx="5914952" cy="901218"/>
          </a:xfrm>
          <a:prstGeom prst="roundRect">
            <a:avLst>
              <a:gd name="adj" fmla="val 50000"/>
            </a:avLst>
          </a:prstGeom>
          <a:noFill/>
          <a:ln w="19050" algn="ctr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altLang="ru-RU" b="1" dirty="0" smtClean="0">
                <a:solidFill>
                  <a:schemeClr val="tx2"/>
                </a:solidFill>
              </a:rPr>
              <a:t> </a:t>
            </a:r>
            <a:endParaRPr lang="en-US" altLang="ru-RU" b="1" dirty="0">
              <a:solidFill>
                <a:schemeClr val="tx2"/>
              </a:solidFill>
            </a:endParaRPr>
          </a:p>
        </p:txBody>
      </p:sp>
      <p:grpSp>
        <p:nvGrpSpPr>
          <p:cNvPr id="41" name="Group 81"/>
          <p:cNvGrpSpPr>
            <a:grpSpLocks/>
          </p:cNvGrpSpPr>
          <p:nvPr/>
        </p:nvGrpSpPr>
        <p:grpSpPr bwMode="auto">
          <a:xfrm>
            <a:off x="8532440" y="6237312"/>
            <a:ext cx="464120" cy="488161"/>
            <a:chOff x="2078" y="1680"/>
            <a:chExt cx="1615" cy="1615"/>
          </a:xfrm>
        </p:grpSpPr>
        <p:sp>
          <p:nvSpPr>
            <p:cNvPr id="45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8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49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50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670786" y="222588"/>
            <a:ext cx="5989445" cy="40011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Севере – жить! Север – любить! Север – знать!</a:t>
            </a: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4356049" cy="36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 flipH="1">
            <a:off x="1547663" y="3501008"/>
            <a:ext cx="1296144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95536" y="6093296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Кольский полуостров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9" name="Group 81"/>
          <p:cNvGrpSpPr>
            <a:grpSpLocks/>
          </p:cNvGrpSpPr>
          <p:nvPr/>
        </p:nvGrpSpPr>
        <p:grpSpPr bwMode="auto">
          <a:xfrm>
            <a:off x="1331640" y="3573016"/>
            <a:ext cx="288032" cy="288032"/>
            <a:chOff x="2078" y="1680"/>
            <a:chExt cx="1615" cy="1615"/>
          </a:xfrm>
        </p:grpSpPr>
        <p:sp>
          <p:nvSpPr>
            <p:cNvPr id="60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3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4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5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5677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251" y="23384"/>
            <a:ext cx="8475572" cy="166199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Сроки реализации проекта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Историко-краеведческий проект «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Мурмашинский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альбом» является долгосрочным.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Особенность проекта заключается в том, что каждая встреча – это самостоятельный проект, результат исследования по отдельной теме. 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Регулярность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встреч – раз в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месяц, исключая летний период.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7080" y="5580413"/>
            <a:ext cx="4572000" cy="89255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indent="180340" algn="r">
              <a:spcAft>
                <a:spcPts val="0"/>
              </a:spcAft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География проекта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80340" algn="r"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Мурманская область, Кольский район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indent="180340" algn="r"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посёлок Мурмаши</a:t>
            </a:r>
            <a:endParaRPr lang="ru-RU" sz="1600" dirty="0"/>
          </a:p>
        </p:txBody>
      </p:sp>
      <p:grpSp>
        <p:nvGrpSpPr>
          <p:cNvPr id="7" name="Group 81"/>
          <p:cNvGrpSpPr>
            <a:grpSpLocks/>
          </p:cNvGrpSpPr>
          <p:nvPr/>
        </p:nvGrpSpPr>
        <p:grpSpPr bwMode="auto">
          <a:xfrm>
            <a:off x="467544" y="144908"/>
            <a:ext cx="355600" cy="381000"/>
            <a:chOff x="2078" y="1680"/>
            <a:chExt cx="1615" cy="1615"/>
          </a:xfrm>
        </p:grpSpPr>
        <p:sp>
          <p:nvSpPr>
            <p:cNvPr id="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1741922"/>
            <a:ext cx="3331413" cy="2369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Group 81"/>
          <p:cNvGrpSpPr>
            <a:grpSpLocks/>
          </p:cNvGrpSpPr>
          <p:nvPr/>
        </p:nvGrpSpPr>
        <p:grpSpPr bwMode="auto">
          <a:xfrm>
            <a:off x="5806625" y="5584278"/>
            <a:ext cx="355600" cy="381000"/>
            <a:chOff x="2078" y="1680"/>
            <a:chExt cx="1615" cy="1615"/>
          </a:xfrm>
        </p:grpSpPr>
        <p:sp>
          <p:nvSpPr>
            <p:cNvPr id="15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9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0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61" y="4242288"/>
            <a:ext cx="3854380" cy="2442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3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25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8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9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0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185631" y="4557615"/>
            <a:ext cx="2592287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КВЦ филиала Русского музея. Мурманск.</a:t>
            </a:r>
          </a:p>
          <a:p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«Ночь музеев». </a:t>
            </a:r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17.05.2025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0582" y="1769179"/>
            <a:ext cx="3673069" cy="2596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TextBox 40"/>
          <p:cNvSpPr txBox="1"/>
          <p:nvPr/>
        </p:nvSpPr>
        <p:spPr>
          <a:xfrm>
            <a:off x="6938625" y="4450246"/>
            <a:ext cx="1959201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Музей Кольской энергосистемы</a:t>
            </a:r>
            <a:endParaRPr lang="ru-RU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227361" y="2236003"/>
            <a:ext cx="1440162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МСОШ №1 20.02.2025</a:t>
            </a:r>
          </a:p>
          <a:p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93258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9911" y="5380775"/>
            <a:ext cx="4680233" cy="121571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indent="269875" algn="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Вовлечённая аудитория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75" algn="r"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Аудитория проекта разновозрастная: дети, подростки, молодёжь, взрослое население, пенсионеры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Связь поколений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-12103" y="165054"/>
            <a:ext cx="5191876" cy="266226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marL="269875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Целевые группы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55625" lvl="0" indent="-285750">
              <a:spcAft>
                <a:spcPts val="0"/>
              </a:spcAft>
              <a:buClr>
                <a:schemeClr val="accent2"/>
              </a:buClr>
              <a:buSzPct val="13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естные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жители, увлекающиеся краеведением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55625" lvl="0" indent="-285750">
              <a:spcAft>
                <a:spcPts val="0"/>
              </a:spcAft>
              <a:buClr>
                <a:schemeClr val="accent2"/>
              </a:buClr>
              <a:buSzPct val="13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бучающиеся 4-1 1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классов,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студенты, интересующиеся историей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культурой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посёлка Мурмаши, Кольского района, Мурманской области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55625" lvl="0" indent="-285750">
              <a:spcAft>
                <a:spcPts val="0"/>
              </a:spcAft>
              <a:buClr>
                <a:schemeClr val="accent2"/>
              </a:buClr>
              <a:buSzPct val="13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едагогический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коллектив МБОУ «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Мурмашинская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общеобразовательная школа № 1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55625" indent="-285750">
              <a:spcAft>
                <a:spcPts val="0"/>
              </a:spcAft>
              <a:buClr>
                <a:schemeClr val="accent2"/>
              </a:buClr>
              <a:buSzPct val="13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оеннослужащие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в/ч, расположенной на территории посёлка Мурмаши.</a:t>
            </a:r>
          </a:p>
        </p:txBody>
      </p:sp>
      <p:grpSp>
        <p:nvGrpSpPr>
          <p:cNvPr id="6" name="Group 81"/>
          <p:cNvGrpSpPr>
            <a:grpSpLocks/>
          </p:cNvGrpSpPr>
          <p:nvPr/>
        </p:nvGrpSpPr>
        <p:grpSpPr bwMode="auto">
          <a:xfrm>
            <a:off x="336207" y="144908"/>
            <a:ext cx="355600" cy="381000"/>
            <a:chOff x="2078" y="1680"/>
            <a:chExt cx="1615" cy="1615"/>
          </a:xfrm>
        </p:grpSpPr>
        <p:sp>
          <p:nvSpPr>
            <p:cNvPr id="7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0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13" name="Group 81"/>
          <p:cNvGrpSpPr>
            <a:grpSpLocks/>
          </p:cNvGrpSpPr>
          <p:nvPr/>
        </p:nvGrpSpPr>
        <p:grpSpPr bwMode="auto">
          <a:xfrm>
            <a:off x="5062989" y="5371436"/>
            <a:ext cx="355600" cy="381000"/>
            <a:chOff x="2078" y="1680"/>
            <a:chExt cx="1615" cy="1615"/>
          </a:xfrm>
        </p:grpSpPr>
        <p:sp>
          <p:nvSpPr>
            <p:cNvPr id="14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7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9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22" name="TextBox 21"/>
          <p:cNvSpPr txBox="1"/>
          <p:nvPr/>
        </p:nvSpPr>
        <p:spPr>
          <a:xfrm flipH="1">
            <a:off x="6285261" y="2658931"/>
            <a:ext cx="1332148" cy="33855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25.04.2024</a:t>
            </a:r>
            <a:endParaRPr lang="ru-RU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362703" y="5032882"/>
            <a:ext cx="1120820" cy="33855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30.05.2024</a:t>
            </a:r>
          </a:p>
        </p:txBody>
      </p:sp>
      <p:grpSp>
        <p:nvGrpSpPr>
          <p:cNvPr id="27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2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1745" y="3079453"/>
            <a:ext cx="3602736" cy="1932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9202" y="497437"/>
            <a:ext cx="3325662" cy="2140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815" y="2957875"/>
            <a:ext cx="4005282" cy="3001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Прямоугольник 40"/>
          <p:cNvSpPr/>
          <p:nvPr/>
        </p:nvSpPr>
        <p:spPr>
          <a:xfrm>
            <a:off x="1450772" y="6090023"/>
            <a:ext cx="1750800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algn="ct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Старт проекта. </a:t>
            </a:r>
          </a:p>
          <a:p>
            <a:pPr algn="ct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28.11.2023</a:t>
            </a:r>
            <a:endParaRPr lang="ru-RU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44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823" y="178441"/>
            <a:ext cx="8712968" cy="138499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Описание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последовательных этапов реализации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проекта:</a:t>
            </a:r>
            <a:endParaRPr lang="ru-RU" i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подготовительный этап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поисково-исследовательский этап;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оформительский этап;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трансляционный этап.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81"/>
          <p:cNvGrpSpPr>
            <a:grpSpLocks/>
          </p:cNvGrpSpPr>
          <p:nvPr/>
        </p:nvGrpSpPr>
        <p:grpSpPr bwMode="auto">
          <a:xfrm>
            <a:off x="273106" y="136636"/>
            <a:ext cx="355600" cy="381000"/>
            <a:chOff x="2078" y="1680"/>
            <a:chExt cx="1615" cy="1615"/>
          </a:xfrm>
        </p:grpSpPr>
        <p:sp>
          <p:nvSpPr>
            <p:cNvPr id="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14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15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9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0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505" y="1700808"/>
            <a:ext cx="2986828" cy="3976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5231" y="3968784"/>
            <a:ext cx="3621038" cy="2715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1920" y="711846"/>
            <a:ext cx="5045906" cy="321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7041215" y="4406561"/>
            <a:ext cx="1941651" cy="132343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Найденные обломки памятника зенитчицам.</a:t>
            </a:r>
          </a:p>
          <a:p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Мурмаши. 2024 год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9552" y="5733256"/>
            <a:ext cx="2736304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Афиша мероприятия.</a:t>
            </a:r>
          </a:p>
          <a:p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«Ночь музеев».</a:t>
            </a:r>
          </a:p>
          <a:p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Мурманск. 2024 год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64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496944" cy="192360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Технологии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используемые при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реализации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проекта 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180340"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Некоторые технологии, используемые при реализации историко-краеведческого проекта:</a:t>
            </a:r>
          </a:p>
          <a:p>
            <a:pPr marL="285750" lvl="1" indent="-285750"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</a:t>
            </a:r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ичностно-ориентированные </a:t>
            </a:r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технологии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которые ставят в центр всего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просветительского и образовательного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процесса в ходе проекта личность его участников, их интересы, стремления, возможности и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потребности; 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</a:t>
            </a:r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ехнологии </a:t>
            </a:r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сотрудничества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реализуют демократизм, равенство, партнерство в отношениях участников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проекта.</a:t>
            </a:r>
            <a:endParaRPr lang="ru-RU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81"/>
          <p:cNvGrpSpPr>
            <a:grpSpLocks/>
          </p:cNvGrpSpPr>
          <p:nvPr/>
        </p:nvGrpSpPr>
        <p:grpSpPr bwMode="auto">
          <a:xfrm>
            <a:off x="323528" y="144285"/>
            <a:ext cx="355600" cy="381000"/>
            <a:chOff x="2078" y="1680"/>
            <a:chExt cx="1615" cy="1615"/>
          </a:xfrm>
        </p:grpSpPr>
        <p:sp>
          <p:nvSpPr>
            <p:cNvPr id="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 flipH="1">
            <a:off x="5580112" y="5157192"/>
            <a:ext cx="3333374" cy="107721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Консультирование в ходе создания конкурсных проектов обучающихся МБОУ МСОШ № 1 и привлечение их к участию в мероприятиях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420679" y="4578746"/>
            <a:ext cx="1120820" cy="33855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algn="ctr"/>
            <a:r>
              <a:rPr lang="ru-RU" sz="1600" i="1" dirty="0">
                <a:latin typeface="Calibri" panose="020F0502020204030204" pitchFamily="34" charset="0"/>
                <a:cs typeface="Calibri" panose="020F0502020204030204" pitchFamily="34" charset="0"/>
              </a:rPr>
              <a:t>13.11.2024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7763" y="4786297"/>
            <a:ext cx="1120820" cy="33855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algn="ct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22.04.2025</a:t>
            </a:r>
            <a:endParaRPr lang="ru-RU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17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0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1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2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286" y="4257934"/>
            <a:ext cx="3341730" cy="2321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218" y="2097951"/>
            <a:ext cx="3863657" cy="2575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lum bright="10000"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3560" y="1844824"/>
            <a:ext cx="3446273" cy="2627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Прямоугольник 25"/>
          <p:cNvSpPr/>
          <p:nvPr/>
        </p:nvSpPr>
        <p:spPr>
          <a:xfrm>
            <a:off x="640155" y="6188673"/>
            <a:ext cx="1120821" cy="33855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algn="ct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24.04.2025</a:t>
            </a:r>
            <a:endParaRPr lang="ru-RU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1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6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0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12" name="Group 81"/>
          <p:cNvGrpSpPr>
            <a:grpSpLocks/>
          </p:cNvGrpSpPr>
          <p:nvPr/>
        </p:nvGrpSpPr>
        <p:grpSpPr bwMode="auto">
          <a:xfrm>
            <a:off x="418733" y="152476"/>
            <a:ext cx="355600" cy="381000"/>
            <a:chOff x="2078" y="1680"/>
            <a:chExt cx="1615" cy="1615"/>
          </a:xfrm>
        </p:grpSpPr>
        <p:sp>
          <p:nvSpPr>
            <p:cNvPr id="13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6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7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8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9884" y="140390"/>
            <a:ext cx="3102380" cy="3931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107503" y="99673"/>
            <a:ext cx="5620851" cy="36643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buClr>
                <a:schemeClr val="accent1">
                  <a:lumMod val="75000"/>
                </a:schemeClr>
              </a:buClr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Формы работы: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абота в архивах; </a:t>
            </a: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отрудничество с музеями, центром «На Севере – жить!; </a:t>
            </a: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знакомство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 картографией исторических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событий;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изучение статистики в различные временные периоды истории посёлка, района, региона; 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онсультирование обучающихся, педагогов;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поисковые наблюдения на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местности; </a:t>
            </a:r>
            <a:endParaRPr lang="ru-RU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личные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беседы с краеведами,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старожилами;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фотографирование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видеосъемка; фотовыставки;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игра; викторина;</a:t>
            </a: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экскурсия «Мурмаши. По памятным местам…»;</a:t>
            </a:r>
          </a:p>
          <a:p>
            <a:pPr marL="514350" indent="-285750" algn="just">
              <a:lnSpc>
                <a:spcPct val="107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создание слайд-шоу, творческие «минутки".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98899">
            <a:off x="4886657" y="3685199"/>
            <a:ext cx="3100571" cy="2897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user\Desktop\-00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4145038" cy="2745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012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41342" y="116632"/>
            <a:ext cx="8279130" cy="99514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Результаты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еализации проекта </a:t>
            </a:r>
          </a:p>
          <a:p>
            <a:pPr>
              <a:spcAft>
                <a:spcPts val="80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ноября 2023 года по настоящее время в рамках проекта проведено 16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встреч-презентаций, каждая из которых – это страница истории посёлка Мурмаши.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81"/>
          <p:cNvGrpSpPr>
            <a:grpSpLocks/>
          </p:cNvGrpSpPr>
          <p:nvPr/>
        </p:nvGrpSpPr>
        <p:grpSpPr bwMode="auto">
          <a:xfrm>
            <a:off x="541342" y="116632"/>
            <a:ext cx="355600" cy="381000"/>
            <a:chOff x="2078" y="1680"/>
            <a:chExt cx="1615" cy="1615"/>
          </a:xfrm>
        </p:grpSpPr>
        <p:sp>
          <p:nvSpPr>
            <p:cNvPr id="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553671" y="3421325"/>
            <a:ext cx="2062974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Актуальность тематики встреч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435406"/>
            <a:ext cx="2590583" cy="1942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0088" y="1256376"/>
            <a:ext cx="2799432" cy="2074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5498" y="1451493"/>
            <a:ext cx="2552925" cy="1926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33423">
            <a:off x="170459" y="3848463"/>
            <a:ext cx="2765097" cy="208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1227">
            <a:off x="6195822" y="3913519"/>
            <a:ext cx="2745807" cy="2057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8523407" y="6196402"/>
            <a:ext cx="464120" cy="488161"/>
            <a:chOff x="2078" y="1680"/>
            <a:chExt cx="1615" cy="1615"/>
          </a:xfrm>
        </p:grpSpPr>
        <p:sp>
          <p:nvSpPr>
            <p:cNvPr id="19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5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7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9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360" y="4248213"/>
            <a:ext cx="2922421" cy="2191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31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1594" y="152476"/>
            <a:ext cx="8362728" cy="148758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езультаты реализации проекта </a:t>
            </a:r>
          </a:p>
          <a:p>
            <a:pPr>
              <a:spcAft>
                <a:spcPts val="80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Расширение площадок: МБУК «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Мурмашинская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городская библиотека»,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МАУК Дом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культуры «Мурмаши», МБОУ «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Мурмашинская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общеобразовательная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средняя школа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№1»,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культурно-выставочный центр филиала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Русского музея г. Мурманска в рамках всероссийских акций «Ночь искусств – 2024» и «Ночь музеев – 2025».  </a:t>
            </a:r>
          </a:p>
        </p:txBody>
      </p:sp>
      <p:grpSp>
        <p:nvGrpSpPr>
          <p:cNvPr id="9" name="Group 81"/>
          <p:cNvGrpSpPr>
            <a:grpSpLocks/>
          </p:cNvGrpSpPr>
          <p:nvPr/>
        </p:nvGrpSpPr>
        <p:grpSpPr bwMode="auto">
          <a:xfrm>
            <a:off x="418733" y="152476"/>
            <a:ext cx="355600" cy="381000"/>
            <a:chOff x="2078" y="1680"/>
            <a:chExt cx="1615" cy="1615"/>
          </a:xfrm>
        </p:grpSpPr>
        <p:sp>
          <p:nvSpPr>
            <p:cNvPr id="10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4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5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3851920" y="4725144"/>
            <a:ext cx="5040560" cy="142603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Средняя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посещаемость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встреч с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ноября 2023 года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май 2025 года увеличилась с 20 до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Всего участников около 600 человек.</a:t>
            </a:r>
          </a:p>
          <a:p>
            <a:pPr algn="r">
              <a:spcAft>
                <a:spcPts val="80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Посетителей музея Кольской энергосистемы около    500 человек.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81"/>
          <p:cNvGrpSpPr>
            <a:grpSpLocks/>
          </p:cNvGrpSpPr>
          <p:nvPr/>
        </p:nvGrpSpPr>
        <p:grpSpPr bwMode="auto">
          <a:xfrm>
            <a:off x="3995936" y="4725144"/>
            <a:ext cx="355600" cy="381000"/>
            <a:chOff x="2078" y="1680"/>
            <a:chExt cx="1615" cy="1615"/>
          </a:xfrm>
        </p:grpSpPr>
        <p:sp>
          <p:nvSpPr>
            <p:cNvPr id="19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2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4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81662" y="6185134"/>
            <a:ext cx="2016223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МБОУ МСОШ № </a:t>
            </a:r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26.09.2024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65640" y="1782199"/>
            <a:ext cx="4099867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МБОУ МСОШ № </a:t>
            </a:r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Встреча с педагогами.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20.02.2025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717032"/>
            <a:ext cx="3380990" cy="2321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6509" y="2392942"/>
            <a:ext cx="4678355" cy="2177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8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31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4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5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6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735455"/>
            <a:ext cx="2770101" cy="2073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0976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7544" y="116632"/>
            <a:ext cx="8506285" cy="99514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Результаты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еализации проекта </a:t>
            </a:r>
          </a:p>
          <a:p>
            <a:pPr>
              <a:spcAft>
                <a:spcPts val="80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печатного и демонстрационного стендового  вариантов «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Мурмашинского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альбома». Некоторые страницы…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81"/>
          <p:cNvGrpSpPr>
            <a:grpSpLocks/>
          </p:cNvGrpSpPr>
          <p:nvPr/>
        </p:nvGrpSpPr>
        <p:grpSpPr bwMode="auto">
          <a:xfrm>
            <a:off x="467544" y="116632"/>
            <a:ext cx="355600" cy="381000"/>
            <a:chOff x="2078" y="1680"/>
            <a:chExt cx="1615" cy="1615"/>
          </a:xfrm>
        </p:grpSpPr>
        <p:sp>
          <p:nvSpPr>
            <p:cNvPr id="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691680" y="5774151"/>
            <a:ext cx="2855166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/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КВЦ филиала Русского </a:t>
            </a:r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Музея</a:t>
            </a:r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/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«Ночь искусств</a:t>
            </a:r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lang="ru-RU" sz="1600" i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Мурманск. </a:t>
            </a:r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03.11.2024</a:t>
            </a:r>
          </a:p>
        </p:txBody>
      </p:sp>
      <p:sp>
        <p:nvSpPr>
          <p:cNvPr id="14" name="Прямоугольник 13"/>
          <p:cNvSpPr/>
          <p:nvPr/>
        </p:nvSpPr>
        <p:spPr>
          <a:xfrm rot="18963808">
            <a:off x="5562877" y="4474479"/>
            <a:ext cx="405759" cy="1740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106041" y="3507410"/>
            <a:ext cx="2793016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/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Варианты подачи материала: альбом и стенды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1718" y="4433291"/>
            <a:ext cx="4303776" cy="2279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9387" y="982180"/>
            <a:ext cx="2852928" cy="2078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98116">
            <a:off x="311220" y="1377569"/>
            <a:ext cx="2877312" cy="2072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29187">
            <a:off x="5956260" y="1250968"/>
            <a:ext cx="2846832" cy="2054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876" y="3599889"/>
            <a:ext cx="2877561" cy="2048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49273">
            <a:off x="3039262" y="3285601"/>
            <a:ext cx="2933995" cy="2200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21041128">
            <a:off x="4422703" y="5018326"/>
            <a:ext cx="469157" cy="1707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oup 81"/>
          <p:cNvGrpSpPr>
            <a:grpSpLocks/>
          </p:cNvGrpSpPr>
          <p:nvPr/>
        </p:nvGrpSpPr>
        <p:grpSpPr bwMode="auto">
          <a:xfrm>
            <a:off x="255741" y="6225034"/>
            <a:ext cx="464120" cy="488161"/>
            <a:chOff x="2078" y="1680"/>
            <a:chExt cx="1615" cy="1615"/>
          </a:xfrm>
        </p:grpSpPr>
        <p:sp>
          <p:nvSpPr>
            <p:cNvPr id="26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0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1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2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6597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1"/>
          <p:cNvGrpSpPr>
            <a:grpSpLocks/>
          </p:cNvGrpSpPr>
          <p:nvPr/>
        </p:nvGrpSpPr>
        <p:grpSpPr bwMode="auto">
          <a:xfrm>
            <a:off x="541342" y="116632"/>
            <a:ext cx="355600" cy="381000"/>
            <a:chOff x="2078" y="1680"/>
            <a:chExt cx="1615" cy="1615"/>
          </a:xfrm>
        </p:grpSpPr>
        <p:sp>
          <p:nvSpPr>
            <p:cNvPr id="6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0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541342" y="116632"/>
            <a:ext cx="8279130" cy="74892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Результаты реализации проекта 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800"/>
              </a:spcAf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338" y="2236002"/>
            <a:ext cx="3534651" cy="2323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491" y="4627367"/>
            <a:ext cx="3096344" cy="1795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1104" y="1062135"/>
            <a:ext cx="3414881" cy="2561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801104" y="226796"/>
            <a:ext cx="3888432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Сотрудничество с учреждениями культуры (</a:t>
            </a:r>
            <a:r>
              <a:rPr lang="ru-R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аудиоэкскурсия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«Стальные птицы», май 2025 года) 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01104" y="3699586"/>
            <a:ext cx="3816424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Сотрудничество с образовательными учреждениями  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1104" y="4287504"/>
            <a:ext cx="3515312" cy="2347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686338" y="642295"/>
            <a:ext cx="3816424" cy="14773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Доверие </a:t>
            </a:r>
            <a:r>
              <a:rPr lang="ru-RU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мурмашинцев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емейные альбомы, рукописные воспоминания, награды,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оложительные отзывы, участие в проектах.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81"/>
          <p:cNvGrpSpPr>
            <a:grpSpLocks/>
          </p:cNvGrpSpPr>
          <p:nvPr/>
        </p:nvGrpSpPr>
        <p:grpSpPr bwMode="auto">
          <a:xfrm>
            <a:off x="8523407" y="6196402"/>
            <a:ext cx="464120" cy="488161"/>
            <a:chOff x="2078" y="1680"/>
            <a:chExt cx="1615" cy="1615"/>
          </a:xfrm>
        </p:grpSpPr>
        <p:sp>
          <p:nvSpPr>
            <p:cNvPr id="22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5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6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7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37636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75650" y="116632"/>
            <a:ext cx="6552728" cy="42550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Оценка деятельности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81"/>
          <p:cNvGrpSpPr>
            <a:grpSpLocks/>
          </p:cNvGrpSpPr>
          <p:nvPr/>
        </p:nvGrpSpPr>
        <p:grpSpPr bwMode="auto">
          <a:xfrm>
            <a:off x="353073" y="173375"/>
            <a:ext cx="355600" cy="381000"/>
            <a:chOff x="2078" y="1680"/>
            <a:chExt cx="1615" cy="1615"/>
          </a:xfrm>
        </p:grpSpPr>
        <p:sp>
          <p:nvSpPr>
            <p:cNvPr id="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988840"/>
            <a:ext cx="2381649" cy="3368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99763">
            <a:off x="2637692" y="635747"/>
            <a:ext cx="3151956" cy="2499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5492" y="3503057"/>
            <a:ext cx="6102971" cy="2794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3249" y="4591750"/>
            <a:ext cx="2530774" cy="1604652"/>
          </a:xfrm>
          <a:prstGeom prst="rect">
            <a:avLst/>
          </a:prstGeom>
        </p:spPr>
      </p:pic>
      <p:grpSp>
        <p:nvGrpSpPr>
          <p:cNvPr id="24" name="Group 81"/>
          <p:cNvGrpSpPr>
            <a:grpSpLocks/>
          </p:cNvGrpSpPr>
          <p:nvPr/>
        </p:nvGrpSpPr>
        <p:grpSpPr bwMode="auto">
          <a:xfrm>
            <a:off x="8472346" y="6196402"/>
            <a:ext cx="464120" cy="488161"/>
            <a:chOff x="2078" y="1680"/>
            <a:chExt cx="1615" cy="1615"/>
          </a:xfrm>
        </p:grpSpPr>
        <p:sp>
          <p:nvSpPr>
            <p:cNvPr id="30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3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4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5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1168">
            <a:off x="2389166" y="838733"/>
            <a:ext cx="1829978" cy="17413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77974">
            <a:off x="5670438" y="668265"/>
            <a:ext cx="3154332" cy="2377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46149">
            <a:off x="5492688" y="682861"/>
            <a:ext cx="1790882" cy="18351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458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78641" y="127560"/>
            <a:ext cx="6552728" cy="42550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Оценка деятельности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81"/>
          <p:cNvGrpSpPr>
            <a:grpSpLocks/>
          </p:cNvGrpSpPr>
          <p:nvPr/>
        </p:nvGrpSpPr>
        <p:grpSpPr bwMode="auto">
          <a:xfrm>
            <a:off x="355393" y="172061"/>
            <a:ext cx="355600" cy="381000"/>
            <a:chOff x="2078" y="1680"/>
            <a:chExt cx="1615" cy="1615"/>
          </a:xfrm>
        </p:grpSpPr>
        <p:sp>
          <p:nvSpPr>
            <p:cNvPr id="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670" y="3887531"/>
            <a:ext cx="2133600" cy="288950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627783" y="1825339"/>
            <a:ext cx="5940660" cy="92333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marL="285750" indent="-285750" eaLnBrk="0" hangingPunct="0"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ru-RU" altLang="ru-RU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https://vk.com/wall-189985848_22065</a:t>
            </a:r>
            <a:r>
              <a:rPr lang="ru-RU" altLang="ru-RU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</a:p>
          <a:p>
            <a:pPr eaLnBrk="0" hangingPunct="0">
              <a:buClr>
                <a:schemeClr val="accent1">
                  <a:lumMod val="75000"/>
                </a:schemeClr>
              </a:buClr>
              <a:buSzPct val="130000"/>
            </a:pPr>
            <a:r>
              <a:rPr lang="ru-RU" altLang="ru-RU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Мурмаши Кольский район</a:t>
            </a:r>
            <a:r>
              <a:rPr lang="ru-RU" altLang="ru-RU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«Ночь искусств-2024» связала прошлое и настоящее.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688" y="680953"/>
            <a:ext cx="2161572" cy="33576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732" y="1032207"/>
            <a:ext cx="2205728" cy="348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2627783" y="666244"/>
            <a:ext cx="6106787" cy="120032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https://www.mvestnik.ru/culture/kulturnaya-nochevka-udalas-na-slavu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Газета «Мурманский вестник»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6 ноября 2024 года. </a:t>
            </a:r>
          </a:p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Культурная «ночёвка» удалась на славу.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5393" y="520223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5434" y="2748632"/>
            <a:ext cx="5034188" cy="102592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ru-RU" u="sng" spc="-25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https://artmmuseum.ru/mediacenter/sostoyalas-vserossiyskaya-aktsiya-noch-muzeev</a:t>
            </a:r>
            <a:r>
              <a:rPr lang="ru-RU" spc="-25" dirty="0">
                <a:solidFill>
                  <a:srgbClr val="1C18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ru-RU" b="1" spc="-25" dirty="0">
                <a:solidFill>
                  <a:srgbClr val="1C18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Состоялась Всероссийская акция «Ночь музеев»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9667" y="3800460"/>
            <a:ext cx="5076564" cy="64633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vk.com/wall-225990309_970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ru-RU" u="sng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Корпоративная жизнь «РОССЕТИ СЕВЕРО-ЗАПАД»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25434" y="4541756"/>
            <a:ext cx="5252649" cy="196345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Каким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же важным делом заняты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Александр Ефимович Говоров и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Екатерина Андреевна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Кузнецова. Они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как живой музей, который идёт к людям и дарит им силу корней, питающих ныне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живущих.</a:t>
            </a:r>
          </a:p>
          <a:p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ru-RU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Из отзыва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Веры Бойко</a:t>
            </a:r>
            <a:r>
              <a:rPr lang="ru-RU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участника встреч</a:t>
            </a:r>
            <a:endParaRPr lang="ru-RU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24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7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8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9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30" name="Рисунок 2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3211636" y="4516542"/>
            <a:ext cx="5286156" cy="19640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99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796660" cy="261610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Обоснованность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социальной значимости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Мурмашинский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альбом» отличает особая социальная значимость.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Во-первых,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он имеет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большую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ценность, поскольку содержит важный исторический материал, изложенный в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доступной форме, понятной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людям любого возраста.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Во-вторых,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он представляет собой своеобразный «памятник» людям, событиям, свершениям, за созданием которого стоят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 только авторы, но и неравнодушные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участники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В-третьих,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Мурмашинский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проект» – это первый шаг к созданию в будущем «Музея посёлка Мурмаши – героя и труженика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», экспонаты для которого уже есть. Среди них…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81"/>
          <p:cNvGrpSpPr>
            <a:grpSpLocks/>
          </p:cNvGrpSpPr>
          <p:nvPr/>
        </p:nvGrpSpPr>
        <p:grpSpPr bwMode="auto">
          <a:xfrm>
            <a:off x="280606" y="116632"/>
            <a:ext cx="355600" cy="381000"/>
            <a:chOff x="2078" y="1680"/>
            <a:chExt cx="1615" cy="1615"/>
          </a:xfrm>
        </p:grpSpPr>
        <p:sp>
          <p:nvSpPr>
            <p:cNvPr id="9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4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641598" y="5766204"/>
            <a:ext cx="4104456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Портрет С. М. Кирова. </a:t>
            </a:r>
            <a:endParaRPr lang="ru-RU" sz="1600" i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Художник </a:t>
            </a:r>
            <a:r>
              <a:rPr lang="ru-RU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Н. П. Сычёв </a:t>
            </a:r>
            <a:endParaRPr lang="ru-RU" sz="1600" i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(1936 год, </a:t>
            </a:r>
            <a:r>
              <a:rPr lang="ru-RU" sz="1600" i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Туломстрой</a:t>
            </a:r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ББК НКВД)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8296" y="5775581"/>
            <a:ext cx="4104456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Балка одного из первых коттеджей с надписью на немецком языке</a:t>
            </a:r>
          </a:p>
          <a:p>
            <a:pPr algn="ctr"/>
            <a:r>
              <a:rPr lang="ru-RU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(40-е годы ХХ века)</a:t>
            </a:r>
            <a:endParaRPr lang="ru-RU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80485" y="2807766"/>
            <a:ext cx="3944067" cy="278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814224"/>
            <a:ext cx="4562221" cy="2777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1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2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4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093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258" y="0"/>
            <a:ext cx="348786" cy="6858000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23527" y="0"/>
            <a:ext cx="348786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84937" y="4041773"/>
            <a:ext cx="8064896" cy="256480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Мурмашинский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альбом»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это погружение в историю Кольского Севера и нашей малой родины. Это сохранение памяти о судьбах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мурмашинцев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людей, прославивших наш поселок. Их воспоминания и уникальные фотографии.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1000"/>
              </a:spcAft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Мурмашинский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альбом»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это работа с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архивами, документальными источниками, литературой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только проверенные исторические факты. </a:t>
            </a:r>
            <a:endParaRPr lang="ru-RU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1000"/>
              </a:spcAft>
              <a:buClr>
                <a:schemeClr val="accent1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Мурмашинский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альбом»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это душевный альбом, создаем его страницы вместе с жителями посёлка.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438" y="3250366"/>
            <a:ext cx="2819426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pPr algn="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КВЦ филиала Русского музея. </a:t>
            </a:r>
          </a:p>
          <a:p>
            <a:pPr algn="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«Ночь музеев». </a:t>
            </a:r>
          </a:p>
          <a:p>
            <a:pPr algn="r"/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Мурманск. 17.05.2025</a:t>
            </a:r>
            <a:endParaRPr lang="ru-RU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3392" y="275486"/>
            <a:ext cx="2819426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КВЦ филиала Русского музея. </a:t>
            </a:r>
          </a:p>
          <a:p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«Ночь искусств».</a:t>
            </a:r>
          </a:p>
          <a:p>
            <a:r>
              <a:rPr lang="ru-RU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Мурманск. 30.11.2024</a:t>
            </a:r>
            <a:endParaRPr lang="ru-RU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1"/>
          <p:cNvGrpSpPr>
            <a:grpSpLocks/>
          </p:cNvGrpSpPr>
          <p:nvPr/>
        </p:nvGrpSpPr>
        <p:grpSpPr bwMode="auto">
          <a:xfrm>
            <a:off x="8460432" y="6196402"/>
            <a:ext cx="464120" cy="488161"/>
            <a:chOff x="2078" y="1680"/>
            <a:chExt cx="1615" cy="1615"/>
          </a:xfrm>
        </p:grpSpPr>
        <p:sp>
          <p:nvSpPr>
            <p:cNvPr id="10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5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6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7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326" y="144908"/>
            <a:ext cx="1711168" cy="2904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775" y="528380"/>
            <a:ext cx="3834103" cy="2628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131664"/>
            <a:ext cx="4157472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552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ерево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3093</TotalTime>
  <Words>1133</Words>
  <Application>Microsoft Office PowerPoint</Application>
  <PresentationFormat>Экран (4:3)</PresentationFormat>
  <Paragraphs>140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Дерево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Кузнецова</dc:creator>
  <cp:lastModifiedBy>user</cp:lastModifiedBy>
  <cp:revision>272</cp:revision>
  <dcterms:created xsi:type="dcterms:W3CDTF">2025-06-13T17:20:25Z</dcterms:created>
  <dcterms:modified xsi:type="dcterms:W3CDTF">2026-01-28T18:41:32Z</dcterms:modified>
</cp:coreProperties>
</file>