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147329167" r:id="rId2"/>
    <p:sldId id="2147329173" r:id="rId3"/>
    <p:sldId id="2147329175" r:id="rId4"/>
    <p:sldId id="265" r:id="rId5"/>
    <p:sldId id="2147329172" r:id="rId6"/>
    <p:sldId id="2147329174" r:id="rId7"/>
    <p:sldId id="2147329176" r:id="rId8"/>
    <p:sldId id="2147329161" r:id="rId9"/>
    <p:sldId id="2147329169" r:id="rId10"/>
    <p:sldId id="2147329177" r:id="rId11"/>
    <p:sldId id="2147329178" r:id="rId12"/>
    <p:sldId id="2147329180" r:id="rId13"/>
    <p:sldId id="2147329170" r:id="rId14"/>
    <p:sldId id="2147329179" r:id="rId15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E5F3"/>
    <a:srgbClr val="DAE8F8"/>
    <a:srgbClr val="77A9E5"/>
    <a:srgbClr val="0086BF"/>
    <a:srgbClr val="3B3838"/>
    <a:srgbClr val="92D050"/>
    <a:srgbClr val="E96E11"/>
    <a:srgbClr val="40A4CF"/>
    <a:srgbClr val="00587C"/>
    <a:srgbClr val="7FC2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114" d="100"/>
          <a:sy n="114" d="100"/>
        </p:scale>
        <p:origin x="-390" y="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D64433-4CE7-44AA-BC49-4AFE65F1B311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41B19-D514-45BC-B855-08A4FE616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646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41B19-D514-45BC-B855-08A4FE616B9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348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0444714-D58A-20AD-B583-0298F6998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8B81BFE2-6B33-470F-2274-02BB33D171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58B34252-EDB7-F6BF-62D2-4488ADFBD7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E2B8D77-AC7E-5D9E-757E-D31D57E2EC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41B19-D514-45BC-B855-08A4FE616B9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235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41B19-D514-45BC-B855-08A4FE616B9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135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293F693-7BD0-37DD-C28D-3DFFC3AB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DF397F8E-F625-7962-18BE-BD97CC7704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63A38384-E390-2CB0-DD87-083C094308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AE2F7EA-D6BE-4008-FFF2-6581927EFC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41B19-D514-45BC-B855-08A4FE616B9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087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3430AD5-3BA9-B03A-23EE-819DE3DF4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3D2ADF42-5E74-91F2-B8D9-002947A010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95C934D0-6AA9-5264-55FA-ECDA733416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474C308-DB5A-E9C6-5856-3BC7736BF2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41B19-D514-45BC-B855-08A4FE616B9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375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BB48239-BE0F-E010-8E1F-F0F74845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308C7EF4-8C88-ED95-5471-0ECAB1DCF2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2D97BFD9-FBFF-D58D-88D1-CB6800F943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C753FEB-8234-E9B8-341C-D04D2546BB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41B19-D514-45BC-B855-08A4FE616B9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725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923DD98-90E1-C493-5E4E-D710B78FB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83949CD1-1275-DE45-2314-B577CF6048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CDF8C96A-74C6-346C-AC8F-5732EA6038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B153788-D3DA-67ED-0A8E-AD04DBCE15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41B19-D514-45BC-B855-08A4FE616B9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823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467E1E-859D-8308-AF41-B5A6E3025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2F656FC5-3998-E652-8E17-EBD8D39B49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F2BABD86-428F-6337-9364-5B9A0FFC82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DC0F5B9-0ECA-21C1-CFE9-80A118C43B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41B19-D514-45BC-B855-08A4FE616B9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835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Шрифт, символ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xmlns="" id="{166C4974-080F-45D7-62BB-35AB94EF58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5959" y="196214"/>
            <a:ext cx="1255422" cy="379086"/>
          </a:xfrm>
          <a:prstGeom prst="rect">
            <a:avLst/>
          </a:prstGeom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F3F0B1B2-4A5C-B8CE-2002-DDB5E028F8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873212" y="579422"/>
            <a:ext cx="1318788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xmlns="" id="{504DAB0D-AFFA-58BD-2B87-379A7CE99C01}"/>
              </a:ext>
            </a:extLst>
          </p:cNvPr>
          <p:cNvCxnSpPr>
            <a:cxnSpLocks/>
          </p:cNvCxnSpPr>
          <p:nvPr userDrawn="1"/>
        </p:nvCxnSpPr>
        <p:spPr>
          <a:xfrm>
            <a:off x="511175" y="0"/>
            <a:ext cx="0" cy="659765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5DC1F2D-9BB9-CDCC-3453-49634FA456BB}"/>
              </a:ext>
            </a:extLst>
          </p:cNvPr>
          <p:cNvSpPr txBox="1"/>
          <p:nvPr userDrawn="1"/>
        </p:nvSpPr>
        <p:spPr>
          <a:xfrm rot="16200000">
            <a:off x="-625483" y="5580843"/>
            <a:ext cx="19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0" dirty="0">
                <a:solidFill>
                  <a:schemeClr val="accent1"/>
                </a:solidFill>
              </a:rPr>
              <a:t>отчетное собрание 2025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A602A67-691C-7E59-FA38-7A58A45C0181}"/>
              </a:ext>
            </a:extLst>
          </p:cNvPr>
          <p:cNvSpPr txBox="1"/>
          <p:nvPr userDrawn="1"/>
        </p:nvSpPr>
        <p:spPr>
          <a:xfrm rot="16200000">
            <a:off x="-532503" y="3638426"/>
            <a:ext cx="177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0" dirty="0">
                <a:solidFill>
                  <a:schemeClr val="accent1"/>
                </a:solidFill>
              </a:rPr>
              <a:t>коммерческая служба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0E088E16-0577-7E2C-3459-14B79B4534F9}"/>
              </a:ext>
            </a:extLst>
          </p:cNvPr>
          <p:cNvSpPr/>
          <p:nvPr userDrawn="1"/>
        </p:nvSpPr>
        <p:spPr>
          <a:xfrm flipH="1" flipV="1">
            <a:off x="345543" y="4708622"/>
            <a:ext cx="45720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14347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323">
          <p15:clr>
            <a:srgbClr val="FBAE40"/>
          </p15:clr>
        </p15:guide>
        <p15:guide id="2" pos="619" userDrawn="1">
          <p15:clr>
            <a:srgbClr val="FBAE40"/>
          </p15:clr>
        </p15:guide>
        <p15:guide id="3" orient="horz" pos="4156">
          <p15:clr>
            <a:srgbClr val="FBAE40"/>
          </p15:clr>
        </p15:guide>
        <p15:guide id="4" pos="731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34F7-CB61-4806-A604-D704B534F9D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E73-4BB4-440B-BFF4-C848A80363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06213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34F7-CB61-4806-A604-D704B534F9D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E73-4BB4-440B-BFF4-C848A80363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96712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34F7-CB61-4806-A604-D704B534F9D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E73-4BB4-440B-BFF4-C848A80363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720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34F7-CB61-4806-A604-D704B534F9D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E73-4BB4-440B-BFF4-C848A80363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861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34F7-CB61-4806-A604-D704B534F9D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E73-4BB4-440B-BFF4-C848A80363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496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34F7-CB61-4806-A604-D704B534F9D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E73-4BB4-440B-BFF4-C848A80363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285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34F7-CB61-4806-A604-D704B534F9D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E73-4BB4-440B-BFF4-C848A80363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528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34F7-CB61-4806-A604-D704B534F9D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E73-4BB4-440B-BFF4-C848A80363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614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34F7-CB61-4806-A604-D704B534F9D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E73-4BB4-440B-BFF4-C848A80363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255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34F7-CB61-4806-A604-D704B534F9D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E73-4BB4-440B-BFF4-C848A80363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32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5B34F7-CB61-4806-A604-D704B534F9DE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948E73-4BB4-440B-BFF4-C848A80363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524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6.svg"/><Relationship Id="rId9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18.jpe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12" Type="http://schemas.openxmlformats.org/officeDocument/2006/relationships/image" Target="../media/image23.svg"/><Relationship Id="rId2" Type="http://schemas.openxmlformats.org/officeDocument/2006/relationships/image" Target="../media/image12.png"/><Relationship Id="rId16" Type="http://schemas.openxmlformats.org/officeDocument/2006/relationships/image" Target="../media/image27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5" Type="http://schemas.openxmlformats.org/officeDocument/2006/relationships/image" Target="../media/image20.png"/><Relationship Id="rId10" Type="http://schemas.microsoft.com/office/2007/relationships/hdphoto" Target="../media/hdphoto2.wdp"/><Relationship Id="rId4" Type="http://schemas.openxmlformats.org/officeDocument/2006/relationships/image" Target="../media/image13.jpeg"/><Relationship Id="rId9" Type="http://schemas.openxmlformats.org/officeDocument/2006/relationships/image" Target="../media/image16.png"/><Relationship Id="rId1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37.svg"/><Relationship Id="rId3" Type="http://schemas.openxmlformats.org/officeDocument/2006/relationships/image" Target="../media/image6.svg"/><Relationship Id="rId7" Type="http://schemas.openxmlformats.org/officeDocument/2006/relationships/image" Target="../media/image31.svg"/><Relationship Id="rId12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35.svg"/><Relationship Id="rId5" Type="http://schemas.openxmlformats.org/officeDocument/2006/relationships/image" Target="../media/image29.svg"/><Relationship Id="rId15" Type="http://schemas.openxmlformats.org/officeDocument/2006/relationships/image" Target="../media/image39.svg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openxmlformats.org/officeDocument/2006/relationships/image" Target="../media/image33.svg"/><Relationship Id="rId1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45.svg"/><Relationship Id="rId5" Type="http://schemas.openxmlformats.org/officeDocument/2006/relationships/image" Target="../media/image28.png"/><Relationship Id="rId10" Type="http://schemas.openxmlformats.org/officeDocument/2006/relationships/image" Target="../media/image31.png"/><Relationship Id="rId4" Type="http://schemas.openxmlformats.org/officeDocument/2006/relationships/image" Target="../media/image41.svg"/><Relationship Id="rId9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2.jpe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48.svg"/><Relationship Id="rId4" Type="http://schemas.openxmlformats.org/officeDocument/2006/relationships/image" Target="../media/image33.png"/><Relationship Id="rId9" Type="http://schemas.openxmlformats.org/officeDocument/2006/relationships/image" Target="../media/image50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5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6.sv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svg"/><Relationship Id="rId5" Type="http://schemas.openxmlformats.org/officeDocument/2006/relationships/image" Target="../media/image31.png"/><Relationship Id="rId4" Type="http://schemas.openxmlformats.org/officeDocument/2006/relationships/image" Target="../media/image40.jpeg"/><Relationship Id="rId9" Type="http://schemas.openxmlformats.org/officeDocument/2006/relationships/image" Target="../media/image5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sv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7.jpeg"/><Relationship Id="rId7" Type="http://schemas.openxmlformats.org/officeDocument/2006/relationships/image" Target="../media/image68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9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34F785F-3BEF-B62A-A060-0F6F1F432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79672CAC-19EB-4DE8-42E6-81525A46EA10}"/>
              </a:ext>
            </a:extLst>
          </p:cNvPr>
          <p:cNvSpPr txBox="1"/>
          <p:nvPr/>
        </p:nvSpPr>
        <p:spPr>
          <a:xfrm>
            <a:off x="336657" y="3781228"/>
            <a:ext cx="6563874" cy="2298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20"/>
              </a:lnSpc>
            </a:pPr>
            <a:r>
              <a:rPr lang="ru-RU" sz="3600" dirty="0">
                <a:solidFill>
                  <a:srgbClr val="2670CA"/>
                </a:solidFill>
              </a:rPr>
              <a:t>Корпоративный музей </a:t>
            </a:r>
          </a:p>
          <a:p>
            <a:pPr>
              <a:lnSpc>
                <a:spcPts val="4320"/>
              </a:lnSpc>
            </a:pPr>
            <a:r>
              <a:rPr lang="ru-RU" sz="3600" dirty="0">
                <a:solidFill>
                  <a:srgbClr val="2670CA"/>
                </a:solidFill>
              </a:rPr>
              <a:t>научно-технологической</a:t>
            </a:r>
          </a:p>
          <a:p>
            <a:pPr>
              <a:lnSpc>
                <a:spcPts val="4320"/>
              </a:lnSpc>
            </a:pPr>
            <a:r>
              <a:rPr lang="ru-RU" sz="3600" dirty="0">
                <a:solidFill>
                  <a:srgbClr val="2670CA"/>
                </a:solidFill>
              </a:rPr>
              <a:t>фармацевтической фирмы </a:t>
            </a:r>
          </a:p>
          <a:p>
            <a:pPr>
              <a:lnSpc>
                <a:spcPts val="4320"/>
              </a:lnSpc>
            </a:pPr>
            <a:r>
              <a:rPr lang="ru-RU" sz="3600" dirty="0">
                <a:solidFill>
                  <a:srgbClr val="2670CA"/>
                </a:solidFill>
              </a:rPr>
              <a:t>«ПОЛИСАН»</a:t>
            </a:r>
          </a:p>
        </p:txBody>
      </p:sp>
      <p:sp>
        <p:nvSpPr>
          <p:cNvPr id="128" name="Полилиния: фигура 127">
            <a:extLst>
              <a:ext uri="{FF2B5EF4-FFF2-40B4-BE49-F238E27FC236}">
                <a16:creationId xmlns:a16="http://schemas.microsoft.com/office/drawing/2014/main" xmlns="" id="{945B2B28-81E2-C963-BCF1-DB790FA5AB83}"/>
              </a:ext>
            </a:extLst>
          </p:cNvPr>
          <p:cNvSpPr/>
          <p:nvPr/>
        </p:nvSpPr>
        <p:spPr>
          <a:xfrm>
            <a:off x="5575170" y="-1948433"/>
            <a:ext cx="6707952" cy="6235703"/>
          </a:xfrm>
          <a:custGeom>
            <a:avLst/>
            <a:gdLst>
              <a:gd name="connsiteX0" fmla="*/ 5411952 w 6707952"/>
              <a:gd name="connsiteY0" fmla="*/ 4371815 h 6235703"/>
              <a:gd name="connsiteX1" fmla="*/ 5708952 w 6707952"/>
              <a:gd name="connsiteY1" fmla="*/ 3777815 h 6235703"/>
              <a:gd name="connsiteX2" fmla="*/ 6410952 w 6707952"/>
              <a:gd name="connsiteY2" fmla="*/ 3777815 h 6235703"/>
              <a:gd name="connsiteX3" fmla="*/ 6707952 w 6707952"/>
              <a:gd name="connsiteY3" fmla="*/ 4371815 h 6235703"/>
              <a:gd name="connsiteX4" fmla="*/ 6410952 w 6707952"/>
              <a:gd name="connsiteY4" fmla="*/ 4965815 h 6235703"/>
              <a:gd name="connsiteX5" fmla="*/ 5708952 w 6707952"/>
              <a:gd name="connsiteY5" fmla="*/ 4965815 h 6235703"/>
              <a:gd name="connsiteX6" fmla="*/ 5409841 w 6707952"/>
              <a:gd name="connsiteY6" fmla="*/ 1843009 h 6235703"/>
              <a:gd name="connsiteX7" fmla="*/ 5706841 w 6707952"/>
              <a:gd name="connsiteY7" fmla="*/ 1249009 h 6235703"/>
              <a:gd name="connsiteX8" fmla="*/ 6408841 w 6707952"/>
              <a:gd name="connsiteY8" fmla="*/ 1249009 h 6235703"/>
              <a:gd name="connsiteX9" fmla="*/ 6705841 w 6707952"/>
              <a:gd name="connsiteY9" fmla="*/ 1843009 h 6235703"/>
              <a:gd name="connsiteX10" fmla="*/ 6408841 w 6707952"/>
              <a:gd name="connsiteY10" fmla="*/ 2437009 h 6235703"/>
              <a:gd name="connsiteX11" fmla="*/ 5706841 w 6707952"/>
              <a:gd name="connsiteY11" fmla="*/ 2437009 h 6235703"/>
              <a:gd name="connsiteX12" fmla="*/ 5409841 w 6707952"/>
              <a:gd name="connsiteY12" fmla="*/ 5641703 h 6235703"/>
              <a:gd name="connsiteX13" fmla="*/ 5706841 w 6707952"/>
              <a:gd name="connsiteY13" fmla="*/ 5047703 h 6235703"/>
              <a:gd name="connsiteX14" fmla="*/ 6408841 w 6707952"/>
              <a:gd name="connsiteY14" fmla="*/ 5047703 h 6235703"/>
              <a:gd name="connsiteX15" fmla="*/ 6705841 w 6707952"/>
              <a:gd name="connsiteY15" fmla="*/ 5641703 h 6235703"/>
              <a:gd name="connsiteX16" fmla="*/ 6408841 w 6707952"/>
              <a:gd name="connsiteY16" fmla="*/ 6235703 h 6235703"/>
              <a:gd name="connsiteX17" fmla="*/ 5706841 w 6707952"/>
              <a:gd name="connsiteY17" fmla="*/ 6235703 h 6235703"/>
              <a:gd name="connsiteX18" fmla="*/ 5407730 w 6707952"/>
              <a:gd name="connsiteY18" fmla="*/ 3112897 h 6235703"/>
              <a:gd name="connsiteX19" fmla="*/ 5704730 w 6707952"/>
              <a:gd name="connsiteY19" fmla="*/ 2518897 h 6235703"/>
              <a:gd name="connsiteX20" fmla="*/ 6406730 w 6707952"/>
              <a:gd name="connsiteY20" fmla="*/ 2518897 h 6235703"/>
              <a:gd name="connsiteX21" fmla="*/ 6703730 w 6707952"/>
              <a:gd name="connsiteY21" fmla="*/ 3112897 h 6235703"/>
              <a:gd name="connsiteX22" fmla="*/ 6406730 w 6707952"/>
              <a:gd name="connsiteY22" fmla="*/ 3706897 h 6235703"/>
              <a:gd name="connsiteX23" fmla="*/ 5704730 w 6707952"/>
              <a:gd name="connsiteY23" fmla="*/ 3706897 h 6235703"/>
              <a:gd name="connsiteX24" fmla="*/ 4325292 w 6707952"/>
              <a:gd name="connsiteY24" fmla="*/ 3757750 h 6235703"/>
              <a:gd name="connsiteX25" fmla="*/ 4622292 w 6707952"/>
              <a:gd name="connsiteY25" fmla="*/ 3163750 h 6235703"/>
              <a:gd name="connsiteX26" fmla="*/ 5324292 w 6707952"/>
              <a:gd name="connsiteY26" fmla="*/ 3163750 h 6235703"/>
              <a:gd name="connsiteX27" fmla="*/ 5621292 w 6707952"/>
              <a:gd name="connsiteY27" fmla="*/ 3757750 h 6235703"/>
              <a:gd name="connsiteX28" fmla="*/ 5324292 w 6707952"/>
              <a:gd name="connsiteY28" fmla="*/ 4351750 h 6235703"/>
              <a:gd name="connsiteX29" fmla="*/ 4622292 w 6707952"/>
              <a:gd name="connsiteY29" fmla="*/ 4351750 h 6235703"/>
              <a:gd name="connsiteX30" fmla="*/ 4325292 w 6707952"/>
              <a:gd name="connsiteY30" fmla="*/ 5006759 h 6235703"/>
              <a:gd name="connsiteX31" fmla="*/ 4622292 w 6707952"/>
              <a:gd name="connsiteY31" fmla="*/ 4412759 h 6235703"/>
              <a:gd name="connsiteX32" fmla="*/ 5324292 w 6707952"/>
              <a:gd name="connsiteY32" fmla="*/ 4412759 h 6235703"/>
              <a:gd name="connsiteX33" fmla="*/ 5621292 w 6707952"/>
              <a:gd name="connsiteY33" fmla="*/ 5006759 h 6235703"/>
              <a:gd name="connsiteX34" fmla="*/ 5324292 w 6707952"/>
              <a:gd name="connsiteY34" fmla="*/ 5600759 h 6235703"/>
              <a:gd name="connsiteX35" fmla="*/ 4622292 w 6707952"/>
              <a:gd name="connsiteY35" fmla="*/ 5600759 h 6235703"/>
              <a:gd name="connsiteX36" fmla="*/ 4323181 w 6707952"/>
              <a:gd name="connsiteY36" fmla="*/ 1228944 h 6235703"/>
              <a:gd name="connsiteX37" fmla="*/ 4620181 w 6707952"/>
              <a:gd name="connsiteY37" fmla="*/ 634944 h 6235703"/>
              <a:gd name="connsiteX38" fmla="*/ 5322181 w 6707952"/>
              <a:gd name="connsiteY38" fmla="*/ 634944 h 6235703"/>
              <a:gd name="connsiteX39" fmla="*/ 5619181 w 6707952"/>
              <a:gd name="connsiteY39" fmla="*/ 1228944 h 6235703"/>
              <a:gd name="connsiteX40" fmla="*/ 5322181 w 6707952"/>
              <a:gd name="connsiteY40" fmla="*/ 1822944 h 6235703"/>
              <a:gd name="connsiteX41" fmla="*/ 4620181 w 6707952"/>
              <a:gd name="connsiteY41" fmla="*/ 1822944 h 6235703"/>
              <a:gd name="connsiteX42" fmla="*/ 4323181 w 6707952"/>
              <a:gd name="connsiteY42" fmla="*/ 2477953 h 6235703"/>
              <a:gd name="connsiteX43" fmla="*/ 4620181 w 6707952"/>
              <a:gd name="connsiteY43" fmla="*/ 1883953 h 6235703"/>
              <a:gd name="connsiteX44" fmla="*/ 5322181 w 6707952"/>
              <a:gd name="connsiteY44" fmla="*/ 1883953 h 6235703"/>
              <a:gd name="connsiteX45" fmla="*/ 5619181 w 6707952"/>
              <a:gd name="connsiteY45" fmla="*/ 2477953 h 6235703"/>
              <a:gd name="connsiteX46" fmla="*/ 5322181 w 6707952"/>
              <a:gd name="connsiteY46" fmla="*/ 3071953 h 6235703"/>
              <a:gd name="connsiteX47" fmla="*/ 4620181 w 6707952"/>
              <a:gd name="connsiteY47" fmla="*/ 3071953 h 6235703"/>
              <a:gd name="connsiteX48" fmla="*/ 3238634 w 6707952"/>
              <a:gd name="connsiteY48" fmla="*/ 4371815 h 6235703"/>
              <a:gd name="connsiteX49" fmla="*/ 3535632 w 6707952"/>
              <a:gd name="connsiteY49" fmla="*/ 3777815 h 6235703"/>
              <a:gd name="connsiteX50" fmla="*/ 4237632 w 6707952"/>
              <a:gd name="connsiteY50" fmla="*/ 3777815 h 6235703"/>
              <a:gd name="connsiteX51" fmla="*/ 4534632 w 6707952"/>
              <a:gd name="connsiteY51" fmla="*/ 4371815 h 6235703"/>
              <a:gd name="connsiteX52" fmla="*/ 4237632 w 6707952"/>
              <a:gd name="connsiteY52" fmla="*/ 4965815 h 6235703"/>
              <a:gd name="connsiteX53" fmla="*/ 3535632 w 6707952"/>
              <a:gd name="connsiteY53" fmla="*/ 4965815 h 6235703"/>
              <a:gd name="connsiteX54" fmla="*/ 3236522 w 6707952"/>
              <a:gd name="connsiteY54" fmla="*/ 1843009 h 6235703"/>
              <a:gd name="connsiteX55" fmla="*/ 3533521 w 6707952"/>
              <a:gd name="connsiteY55" fmla="*/ 1249009 h 6235703"/>
              <a:gd name="connsiteX56" fmla="*/ 4235521 w 6707952"/>
              <a:gd name="connsiteY56" fmla="*/ 1249009 h 6235703"/>
              <a:gd name="connsiteX57" fmla="*/ 4532521 w 6707952"/>
              <a:gd name="connsiteY57" fmla="*/ 1843009 h 6235703"/>
              <a:gd name="connsiteX58" fmla="*/ 4235521 w 6707952"/>
              <a:gd name="connsiteY58" fmla="*/ 2437009 h 6235703"/>
              <a:gd name="connsiteX59" fmla="*/ 3533521 w 6707952"/>
              <a:gd name="connsiteY59" fmla="*/ 2437009 h 6235703"/>
              <a:gd name="connsiteX60" fmla="*/ 3236522 w 6707952"/>
              <a:gd name="connsiteY60" fmla="*/ 5641703 h 6235703"/>
              <a:gd name="connsiteX61" fmla="*/ 3533521 w 6707952"/>
              <a:gd name="connsiteY61" fmla="*/ 5047703 h 6235703"/>
              <a:gd name="connsiteX62" fmla="*/ 4235521 w 6707952"/>
              <a:gd name="connsiteY62" fmla="*/ 5047703 h 6235703"/>
              <a:gd name="connsiteX63" fmla="*/ 4532521 w 6707952"/>
              <a:gd name="connsiteY63" fmla="*/ 5641703 h 6235703"/>
              <a:gd name="connsiteX64" fmla="*/ 4235521 w 6707952"/>
              <a:gd name="connsiteY64" fmla="*/ 6235703 h 6235703"/>
              <a:gd name="connsiteX65" fmla="*/ 3533521 w 6707952"/>
              <a:gd name="connsiteY65" fmla="*/ 6235703 h 6235703"/>
              <a:gd name="connsiteX66" fmla="*/ 3234411 w 6707952"/>
              <a:gd name="connsiteY66" fmla="*/ 3112897 h 6235703"/>
              <a:gd name="connsiteX67" fmla="*/ 3531410 w 6707952"/>
              <a:gd name="connsiteY67" fmla="*/ 2518897 h 6235703"/>
              <a:gd name="connsiteX68" fmla="*/ 4233410 w 6707952"/>
              <a:gd name="connsiteY68" fmla="*/ 2518897 h 6235703"/>
              <a:gd name="connsiteX69" fmla="*/ 4530410 w 6707952"/>
              <a:gd name="connsiteY69" fmla="*/ 3112897 h 6235703"/>
              <a:gd name="connsiteX70" fmla="*/ 4233410 w 6707952"/>
              <a:gd name="connsiteY70" fmla="*/ 3706897 h 6235703"/>
              <a:gd name="connsiteX71" fmla="*/ 3531410 w 6707952"/>
              <a:gd name="connsiteY71" fmla="*/ 3706897 h 6235703"/>
              <a:gd name="connsiteX72" fmla="*/ 2177542 w 6707952"/>
              <a:gd name="connsiteY72" fmla="*/ 3736871 h 6235703"/>
              <a:gd name="connsiteX73" fmla="*/ 2474543 w 6707952"/>
              <a:gd name="connsiteY73" fmla="*/ 3142871 h 6235703"/>
              <a:gd name="connsiteX74" fmla="*/ 3176542 w 6707952"/>
              <a:gd name="connsiteY74" fmla="*/ 3142871 h 6235703"/>
              <a:gd name="connsiteX75" fmla="*/ 3473542 w 6707952"/>
              <a:gd name="connsiteY75" fmla="*/ 3736871 h 6235703"/>
              <a:gd name="connsiteX76" fmla="*/ 3176542 w 6707952"/>
              <a:gd name="connsiteY76" fmla="*/ 4330871 h 6235703"/>
              <a:gd name="connsiteX77" fmla="*/ 2474543 w 6707952"/>
              <a:gd name="connsiteY77" fmla="*/ 4330871 h 6235703"/>
              <a:gd name="connsiteX78" fmla="*/ 2175432 w 6707952"/>
              <a:gd name="connsiteY78" fmla="*/ 5006759 h 6235703"/>
              <a:gd name="connsiteX79" fmla="*/ 2472431 w 6707952"/>
              <a:gd name="connsiteY79" fmla="*/ 4412759 h 6235703"/>
              <a:gd name="connsiteX80" fmla="*/ 3174432 w 6707952"/>
              <a:gd name="connsiteY80" fmla="*/ 4412759 h 6235703"/>
              <a:gd name="connsiteX81" fmla="*/ 3471431 w 6707952"/>
              <a:gd name="connsiteY81" fmla="*/ 5006759 h 6235703"/>
              <a:gd name="connsiteX82" fmla="*/ 3174432 w 6707952"/>
              <a:gd name="connsiteY82" fmla="*/ 5600759 h 6235703"/>
              <a:gd name="connsiteX83" fmla="*/ 2472431 w 6707952"/>
              <a:gd name="connsiteY83" fmla="*/ 5600759 h 6235703"/>
              <a:gd name="connsiteX84" fmla="*/ 2175431 w 6707952"/>
              <a:gd name="connsiteY84" fmla="*/ 1208065 h 6235703"/>
              <a:gd name="connsiteX85" fmla="*/ 2472431 w 6707952"/>
              <a:gd name="connsiteY85" fmla="*/ 614065 h 6235703"/>
              <a:gd name="connsiteX86" fmla="*/ 3174431 w 6707952"/>
              <a:gd name="connsiteY86" fmla="*/ 614065 h 6235703"/>
              <a:gd name="connsiteX87" fmla="*/ 3471431 w 6707952"/>
              <a:gd name="connsiteY87" fmla="*/ 1208065 h 6235703"/>
              <a:gd name="connsiteX88" fmla="*/ 3174431 w 6707952"/>
              <a:gd name="connsiteY88" fmla="*/ 1802065 h 6235703"/>
              <a:gd name="connsiteX89" fmla="*/ 2472431 w 6707952"/>
              <a:gd name="connsiteY89" fmla="*/ 1802065 h 6235703"/>
              <a:gd name="connsiteX90" fmla="*/ 2173320 w 6707952"/>
              <a:gd name="connsiteY90" fmla="*/ 2477953 h 6235703"/>
              <a:gd name="connsiteX91" fmla="*/ 2470320 w 6707952"/>
              <a:gd name="connsiteY91" fmla="*/ 1883953 h 6235703"/>
              <a:gd name="connsiteX92" fmla="*/ 3172320 w 6707952"/>
              <a:gd name="connsiteY92" fmla="*/ 1883953 h 6235703"/>
              <a:gd name="connsiteX93" fmla="*/ 3469320 w 6707952"/>
              <a:gd name="connsiteY93" fmla="*/ 2477953 h 6235703"/>
              <a:gd name="connsiteX94" fmla="*/ 3172320 w 6707952"/>
              <a:gd name="connsiteY94" fmla="*/ 3071953 h 6235703"/>
              <a:gd name="connsiteX95" fmla="*/ 2470320 w 6707952"/>
              <a:gd name="connsiteY95" fmla="*/ 3071953 h 6235703"/>
              <a:gd name="connsiteX96" fmla="*/ 1090883 w 6707952"/>
              <a:gd name="connsiteY96" fmla="*/ 4371815 h 6235703"/>
              <a:gd name="connsiteX97" fmla="*/ 1387883 w 6707952"/>
              <a:gd name="connsiteY97" fmla="*/ 3777815 h 6235703"/>
              <a:gd name="connsiteX98" fmla="*/ 2089883 w 6707952"/>
              <a:gd name="connsiteY98" fmla="*/ 3777815 h 6235703"/>
              <a:gd name="connsiteX99" fmla="*/ 2386882 w 6707952"/>
              <a:gd name="connsiteY99" fmla="*/ 4371815 h 6235703"/>
              <a:gd name="connsiteX100" fmla="*/ 2089883 w 6707952"/>
              <a:gd name="connsiteY100" fmla="*/ 4965815 h 6235703"/>
              <a:gd name="connsiteX101" fmla="*/ 1387883 w 6707952"/>
              <a:gd name="connsiteY101" fmla="*/ 4965815 h 6235703"/>
              <a:gd name="connsiteX102" fmla="*/ 1090883 w 6707952"/>
              <a:gd name="connsiteY102" fmla="*/ 3122806 h 6235703"/>
              <a:gd name="connsiteX103" fmla="*/ 1387883 w 6707952"/>
              <a:gd name="connsiteY103" fmla="*/ 2528806 h 6235703"/>
              <a:gd name="connsiteX104" fmla="*/ 2089882 w 6707952"/>
              <a:gd name="connsiteY104" fmla="*/ 2528806 h 6235703"/>
              <a:gd name="connsiteX105" fmla="*/ 2386882 w 6707952"/>
              <a:gd name="connsiteY105" fmla="*/ 3122806 h 6235703"/>
              <a:gd name="connsiteX106" fmla="*/ 2089882 w 6707952"/>
              <a:gd name="connsiteY106" fmla="*/ 3716806 h 6235703"/>
              <a:gd name="connsiteX107" fmla="*/ 1387883 w 6707952"/>
              <a:gd name="connsiteY107" fmla="*/ 3716806 h 6235703"/>
              <a:gd name="connsiteX108" fmla="*/ 1088773 w 6707952"/>
              <a:gd name="connsiteY108" fmla="*/ 594000 h 6235703"/>
              <a:gd name="connsiteX109" fmla="*/ 1385773 w 6707952"/>
              <a:gd name="connsiteY109" fmla="*/ 0 h 6235703"/>
              <a:gd name="connsiteX110" fmla="*/ 2087772 w 6707952"/>
              <a:gd name="connsiteY110" fmla="*/ 0 h 6235703"/>
              <a:gd name="connsiteX111" fmla="*/ 2384773 w 6707952"/>
              <a:gd name="connsiteY111" fmla="*/ 594000 h 6235703"/>
              <a:gd name="connsiteX112" fmla="*/ 2087772 w 6707952"/>
              <a:gd name="connsiteY112" fmla="*/ 1188000 h 6235703"/>
              <a:gd name="connsiteX113" fmla="*/ 1385773 w 6707952"/>
              <a:gd name="connsiteY113" fmla="*/ 1188000 h 6235703"/>
              <a:gd name="connsiteX114" fmla="*/ 1088772 w 6707952"/>
              <a:gd name="connsiteY114" fmla="*/ 1843009 h 6235703"/>
              <a:gd name="connsiteX115" fmla="*/ 1385772 w 6707952"/>
              <a:gd name="connsiteY115" fmla="*/ 1249009 h 6235703"/>
              <a:gd name="connsiteX116" fmla="*/ 2087772 w 6707952"/>
              <a:gd name="connsiteY116" fmla="*/ 1249009 h 6235703"/>
              <a:gd name="connsiteX117" fmla="*/ 2384771 w 6707952"/>
              <a:gd name="connsiteY117" fmla="*/ 1843009 h 6235703"/>
              <a:gd name="connsiteX118" fmla="*/ 2087772 w 6707952"/>
              <a:gd name="connsiteY118" fmla="*/ 2437009 h 6235703"/>
              <a:gd name="connsiteX119" fmla="*/ 1385772 w 6707952"/>
              <a:gd name="connsiteY119" fmla="*/ 2437009 h 6235703"/>
              <a:gd name="connsiteX120" fmla="*/ 4223 w 6707952"/>
              <a:gd name="connsiteY120" fmla="*/ 3736871 h 6235703"/>
              <a:gd name="connsiteX121" fmla="*/ 301223 w 6707952"/>
              <a:gd name="connsiteY121" fmla="*/ 3142871 h 6235703"/>
              <a:gd name="connsiteX122" fmla="*/ 1003223 w 6707952"/>
              <a:gd name="connsiteY122" fmla="*/ 3142871 h 6235703"/>
              <a:gd name="connsiteX123" fmla="*/ 1300223 w 6707952"/>
              <a:gd name="connsiteY123" fmla="*/ 3736871 h 6235703"/>
              <a:gd name="connsiteX124" fmla="*/ 1003223 w 6707952"/>
              <a:gd name="connsiteY124" fmla="*/ 4330871 h 6235703"/>
              <a:gd name="connsiteX125" fmla="*/ 301223 w 6707952"/>
              <a:gd name="connsiteY125" fmla="*/ 4330871 h 6235703"/>
              <a:gd name="connsiteX126" fmla="*/ 2112 w 6707952"/>
              <a:gd name="connsiteY126" fmla="*/ 5006759 h 6235703"/>
              <a:gd name="connsiteX127" fmla="*/ 299112 w 6707952"/>
              <a:gd name="connsiteY127" fmla="*/ 4412759 h 6235703"/>
              <a:gd name="connsiteX128" fmla="*/ 1001112 w 6707952"/>
              <a:gd name="connsiteY128" fmla="*/ 4412759 h 6235703"/>
              <a:gd name="connsiteX129" fmla="*/ 1298112 w 6707952"/>
              <a:gd name="connsiteY129" fmla="*/ 5006759 h 6235703"/>
              <a:gd name="connsiteX130" fmla="*/ 1001112 w 6707952"/>
              <a:gd name="connsiteY130" fmla="*/ 5600759 h 6235703"/>
              <a:gd name="connsiteX131" fmla="*/ 299112 w 6707952"/>
              <a:gd name="connsiteY131" fmla="*/ 5600759 h 6235703"/>
              <a:gd name="connsiteX132" fmla="*/ 2111 w 6707952"/>
              <a:gd name="connsiteY132" fmla="*/ 1208065 h 6235703"/>
              <a:gd name="connsiteX133" fmla="*/ 299111 w 6707952"/>
              <a:gd name="connsiteY133" fmla="*/ 614065 h 6235703"/>
              <a:gd name="connsiteX134" fmla="*/ 1001111 w 6707952"/>
              <a:gd name="connsiteY134" fmla="*/ 614065 h 6235703"/>
              <a:gd name="connsiteX135" fmla="*/ 1298111 w 6707952"/>
              <a:gd name="connsiteY135" fmla="*/ 1208065 h 6235703"/>
              <a:gd name="connsiteX136" fmla="*/ 1001111 w 6707952"/>
              <a:gd name="connsiteY136" fmla="*/ 1802065 h 6235703"/>
              <a:gd name="connsiteX137" fmla="*/ 299111 w 6707952"/>
              <a:gd name="connsiteY137" fmla="*/ 1802065 h 6235703"/>
              <a:gd name="connsiteX138" fmla="*/ 0 w 6707952"/>
              <a:gd name="connsiteY138" fmla="*/ 2477953 h 6235703"/>
              <a:gd name="connsiteX139" fmla="*/ 297000 w 6707952"/>
              <a:gd name="connsiteY139" fmla="*/ 1883953 h 6235703"/>
              <a:gd name="connsiteX140" fmla="*/ 999001 w 6707952"/>
              <a:gd name="connsiteY140" fmla="*/ 1883953 h 6235703"/>
              <a:gd name="connsiteX141" fmla="*/ 1296001 w 6707952"/>
              <a:gd name="connsiteY141" fmla="*/ 2477953 h 6235703"/>
              <a:gd name="connsiteX142" fmla="*/ 999001 w 6707952"/>
              <a:gd name="connsiteY142" fmla="*/ 3071953 h 6235703"/>
              <a:gd name="connsiteX143" fmla="*/ 297000 w 6707952"/>
              <a:gd name="connsiteY143" fmla="*/ 3071953 h 623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6707952" h="6235703">
                <a:moveTo>
                  <a:pt x="5411952" y="4371815"/>
                </a:moveTo>
                <a:lnTo>
                  <a:pt x="5708952" y="3777815"/>
                </a:lnTo>
                <a:lnTo>
                  <a:pt x="6410952" y="3777815"/>
                </a:lnTo>
                <a:lnTo>
                  <a:pt x="6707952" y="4371815"/>
                </a:lnTo>
                <a:lnTo>
                  <a:pt x="6410952" y="4965815"/>
                </a:lnTo>
                <a:lnTo>
                  <a:pt x="5708952" y="4965815"/>
                </a:lnTo>
                <a:close/>
                <a:moveTo>
                  <a:pt x="5409841" y="1843009"/>
                </a:moveTo>
                <a:lnTo>
                  <a:pt x="5706841" y="1249009"/>
                </a:lnTo>
                <a:lnTo>
                  <a:pt x="6408841" y="1249009"/>
                </a:lnTo>
                <a:lnTo>
                  <a:pt x="6705841" y="1843009"/>
                </a:lnTo>
                <a:lnTo>
                  <a:pt x="6408841" y="2437009"/>
                </a:lnTo>
                <a:lnTo>
                  <a:pt x="5706841" y="2437009"/>
                </a:lnTo>
                <a:close/>
                <a:moveTo>
                  <a:pt x="5409841" y="5641703"/>
                </a:moveTo>
                <a:lnTo>
                  <a:pt x="5706841" y="5047703"/>
                </a:lnTo>
                <a:lnTo>
                  <a:pt x="6408841" y="5047703"/>
                </a:lnTo>
                <a:lnTo>
                  <a:pt x="6705841" y="5641703"/>
                </a:lnTo>
                <a:lnTo>
                  <a:pt x="6408841" y="6235703"/>
                </a:lnTo>
                <a:lnTo>
                  <a:pt x="5706841" y="6235703"/>
                </a:lnTo>
                <a:close/>
                <a:moveTo>
                  <a:pt x="5407730" y="3112897"/>
                </a:moveTo>
                <a:lnTo>
                  <a:pt x="5704730" y="2518897"/>
                </a:lnTo>
                <a:lnTo>
                  <a:pt x="6406730" y="2518897"/>
                </a:lnTo>
                <a:lnTo>
                  <a:pt x="6703730" y="3112897"/>
                </a:lnTo>
                <a:lnTo>
                  <a:pt x="6406730" y="3706897"/>
                </a:lnTo>
                <a:lnTo>
                  <a:pt x="5704730" y="3706897"/>
                </a:lnTo>
                <a:close/>
                <a:moveTo>
                  <a:pt x="4325292" y="3757750"/>
                </a:moveTo>
                <a:lnTo>
                  <a:pt x="4622292" y="3163750"/>
                </a:lnTo>
                <a:lnTo>
                  <a:pt x="5324292" y="3163750"/>
                </a:lnTo>
                <a:lnTo>
                  <a:pt x="5621292" y="3757750"/>
                </a:lnTo>
                <a:lnTo>
                  <a:pt x="5324292" y="4351750"/>
                </a:lnTo>
                <a:lnTo>
                  <a:pt x="4622292" y="4351750"/>
                </a:lnTo>
                <a:close/>
                <a:moveTo>
                  <a:pt x="4325292" y="5006759"/>
                </a:moveTo>
                <a:lnTo>
                  <a:pt x="4622292" y="4412759"/>
                </a:lnTo>
                <a:lnTo>
                  <a:pt x="5324292" y="4412759"/>
                </a:lnTo>
                <a:lnTo>
                  <a:pt x="5621292" y="5006759"/>
                </a:lnTo>
                <a:lnTo>
                  <a:pt x="5324292" y="5600759"/>
                </a:lnTo>
                <a:lnTo>
                  <a:pt x="4622292" y="5600759"/>
                </a:lnTo>
                <a:close/>
                <a:moveTo>
                  <a:pt x="4323181" y="1228944"/>
                </a:moveTo>
                <a:lnTo>
                  <a:pt x="4620181" y="634944"/>
                </a:lnTo>
                <a:lnTo>
                  <a:pt x="5322181" y="634944"/>
                </a:lnTo>
                <a:lnTo>
                  <a:pt x="5619181" y="1228944"/>
                </a:lnTo>
                <a:lnTo>
                  <a:pt x="5322181" y="1822944"/>
                </a:lnTo>
                <a:lnTo>
                  <a:pt x="4620181" y="1822944"/>
                </a:lnTo>
                <a:close/>
                <a:moveTo>
                  <a:pt x="4323181" y="2477953"/>
                </a:moveTo>
                <a:lnTo>
                  <a:pt x="4620181" y="1883953"/>
                </a:lnTo>
                <a:lnTo>
                  <a:pt x="5322181" y="1883953"/>
                </a:lnTo>
                <a:lnTo>
                  <a:pt x="5619181" y="2477953"/>
                </a:lnTo>
                <a:lnTo>
                  <a:pt x="5322181" y="3071953"/>
                </a:lnTo>
                <a:lnTo>
                  <a:pt x="4620181" y="3071953"/>
                </a:lnTo>
                <a:close/>
                <a:moveTo>
                  <a:pt x="3238634" y="4371815"/>
                </a:moveTo>
                <a:lnTo>
                  <a:pt x="3535632" y="3777815"/>
                </a:lnTo>
                <a:lnTo>
                  <a:pt x="4237632" y="3777815"/>
                </a:lnTo>
                <a:lnTo>
                  <a:pt x="4534632" y="4371815"/>
                </a:lnTo>
                <a:lnTo>
                  <a:pt x="4237632" y="4965815"/>
                </a:lnTo>
                <a:lnTo>
                  <a:pt x="3535632" y="4965815"/>
                </a:lnTo>
                <a:close/>
                <a:moveTo>
                  <a:pt x="3236522" y="1843009"/>
                </a:moveTo>
                <a:lnTo>
                  <a:pt x="3533521" y="1249009"/>
                </a:lnTo>
                <a:lnTo>
                  <a:pt x="4235521" y="1249009"/>
                </a:lnTo>
                <a:lnTo>
                  <a:pt x="4532521" y="1843009"/>
                </a:lnTo>
                <a:lnTo>
                  <a:pt x="4235521" y="2437009"/>
                </a:lnTo>
                <a:lnTo>
                  <a:pt x="3533521" y="2437009"/>
                </a:lnTo>
                <a:close/>
                <a:moveTo>
                  <a:pt x="3236522" y="5641703"/>
                </a:moveTo>
                <a:lnTo>
                  <a:pt x="3533521" y="5047703"/>
                </a:lnTo>
                <a:lnTo>
                  <a:pt x="4235521" y="5047703"/>
                </a:lnTo>
                <a:lnTo>
                  <a:pt x="4532521" y="5641703"/>
                </a:lnTo>
                <a:lnTo>
                  <a:pt x="4235521" y="6235703"/>
                </a:lnTo>
                <a:lnTo>
                  <a:pt x="3533521" y="6235703"/>
                </a:lnTo>
                <a:close/>
                <a:moveTo>
                  <a:pt x="3234411" y="3112897"/>
                </a:moveTo>
                <a:lnTo>
                  <a:pt x="3531410" y="2518897"/>
                </a:lnTo>
                <a:lnTo>
                  <a:pt x="4233410" y="2518897"/>
                </a:lnTo>
                <a:lnTo>
                  <a:pt x="4530410" y="3112897"/>
                </a:lnTo>
                <a:lnTo>
                  <a:pt x="4233410" y="3706897"/>
                </a:lnTo>
                <a:lnTo>
                  <a:pt x="3531410" y="3706897"/>
                </a:lnTo>
                <a:close/>
                <a:moveTo>
                  <a:pt x="2177542" y="3736871"/>
                </a:moveTo>
                <a:lnTo>
                  <a:pt x="2474543" y="3142871"/>
                </a:lnTo>
                <a:lnTo>
                  <a:pt x="3176542" y="3142871"/>
                </a:lnTo>
                <a:lnTo>
                  <a:pt x="3473542" y="3736871"/>
                </a:lnTo>
                <a:lnTo>
                  <a:pt x="3176542" y="4330871"/>
                </a:lnTo>
                <a:lnTo>
                  <a:pt x="2474543" y="4330871"/>
                </a:lnTo>
                <a:close/>
                <a:moveTo>
                  <a:pt x="2175432" y="5006759"/>
                </a:moveTo>
                <a:lnTo>
                  <a:pt x="2472431" y="4412759"/>
                </a:lnTo>
                <a:lnTo>
                  <a:pt x="3174432" y="4412759"/>
                </a:lnTo>
                <a:lnTo>
                  <a:pt x="3471431" y="5006759"/>
                </a:lnTo>
                <a:lnTo>
                  <a:pt x="3174432" y="5600759"/>
                </a:lnTo>
                <a:lnTo>
                  <a:pt x="2472431" y="5600759"/>
                </a:lnTo>
                <a:close/>
                <a:moveTo>
                  <a:pt x="2175431" y="1208065"/>
                </a:moveTo>
                <a:lnTo>
                  <a:pt x="2472431" y="614065"/>
                </a:lnTo>
                <a:lnTo>
                  <a:pt x="3174431" y="614065"/>
                </a:lnTo>
                <a:lnTo>
                  <a:pt x="3471431" y="1208065"/>
                </a:lnTo>
                <a:lnTo>
                  <a:pt x="3174431" y="1802065"/>
                </a:lnTo>
                <a:lnTo>
                  <a:pt x="2472431" y="1802065"/>
                </a:lnTo>
                <a:close/>
                <a:moveTo>
                  <a:pt x="2173320" y="2477953"/>
                </a:moveTo>
                <a:lnTo>
                  <a:pt x="2470320" y="1883953"/>
                </a:lnTo>
                <a:lnTo>
                  <a:pt x="3172320" y="1883953"/>
                </a:lnTo>
                <a:lnTo>
                  <a:pt x="3469320" y="2477953"/>
                </a:lnTo>
                <a:lnTo>
                  <a:pt x="3172320" y="3071953"/>
                </a:lnTo>
                <a:lnTo>
                  <a:pt x="2470320" y="3071953"/>
                </a:lnTo>
                <a:close/>
                <a:moveTo>
                  <a:pt x="1090883" y="4371815"/>
                </a:moveTo>
                <a:lnTo>
                  <a:pt x="1387883" y="3777815"/>
                </a:lnTo>
                <a:lnTo>
                  <a:pt x="2089883" y="3777815"/>
                </a:lnTo>
                <a:lnTo>
                  <a:pt x="2386882" y="4371815"/>
                </a:lnTo>
                <a:lnTo>
                  <a:pt x="2089883" y="4965815"/>
                </a:lnTo>
                <a:lnTo>
                  <a:pt x="1387883" y="4965815"/>
                </a:lnTo>
                <a:close/>
                <a:moveTo>
                  <a:pt x="1090883" y="3122806"/>
                </a:moveTo>
                <a:lnTo>
                  <a:pt x="1387883" y="2528806"/>
                </a:lnTo>
                <a:lnTo>
                  <a:pt x="2089882" y="2528806"/>
                </a:lnTo>
                <a:lnTo>
                  <a:pt x="2386882" y="3122806"/>
                </a:lnTo>
                <a:lnTo>
                  <a:pt x="2089882" y="3716806"/>
                </a:lnTo>
                <a:lnTo>
                  <a:pt x="1387883" y="3716806"/>
                </a:lnTo>
                <a:close/>
                <a:moveTo>
                  <a:pt x="1088773" y="594000"/>
                </a:moveTo>
                <a:lnTo>
                  <a:pt x="1385773" y="0"/>
                </a:lnTo>
                <a:lnTo>
                  <a:pt x="2087772" y="0"/>
                </a:lnTo>
                <a:lnTo>
                  <a:pt x="2384773" y="594000"/>
                </a:lnTo>
                <a:lnTo>
                  <a:pt x="2087772" y="1188000"/>
                </a:lnTo>
                <a:lnTo>
                  <a:pt x="1385773" y="1188000"/>
                </a:lnTo>
                <a:close/>
                <a:moveTo>
                  <a:pt x="1088772" y="1843009"/>
                </a:moveTo>
                <a:lnTo>
                  <a:pt x="1385772" y="1249009"/>
                </a:lnTo>
                <a:lnTo>
                  <a:pt x="2087772" y="1249009"/>
                </a:lnTo>
                <a:lnTo>
                  <a:pt x="2384771" y="1843009"/>
                </a:lnTo>
                <a:lnTo>
                  <a:pt x="2087772" y="2437009"/>
                </a:lnTo>
                <a:lnTo>
                  <a:pt x="1385772" y="2437009"/>
                </a:lnTo>
                <a:close/>
                <a:moveTo>
                  <a:pt x="4223" y="3736871"/>
                </a:moveTo>
                <a:lnTo>
                  <a:pt x="301223" y="3142871"/>
                </a:lnTo>
                <a:lnTo>
                  <a:pt x="1003223" y="3142871"/>
                </a:lnTo>
                <a:lnTo>
                  <a:pt x="1300223" y="3736871"/>
                </a:lnTo>
                <a:lnTo>
                  <a:pt x="1003223" y="4330871"/>
                </a:lnTo>
                <a:lnTo>
                  <a:pt x="301223" y="4330871"/>
                </a:lnTo>
                <a:close/>
                <a:moveTo>
                  <a:pt x="2112" y="5006759"/>
                </a:moveTo>
                <a:lnTo>
                  <a:pt x="299112" y="4412759"/>
                </a:lnTo>
                <a:lnTo>
                  <a:pt x="1001112" y="4412759"/>
                </a:lnTo>
                <a:lnTo>
                  <a:pt x="1298112" y="5006759"/>
                </a:lnTo>
                <a:lnTo>
                  <a:pt x="1001112" y="5600759"/>
                </a:lnTo>
                <a:lnTo>
                  <a:pt x="299112" y="5600759"/>
                </a:lnTo>
                <a:close/>
                <a:moveTo>
                  <a:pt x="2111" y="1208065"/>
                </a:moveTo>
                <a:lnTo>
                  <a:pt x="299111" y="614065"/>
                </a:lnTo>
                <a:lnTo>
                  <a:pt x="1001111" y="614065"/>
                </a:lnTo>
                <a:lnTo>
                  <a:pt x="1298111" y="1208065"/>
                </a:lnTo>
                <a:lnTo>
                  <a:pt x="1001111" y="1802065"/>
                </a:lnTo>
                <a:lnTo>
                  <a:pt x="299111" y="1802065"/>
                </a:lnTo>
                <a:close/>
                <a:moveTo>
                  <a:pt x="0" y="2477953"/>
                </a:moveTo>
                <a:lnTo>
                  <a:pt x="297000" y="1883953"/>
                </a:lnTo>
                <a:lnTo>
                  <a:pt x="999001" y="1883953"/>
                </a:lnTo>
                <a:lnTo>
                  <a:pt x="1296001" y="2477953"/>
                </a:lnTo>
                <a:lnTo>
                  <a:pt x="999001" y="3071953"/>
                </a:lnTo>
                <a:lnTo>
                  <a:pt x="297000" y="3071953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0F148AC-BBCC-6410-5188-B35FB7925A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517876" y="5262365"/>
            <a:ext cx="5567678" cy="195828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7697488-1DB9-5A29-222F-2DFABFD9EEA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36655" y="497419"/>
            <a:ext cx="1945227" cy="427614"/>
          </a:xfrm>
          <a:prstGeom prst="rect">
            <a:avLst/>
          </a:prstGeom>
        </p:spPr>
      </p:pic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xmlns="" id="{EB0BB6FD-D483-26B3-621E-1E285042A0EF}"/>
              </a:ext>
            </a:extLst>
          </p:cNvPr>
          <p:cNvSpPr/>
          <p:nvPr/>
        </p:nvSpPr>
        <p:spPr>
          <a:xfrm>
            <a:off x="4767095" y="2008691"/>
            <a:ext cx="925033" cy="797442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Шестиугольник 9">
            <a:extLst>
              <a:ext uri="{FF2B5EF4-FFF2-40B4-BE49-F238E27FC236}">
                <a16:creationId xmlns:a16="http://schemas.microsoft.com/office/drawing/2014/main" xmlns="" id="{E6441AFB-8E45-180C-021E-4572F9A73E6F}"/>
              </a:ext>
            </a:extLst>
          </p:cNvPr>
          <p:cNvSpPr/>
          <p:nvPr/>
        </p:nvSpPr>
        <p:spPr>
          <a:xfrm>
            <a:off x="10193819" y="4004651"/>
            <a:ext cx="655675" cy="565237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Шестиугольник 10">
            <a:extLst>
              <a:ext uri="{FF2B5EF4-FFF2-40B4-BE49-F238E27FC236}">
                <a16:creationId xmlns:a16="http://schemas.microsoft.com/office/drawing/2014/main" xmlns="" id="{4FA756DD-3B33-795F-0273-851A04F23F67}"/>
              </a:ext>
            </a:extLst>
          </p:cNvPr>
          <p:cNvSpPr/>
          <p:nvPr/>
        </p:nvSpPr>
        <p:spPr>
          <a:xfrm>
            <a:off x="4409168" y="1409628"/>
            <a:ext cx="545640" cy="470379"/>
          </a:xfrm>
          <a:prstGeom prst="hexagon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46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5331EBCA-B0FB-E287-AE6A-726626841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6878B4A-FEB0-32B6-4FDA-88CC65AAAB9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29279" y="1497921"/>
            <a:ext cx="5975346" cy="471964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33267B6-E58D-DA4D-3D73-850CE0114346}"/>
              </a:ext>
            </a:extLst>
          </p:cNvPr>
          <p:cNvSpPr/>
          <p:nvPr/>
        </p:nvSpPr>
        <p:spPr>
          <a:xfrm>
            <a:off x="982666" y="4639018"/>
            <a:ext cx="9494294" cy="1231904"/>
          </a:xfrm>
          <a:prstGeom prst="rect">
            <a:avLst/>
          </a:prstGeom>
          <a:solidFill>
            <a:schemeClr val="accent2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1FD46BE3-33DA-5B3A-A917-A3C74441F149}"/>
              </a:ext>
            </a:extLst>
          </p:cNvPr>
          <p:cNvCxnSpPr>
            <a:cxnSpLocks/>
          </p:cNvCxnSpPr>
          <p:nvPr/>
        </p:nvCxnSpPr>
        <p:spPr>
          <a:xfrm>
            <a:off x="511175" y="0"/>
            <a:ext cx="0" cy="659765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F3111555-4321-EC12-CDBB-4D4F3AF0A847}"/>
              </a:ext>
            </a:extLst>
          </p:cNvPr>
          <p:cNvSpPr txBox="1"/>
          <p:nvPr/>
        </p:nvSpPr>
        <p:spPr>
          <a:xfrm rot="16200000">
            <a:off x="-370136" y="5798705"/>
            <a:ext cx="14670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0" dirty="0">
                <a:solidFill>
                  <a:schemeClr val="accent1"/>
                </a:solidFill>
              </a:rPr>
              <a:t>Новая экспозиция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EC18CDA2-4E1E-6759-9D7D-5FBD6DDD2E28}"/>
              </a:ext>
            </a:extLst>
          </p:cNvPr>
          <p:cNvSpPr/>
          <p:nvPr/>
        </p:nvSpPr>
        <p:spPr>
          <a:xfrm flipH="1" flipV="1">
            <a:off x="345543" y="5143257"/>
            <a:ext cx="45720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D6998AA4-2180-C928-860E-EC573D5F5E61}"/>
              </a:ext>
            </a:extLst>
          </p:cNvPr>
          <p:cNvSpPr txBox="1"/>
          <p:nvPr/>
        </p:nvSpPr>
        <p:spPr>
          <a:xfrm rot="16200000">
            <a:off x="-1408906" y="3228774"/>
            <a:ext cx="35477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0" dirty="0">
                <a:solidFill>
                  <a:schemeClr val="accent1"/>
                </a:solidFill>
              </a:rPr>
              <a:t>Корпоративный музей </a:t>
            </a:r>
            <a:r>
              <a:rPr lang="en-US" sz="1200" b="0" dirty="0">
                <a:solidFill>
                  <a:schemeClr val="accent1"/>
                </a:solidFill>
              </a:rPr>
              <a:t>OOO </a:t>
            </a:r>
            <a:r>
              <a:rPr lang="ru-RU" sz="1200" b="0" dirty="0">
                <a:solidFill>
                  <a:schemeClr val="accent1"/>
                </a:solidFill>
              </a:rPr>
              <a:t>«НТФФ «ПОЛИСАН»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0C4201C-40AF-565D-B229-3FB19F620C3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476962" y="247661"/>
            <a:ext cx="1256400" cy="27619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E7FB3C6-9481-F62B-9A42-B2347C7E9776}"/>
              </a:ext>
            </a:extLst>
          </p:cNvPr>
          <p:cNvSpPr txBox="1"/>
          <p:nvPr/>
        </p:nvSpPr>
        <p:spPr>
          <a:xfrm>
            <a:off x="873601" y="417994"/>
            <a:ext cx="5244065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Реализация проекта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C6D83FCD-C5B7-5299-DA6F-593A9A6611F7}"/>
              </a:ext>
            </a:extLst>
          </p:cNvPr>
          <p:cNvSpPr txBox="1"/>
          <p:nvPr/>
        </p:nvSpPr>
        <p:spPr>
          <a:xfrm>
            <a:off x="982663" y="2219215"/>
            <a:ext cx="4198114" cy="23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8800" dirty="0">
                <a:solidFill>
                  <a:schemeClr val="accent2"/>
                </a:solidFill>
              </a:rPr>
              <a:t>2022 </a:t>
            </a:r>
            <a:r>
              <a:rPr lang="ru-RU" sz="5400" dirty="0">
                <a:solidFill>
                  <a:schemeClr val="accent2"/>
                </a:solidFill>
              </a:rPr>
              <a:t>год</a:t>
            </a:r>
            <a:endParaRPr lang="ru-RU" sz="4800" dirty="0">
              <a:solidFill>
                <a:schemeClr val="accent2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800" b="0" i="0" u="none" strike="noStrike" kern="1200" cap="none" spc="-300" normalizeH="0" baseline="4400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B04DB4D-CBD5-A774-E1B0-C3860F4CEE2A}"/>
              </a:ext>
            </a:extLst>
          </p:cNvPr>
          <p:cNvSpPr txBox="1"/>
          <p:nvPr/>
        </p:nvSpPr>
        <p:spPr>
          <a:xfrm>
            <a:off x="2156542" y="4639018"/>
            <a:ext cx="1112424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dirty="0">
                <a:solidFill>
                  <a:schemeClr val="bg1"/>
                </a:solidFill>
              </a:rPr>
              <a:t>Адрес расположения музея: г. Санкт-Петербург, </a:t>
            </a:r>
            <a:endParaRPr lang="en-US" sz="2300" dirty="0">
              <a:solidFill>
                <a:schemeClr val="bg1"/>
              </a:solidFill>
            </a:endParaRPr>
          </a:p>
          <a:p>
            <a:r>
              <a:rPr lang="ru-RU" sz="2300" dirty="0">
                <a:solidFill>
                  <a:schemeClr val="bg1"/>
                </a:solidFill>
              </a:rPr>
              <a:t>Лиговский пр., д. 112  - историческое здание в центре </a:t>
            </a:r>
          </a:p>
          <a:p>
            <a:r>
              <a:rPr lang="ru-RU" sz="2300" dirty="0">
                <a:solidFill>
                  <a:schemeClr val="bg1"/>
                </a:solidFill>
              </a:rPr>
              <a:t>Санкт-Петербурга дореволюционной постройки</a:t>
            </a:r>
          </a:p>
          <a:p>
            <a:endParaRPr lang="ru-RU" sz="2300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225E6F4-7501-2CB6-4FBC-A462644DF81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248291" y="4256542"/>
            <a:ext cx="642626" cy="9652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E6F8380D-3089-5674-1F6A-442A5672E234}"/>
              </a:ext>
            </a:extLst>
          </p:cNvPr>
          <p:cNvSpPr/>
          <p:nvPr/>
        </p:nvSpPr>
        <p:spPr>
          <a:xfrm>
            <a:off x="8073188" y="5763162"/>
            <a:ext cx="2556171" cy="2601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7653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16FC1F91-E243-7BCC-DAA0-339F63A74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2C0FEBD8-C7F5-89F9-3B96-580041EC16E0}"/>
              </a:ext>
            </a:extLst>
          </p:cNvPr>
          <p:cNvCxnSpPr>
            <a:cxnSpLocks/>
          </p:cNvCxnSpPr>
          <p:nvPr/>
        </p:nvCxnSpPr>
        <p:spPr>
          <a:xfrm>
            <a:off x="511175" y="0"/>
            <a:ext cx="0" cy="659765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7990A364-72D2-929F-C1B4-C9B4E4DD91B0}"/>
              </a:ext>
            </a:extLst>
          </p:cNvPr>
          <p:cNvSpPr txBox="1"/>
          <p:nvPr/>
        </p:nvSpPr>
        <p:spPr>
          <a:xfrm rot="16200000">
            <a:off x="-370136" y="5798705"/>
            <a:ext cx="14670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0" dirty="0">
                <a:solidFill>
                  <a:schemeClr val="accent1"/>
                </a:solidFill>
              </a:rPr>
              <a:t>Новая экспозиция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4798C54E-10EE-9E16-6BB3-7FFDF5C06C25}"/>
              </a:ext>
            </a:extLst>
          </p:cNvPr>
          <p:cNvSpPr/>
          <p:nvPr/>
        </p:nvSpPr>
        <p:spPr>
          <a:xfrm flipH="1" flipV="1">
            <a:off x="345543" y="5143257"/>
            <a:ext cx="45720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C041EF5D-55CE-AB65-CD58-206504F4EC4B}"/>
              </a:ext>
            </a:extLst>
          </p:cNvPr>
          <p:cNvSpPr txBox="1"/>
          <p:nvPr/>
        </p:nvSpPr>
        <p:spPr>
          <a:xfrm rot="16200000">
            <a:off x="-1408906" y="3228774"/>
            <a:ext cx="35477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0" dirty="0">
                <a:solidFill>
                  <a:schemeClr val="accent1"/>
                </a:solidFill>
              </a:rPr>
              <a:t>Корпоративный музей </a:t>
            </a:r>
            <a:r>
              <a:rPr lang="en-US" sz="1200" b="0" dirty="0">
                <a:solidFill>
                  <a:schemeClr val="accent1"/>
                </a:solidFill>
              </a:rPr>
              <a:t>OOO </a:t>
            </a:r>
            <a:r>
              <a:rPr lang="ru-RU" sz="1200" b="0" dirty="0">
                <a:solidFill>
                  <a:schemeClr val="accent1"/>
                </a:solidFill>
              </a:rPr>
              <a:t>«НТФФ «ПОЛИСАН»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FEEEBC0-163D-1A7C-97AE-7723A16E4BE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476962" y="247661"/>
            <a:ext cx="1256400" cy="2761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99D3109-2CD7-F7E0-C2EB-4482B79AB495}"/>
              </a:ext>
            </a:extLst>
          </p:cNvPr>
          <p:cNvSpPr txBox="1"/>
          <p:nvPr/>
        </p:nvSpPr>
        <p:spPr>
          <a:xfrm>
            <a:off x="7253059" y="1041991"/>
            <a:ext cx="411649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В рамках реконструкции офиса руководством компании было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решено обновить </a:t>
            </a:r>
            <a:r>
              <a:rPr lang="ru-RU" sz="1600" dirty="0">
                <a:solidFill>
                  <a:schemeClr val="accent3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и музей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chemeClr val="accent3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«ПОЛИСАН»</a:t>
            </a:r>
            <a:r>
              <a:rPr lang="ru-RU" sz="16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 на 2 этаже. </a:t>
            </a: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  <a:t/>
            </a:r>
            <a:b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</a:b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  <a:t> </a:t>
            </a:r>
          </a:p>
        </p:txBody>
      </p:sp>
      <p:pic>
        <p:nvPicPr>
          <p:cNvPr id="4" name="Рисунок 3" descr="Изображение выглядит как в помещении, стена, дизайн интерьера, п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82276767-FD09-35D3-8DF0-C67972BAB4D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664" y="2677886"/>
            <a:ext cx="4986514" cy="373988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624B8F3-8984-EC13-60A7-D00602847131}"/>
              </a:ext>
            </a:extLst>
          </p:cNvPr>
          <p:cNvSpPr txBox="1"/>
          <p:nvPr/>
        </p:nvSpPr>
        <p:spPr>
          <a:xfrm>
            <a:off x="945073" y="615783"/>
            <a:ext cx="502410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Оформление музея уже </a:t>
            </a:r>
            <a:endParaRPr lang="en-US" sz="1600" dirty="0">
              <a:solidFill>
                <a:schemeClr val="tx2"/>
              </a:solidFill>
              <a:latin typeface="Trebuchet MS" panose="020B0603020202020204" pitchFamily="34" charset="0"/>
              <a:ea typeface="Arial" charset="0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не соответствовало духу инновационной высокотехнологичной</a:t>
            </a:r>
            <a:r>
              <a:rPr lang="en-US" sz="16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 </a:t>
            </a:r>
            <a:r>
              <a:rPr lang="ru-RU" sz="16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компании </a:t>
            </a:r>
            <a:endParaRPr lang="en-US" sz="1600" dirty="0">
              <a:solidFill>
                <a:schemeClr val="tx2"/>
              </a:solidFill>
              <a:latin typeface="Trebuchet MS" panose="020B0603020202020204" pitchFamily="34" charset="0"/>
              <a:ea typeface="Arial" charset="0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и обновленному</a:t>
            </a:r>
            <a:r>
              <a:rPr lang="en-US" sz="16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 </a:t>
            </a:r>
            <a:r>
              <a:rPr lang="ru-RU" sz="16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после ремонта офису. </a:t>
            </a:r>
            <a:r>
              <a:rPr lang="ru-RU" sz="1600" dirty="0">
                <a:solidFill>
                  <a:schemeClr val="accent1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Требовался кардинально новый подход как </a:t>
            </a:r>
            <a:endParaRPr lang="en-US" sz="1600" dirty="0">
              <a:solidFill>
                <a:schemeClr val="accent1"/>
              </a:solidFill>
              <a:latin typeface="Trebuchet MS" panose="020B0603020202020204" pitchFamily="34" charset="0"/>
              <a:ea typeface="Arial" charset="0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chemeClr val="accent1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к дизайну, так и к технологическим решениям оформления. 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  <a:t/>
            </a:r>
            <a:b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</a:b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  <a:t> </a:t>
            </a:r>
          </a:p>
        </p:txBody>
      </p:sp>
      <p:pic>
        <p:nvPicPr>
          <p:cNvPr id="10" name="Рисунок 9" descr="Изображение выглядит как текст, потолок, выстав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7684698D-E013-0019-99BB-96651270414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3242" y="2677887"/>
            <a:ext cx="2704738" cy="3739884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в помещении, стена, мяч, пласт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3DACACF5-B638-6BDD-519C-BD83C174FA4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2823" y="2677887"/>
            <a:ext cx="2804265" cy="3739018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3FBB3A12-2880-9937-3C3C-9489F2A3CE9E}"/>
              </a:ext>
            </a:extLst>
          </p:cNvPr>
          <p:cNvSpPr/>
          <p:nvPr/>
        </p:nvSpPr>
        <p:spPr>
          <a:xfrm>
            <a:off x="6222823" y="5983536"/>
            <a:ext cx="1908161" cy="433369"/>
          </a:xfrm>
          <a:prstGeom prst="rect">
            <a:avLst/>
          </a:prstGeom>
          <a:solidFill>
            <a:schemeClr val="accent2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0AC04DF-B8A7-A7E2-92E3-7BAF0CC0C17E}"/>
              </a:ext>
            </a:extLst>
          </p:cNvPr>
          <p:cNvSpPr txBox="1"/>
          <p:nvPr/>
        </p:nvSpPr>
        <p:spPr>
          <a:xfrm>
            <a:off x="6280592" y="6061140"/>
            <a:ext cx="2913784" cy="27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Реконструкция офиса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24" name="Стрелка: шеврон 23">
            <a:extLst>
              <a:ext uri="{FF2B5EF4-FFF2-40B4-BE49-F238E27FC236}">
                <a16:creationId xmlns:a16="http://schemas.microsoft.com/office/drawing/2014/main" xmlns="" id="{222D1E32-213C-AF07-B7C7-4C8F7DCF62FB}"/>
              </a:ext>
            </a:extLst>
          </p:cNvPr>
          <p:cNvSpPr/>
          <p:nvPr/>
        </p:nvSpPr>
        <p:spPr>
          <a:xfrm>
            <a:off x="6132006" y="1041991"/>
            <a:ext cx="479590" cy="819921"/>
          </a:xfrm>
          <a:prstGeom prst="chevron">
            <a:avLst>
              <a:gd name="adj" fmla="val 6552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676BDA72-BD81-4DB5-3C45-F10FD95F749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4465370" y="2526178"/>
            <a:ext cx="685799" cy="68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512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E3C7E20E-8D22-774E-6120-55B75E782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небо, трава, внеш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CC71F925-D258-8D8D-4766-28617BB30C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1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00D5C2FF-7179-7BFF-B430-9D4791F7366D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0971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 descr="Изображение выглядит как Человеческое лицо, человек, одежда, ше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C6D2088B-8E52-9AF8-9A1D-183D592DF77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7260" y="2342013"/>
            <a:ext cx="2104572" cy="2104572"/>
          </a:xfrm>
          <a:prstGeom prst="ellipse">
            <a:avLst/>
          </a:prstGeom>
        </p:spPr>
      </p:pic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42F64488-08FD-A407-72A0-C1FBB8E19847}"/>
              </a:ext>
            </a:extLst>
          </p:cNvPr>
          <p:cNvSpPr/>
          <p:nvPr/>
        </p:nvSpPr>
        <p:spPr>
          <a:xfrm>
            <a:off x="1189404" y="2261030"/>
            <a:ext cx="2104572" cy="2104572"/>
          </a:xfrm>
          <a:prstGeom prst="ellipse">
            <a:avLst/>
          </a:prstGeom>
          <a:noFill/>
          <a:ln w="22225">
            <a:solidFill>
              <a:srgbClr val="93D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08B9115-BD4E-DF9A-01D2-5A47DCB238A2}"/>
              </a:ext>
            </a:extLst>
          </p:cNvPr>
          <p:cNvSpPr txBox="1"/>
          <p:nvPr/>
        </p:nvSpPr>
        <p:spPr>
          <a:xfrm>
            <a:off x="1095203" y="4570578"/>
            <a:ext cx="230457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b="1" dirty="0">
                <a:solidFill>
                  <a:schemeClr val="bg1"/>
                </a:solidFill>
              </a:rPr>
              <a:t>Данилова Ольга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B933EA6-1101-6C33-8C9E-9579CB49424D}"/>
              </a:ext>
            </a:extLst>
          </p:cNvPr>
          <p:cNvSpPr txBox="1"/>
          <p:nvPr/>
        </p:nvSpPr>
        <p:spPr>
          <a:xfrm>
            <a:off x="1975213" y="5524560"/>
            <a:ext cx="215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dirty="0">
                <a:solidFill>
                  <a:schemeClr val="bg1"/>
                </a:solidFill>
              </a:rPr>
              <a:t>Начальник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отдела рекламы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DAF0096-7EC0-A2A3-E3B6-2F30F7B334DA}"/>
              </a:ext>
            </a:extLst>
          </p:cNvPr>
          <p:cNvSpPr txBox="1"/>
          <p:nvPr/>
        </p:nvSpPr>
        <p:spPr>
          <a:xfrm>
            <a:off x="6025298" y="2342013"/>
            <a:ext cx="215242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>
                <a:solidFill>
                  <a:schemeClr val="bg1"/>
                </a:solidFill>
              </a:rPr>
              <a:t>Чубис Анна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2B67075-4D50-929A-DF8A-C4154687325D}"/>
              </a:ext>
            </a:extLst>
          </p:cNvPr>
          <p:cNvSpPr txBox="1"/>
          <p:nvPr/>
        </p:nvSpPr>
        <p:spPr>
          <a:xfrm>
            <a:off x="6710472" y="2839612"/>
            <a:ext cx="125787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dirty="0">
                <a:solidFill>
                  <a:schemeClr val="bg1"/>
                </a:solidFill>
              </a:rPr>
              <a:t>Ведущий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менеджер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684E3611-583D-87AF-2EC4-3023EEFCF1E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131546" y="2867953"/>
            <a:ext cx="547329" cy="43496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780BB0C7-E255-6659-E284-863AC50B931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189903" y="5487377"/>
            <a:ext cx="722852" cy="683514"/>
          </a:xfrm>
          <a:prstGeom prst="rect">
            <a:avLst/>
          </a:prstGeom>
        </p:spPr>
      </p:pic>
      <p:pic>
        <p:nvPicPr>
          <p:cNvPr id="29" name="Рисунок 28" descr="Изображение выглядит как Шрифт, символ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xmlns="" id="{0583A48D-8E6F-25F7-AB41-84FA6A17C2A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5959" y="196214"/>
            <a:ext cx="1255422" cy="379086"/>
          </a:xfrm>
          <a:prstGeom prst="rect">
            <a:avLst/>
          </a:prstGeom>
        </p:spPr>
      </p:pic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xmlns="" id="{5B78311B-EB5C-5963-DF2F-F5C0BC121825}"/>
              </a:ext>
            </a:extLst>
          </p:cNvPr>
          <p:cNvCxnSpPr>
            <a:cxnSpLocks/>
          </p:cNvCxnSpPr>
          <p:nvPr/>
        </p:nvCxnSpPr>
        <p:spPr>
          <a:xfrm flipH="1">
            <a:off x="10873212" y="579422"/>
            <a:ext cx="13187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6E53D5AA-1215-E03C-0A4B-207F05454496}"/>
              </a:ext>
            </a:extLst>
          </p:cNvPr>
          <p:cNvCxnSpPr>
            <a:cxnSpLocks/>
          </p:cNvCxnSpPr>
          <p:nvPr/>
        </p:nvCxnSpPr>
        <p:spPr>
          <a:xfrm>
            <a:off x="511175" y="0"/>
            <a:ext cx="0" cy="659765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51842BD9-9D51-DBB7-39B3-E7F05BDDD094}"/>
              </a:ext>
            </a:extLst>
          </p:cNvPr>
          <p:cNvSpPr txBox="1"/>
          <p:nvPr/>
        </p:nvSpPr>
        <p:spPr>
          <a:xfrm rot="16200000">
            <a:off x="-370136" y="5798705"/>
            <a:ext cx="14670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0" dirty="0">
                <a:solidFill>
                  <a:schemeClr val="bg1"/>
                </a:solidFill>
              </a:rPr>
              <a:t>Новая экспозиция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A4DB1E9D-417D-B6DD-2E74-225CEF6A88C7}"/>
              </a:ext>
            </a:extLst>
          </p:cNvPr>
          <p:cNvSpPr/>
          <p:nvPr/>
        </p:nvSpPr>
        <p:spPr>
          <a:xfrm flipH="1" flipV="1">
            <a:off x="345543" y="5143257"/>
            <a:ext cx="45720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1A2A0FB7-84A4-985F-DAEF-8293E7E480CD}"/>
              </a:ext>
            </a:extLst>
          </p:cNvPr>
          <p:cNvSpPr txBox="1"/>
          <p:nvPr/>
        </p:nvSpPr>
        <p:spPr>
          <a:xfrm rot="16200000">
            <a:off x="-1408906" y="3228774"/>
            <a:ext cx="35477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0" dirty="0">
                <a:solidFill>
                  <a:schemeClr val="bg1"/>
                </a:solidFill>
              </a:rPr>
              <a:t>Корпоративный музей </a:t>
            </a:r>
            <a:r>
              <a:rPr lang="en-US" sz="1200" b="0" dirty="0">
                <a:solidFill>
                  <a:schemeClr val="bg1"/>
                </a:solidFill>
              </a:rPr>
              <a:t>OOO </a:t>
            </a:r>
            <a:r>
              <a:rPr lang="ru-RU" sz="1200" b="0" dirty="0">
                <a:solidFill>
                  <a:schemeClr val="bg1"/>
                </a:solidFill>
              </a:rPr>
              <a:t>«НТФФ «ПОЛИСАН»</a:t>
            </a:r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xmlns="" id="{DD83757F-07D0-FC87-2104-C36B6007C6A0}"/>
              </a:ext>
            </a:extLst>
          </p:cNvPr>
          <p:cNvGrpSpPr/>
          <p:nvPr/>
        </p:nvGrpSpPr>
        <p:grpSpPr>
          <a:xfrm>
            <a:off x="4414849" y="4210254"/>
            <a:ext cx="3797842" cy="1455473"/>
            <a:chOff x="8293700" y="1804524"/>
            <a:chExt cx="3797842" cy="145547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B60224A0-304A-6699-7395-A87EC51524CA}"/>
                </a:ext>
              </a:extLst>
            </p:cNvPr>
            <p:cNvSpPr txBox="1"/>
            <p:nvPr/>
          </p:nvSpPr>
          <p:spPr>
            <a:xfrm>
              <a:off x="9939114" y="1900373"/>
              <a:ext cx="2152428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2400" b="1" dirty="0">
                  <a:solidFill>
                    <a:schemeClr val="bg1"/>
                  </a:solidFill>
                </a:rPr>
                <a:t>Сафонова Евгения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8ADD5DFF-8B46-1888-3FFD-66185B272B50}"/>
                </a:ext>
              </a:extLst>
            </p:cNvPr>
            <p:cNvSpPr txBox="1"/>
            <p:nvPr/>
          </p:nvSpPr>
          <p:spPr>
            <a:xfrm>
              <a:off x="10549798" y="2669765"/>
              <a:ext cx="1306469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600" dirty="0">
                  <a:solidFill>
                    <a:schemeClr val="bg1"/>
                  </a:solidFill>
                </a:rPr>
                <a:t>дизайнер</a:t>
              </a:r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xmlns="" id="{FC7F3835-7B5D-F8B4-7506-E539F2467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10055396" y="2652602"/>
              <a:ext cx="474028" cy="445396"/>
            </a:xfrm>
            <a:prstGeom prst="rect">
              <a:avLst/>
            </a:prstGeom>
          </p:spPr>
        </p:pic>
        <p:pic>
          <p:nvPicPr>
            <p:cNvPr id="35" name="Рисунок 34" descr="Изображение выглядит как текст, одежда, человек, в помещении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xmlns="" id="{4A314ABF-A20A-46CF-2307-F54A6BF26C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43929" y="1831711"/>
              <a:ext cx="1428286" cy="1428286"/>
            </a:xfrm>
            <a:prstGeom prst="ellipse">
              <a:avLst/>
            </a:prstGeom>
          </p:spPr>
        </p:pic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xmlns="" id="{2BDE381E-F540-EB8F-9989-8B55170027B8}"/>
                </a:ext>
              </a:extLst>
            </p:cNvPr>
            <p:cNvSpPr/>
            <p:nvPr/>
          </p:nvSpPr>
          <p:spPr>
            <a:xfrm>
              <a:off x="8293700" y="1804524"/>
              <a:ext cx="1428285" cy="1428285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1" name="Рисунок 40" descr="Изображение выглядит как человек, увеличительное стекло, в помещении, Человеческое лиц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C98A51F8-C168-F414-CA82-60C318C750A2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51204" y="2107229"/>
            <a:ext cx="1409287" cy="1409287"/>
          </a:xfrm>
          <a:prstGeom prst="ellipse">
            <a:avLst/>
          </a:prstGeom>
        </p:spPr>
      </p:pic>
      <p:sp>
        <p:nvSpPr>
          <p:cNvPr id="42" name="Овал 41">
            <a:extLst>
              <a:ext uri="{FF2B5EF4-FFF2-40B4-BE49-F238E27FC236}">
                <a16:creationId xmlns:a16="http://schemas.microsoft.com/office/drawing/2014/main" xmlns="" id="{6A0D2021-A0F6-37E3-A5E9-8C3BBBCFB2E1}"/>
              </a:ext>
            </a:extLst>
          </p:cNvPr>
          <p:cNvSpPr/>
          <p:nvPr/>
        </p:nvSpPr>
        <p:spPr>
          <a:xfrm>
            <a:off x="4379884" y="2088231"/>
            <a:ext cx="1428285" cy="142828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03B56CE-6085-8C24-249F-3B397C11907F}"/>
              </a:ext>
            </a:extLst>
          </p:cNvPr>
          <p:cNvSpPr txBox="1"/>
          <p:nvPr/>
        </p:nvSpPr>
        <p:spPr>
          <a:xfrm>
            <a:off x="897209" y="572318"/>
            <a:ext cx="982192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Проект  реализован силами специалистов </a:t>
            </a:r>
          </a:p>
          <a:p>
            <a:r>
              <a:rPr lang="ru-RU" dirty="0"/>
              <a:t>отдела рекламы ООО «НТФФ «ПОЛИСАН»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E90540BF-C62A-9954-D61E-09404B9B2D26}"/>
              </a:ext>
            </a:extLst>
          </p:cNvPr>
          <p:cNvSpPr txBox="1"/>
          <p:nvPr/>
        </p:nvSpPr>
        <p:spPr>
          <a:xfrm>
            <a:off x="8499362" y="3079677"/>
            <a:ext cx="3306054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Исполнитель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8B2B9A5E-D454-04A2-B767-9CF4B8A57830}"/>
              </a:ext>
            </a:extLst>
          </p:cNvPr>
          <p:cNvSpPr txBox="1"/>
          <p:nvPr/>
        </p:nvSpPr>
        <p:spPr>
          <a:xfrm>
            <a:off x="8516696" y="3838129"/>
            <a:ext cx="3448827" cy="834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1600">
                <a:solidFill>
                  <a:schemeClr val="bg1"/>
                </a:solidFill>
              </a:defRPr>
            </a:lvl1pPr>
          </a:lstStyle>
          <a:p>
            <a:pPr>
              <a:spcAft>
                <a:spcPts val="600"/>
              </a:spcAft>
            </a:pPr>
            <a:r>
              <a:rPr lang="ru-RU" sz="2400" dirty="0"/>
              <a:t>Рекламная мастерская </a:t>
            </a:r>
          </a:p>
          <a:p>
            <a:r>
              <a:rPr lang="en-US" sz="2400" cap="all" dirty="0"/>
              <a:t>Zero</a:t>
            </a:r>
            <a:r>
              <a:rPr lang="ru-RU" sz="2400" cap="all" dirty="0"/>
              <a:t> </a:t>
            </a:r>
            <a:r>
              <a:rPr lang="en-US" sz="2400" cap="all" dirty="0">
                <a:solidFill>
                  <a:schemeClr val="accent2"/>
                </a:solidFill>
              </a:rPr>
              <a:t>Ex</a:t>
            </a:r>
            <a:r>
              <a:rPr lang="en-US" sz="2400" cap="all" dirty="0"/>
              <a:t>po</a:t>
            </a:r>
            <a:endParaRPr lang="ru-RU" sz="2400" cap="all" dirty="0"/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F04ECE22-5A0D-C041-335A-5E3D028D710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8601758" y="5438508"/>
            <a:ext cx="3240964" cy="170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633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BB8D6F0C-C6E4-13C3-96C2-3A35E4329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9713D0DB-8FEA-7D62-3322-3FA5EF1A62EA}"/>
              </a:ext>
            </a:extLst>
          </p:cNvPr>
          <p:cNvCxnSpPr>
            <a:cxnSpLocks/>
          </p:cNvCxnSpPr>
          <p:nvPr/>
        </p:nvCxnSpPr>
        <p:spPr>
          <a:xfrm>
            <a:off x="511175" y="0"/>
            <a:ext cx="0" cy="659765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A9A8641B-42FC-2155-68CA-9EF4A6E25C9D}"/>
              </a:ext>
            </a:extLst>
          </p:cNvPr>
          <p:cNvSpPr txBox="1"/>
          <p:nvPr/>
        </p:nvSpPr>
        <p:spPr>
          <a:xfrm rot="16200000">
            <a:off x="-370136" y="5798705"/>
            <a:ext cx="14670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0" dirty="0">
                <a:solidFill>
                  <a:schemeClr val="accent1"/>
                </a:solidFill>
              </a:rPr>
              <a:t>Новая экспозиция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F3D39248-3BE3-8909-0E8A-F32254247ACF}"/>
              </a:ext>
            </a:extLst>
          </p:cNvPr>
          <p:cNvSpPr/>
          <p:nvPr/>
        </p:nvSpPr>
        <p:spPr>
          <a:xfrm flipH="1" flipV="1">
            <a:off x="345543" y="5143257"/>
            <a:ext cx="45720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2EF88234-CAD0-4C07-4928-470654DEA8E0}"/>
              </a:ext>
            </a:extLst>
          </p:cNvPr>
          <p:cNvSpPr txBox="1"/>
          <p:nvPr/>
        </p:nvSpPr>
        <p:spPr>
          <a:xfrm rot="16200000">
            <a:off x="-1408906" y="3228774"/>
            <a:ext cx="35477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0" dirty="0">
                <a:solidFill>
                  <a:schemeClr val="accent1"/>
                </a:solidFill>
              </a:rPr>
              <a:t>Корпоративный музей </a:t>
            </a:r>
            <a:r>
              <a:rPr lang="en-US" sz="1200" b="0" dirty="0">
                <a:solidFill>
                  <a:schemeClr val="accent1"/>
                </a:solidFill>
              </a:rPr>
              <a:t>OOO </a:t>
            </a:r>
            <a:r>
              <a:rPr lang="ru-RU" sz="1200" b="0" dirty="0">
                <a:solidFill>
                  <a:schemeClr val="accent1"/>
                </a:solidFill>
              </a:rPr>
              <a:t>«НТФФ «ПОЛИСАН»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084A4A7-A7B5-F7B2-4B57-F9885910E5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76962" y="247661"/>
            <a:ext cx="1256400" cy="27619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48A9E3F-3441-8AE3-87AD-5DEA3C506D16}"/>
              </a:ext>
            </a:extLst>
          </p:cNvPr>
          <p:cNvSpPr txBox="1"/>
          <p:nvPr/>
        </p:nvSpPr>
        <p:spPr>
          <a:xfrm>
            <a:off x="873601" y="417994"/>
            <a:ext cx="5244065" cy="545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Цель проекта: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A538C9A-F77A-215C-8915-D0F17FD2EC14}"/>
              </a:ext>
            </a:extLst>
          </p:cNvPr>
          <p:cNvSpPr txBox="1"/>
          <p:nvPr/>
        </p:nvSpPr>
        <p:spPr>
          <a:xfrm>
            <a:off x="2024213" y="3703224"/>
            <a:ext cx="3475990" cy="291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и</a:t>
            </a:r>
            <a:r>
              <a:rPr kumimoji="0" lang="ru-RU" sz="240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  <a:t>сторию</a:t>
            </a: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  <a:t> компании 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  <a:t/>
            </a:r>
            <a:b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</a:b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rebuchet MS" panose="020B0603020202020204" pitchFamily="34" charset="0"/>
              <a:ea typeface="Arial" charset="0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в</a:t>
            </a:r>
            <a:r>
              <a:rPr kumimoji="0" lang="ru-RU" sz="240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  <a:t>ажные</a:t>
            </a: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  <a:t> достижения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  <a:t/>
            </a:r>
            <a:b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</a:br>
            <a:endParaRPr lang="ru-RU" sz="2400" dirty="0">
              <a:solidFill>
                <a:schemeClr val="tx2"/>
              </a:solidFill>
            </a:endParaRPr>
          </a:p>
          <a:p>
            <a:pPr marR="0" lvl="0" indent="0" fontAlgn="auto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chemeClr val="tx2"/>
                </a:solidFill>
              </a:rPr>
              <a:t>награды</a:t>
            </a:r>
            <a:endParaRPr lang="en-US" sz="2400" dirty="0">
              <a:solidFill>
                <a:schemeClr val="tx2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  <a:t/>
            </a:r>
            <a:b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</a:b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  <a:t> 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70F37E88-E530-442E-BC1E-CF5D1A18D29D}"/>
              </a:ext>
            </a:extLst>
          </p:cNvPr>
          <p:cNvCxnSpPr>
            <a:cxnSpLocks/>
          </p:cNvCxnSpPr>
          <p:nvPr/>
        </p:nvCxnSpPr>
        <p:spPr>
          <a:xfrm>
            <a:off x="1207737" y="4383351"/>
            <a:ext cx="3898697" cy="0"/>
          </a:xfrm>
          <a:prstGeom prst="line">
            <a:avLst/>
          </a:prstGeom>
          <a:ln w="15875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E7A4F0CF-17BB-430A-3A2D-AF09DDFECCCA}"/>
              </a:ext>
            </a:extLst>
          </p:cNvPr>
          <p:cNvCxnSpPr>
            <a:cxnSpLocks/>
          </p:cNvCxnSpPr>
          <p:nvPr/>
        </p:nvCxnSpPr>
        <p:spPr>
          <a:xfrm>
            <a:off x="1207737" y="5248034"/>
            <a:ext cx="3898697" cy="0"/>
          </a:xfrm>
          <a:prstGeom prst="line">
            <a:avLst/>
          </a:prstGeom>
          <a:ln w="15875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F6828E98-B852-CADD-7312-803E628ABCE2}"/>
              </a:ext>
            </a:extLst>
          </p:cNvPr>
          <p:cNvSpPr txBox="1"/>
          <p:nvPr/>
        </p:nvSpPr>
        <p:spPr>
          <a:xfrm>
            <a:off x="873601" y="1940201"/>
            <a:ext cx="41981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0" i="0" u="none" strike="noStrike" kern="1200" cap="none" spc="-30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31</a:t>
            </a:r>
            <a:r>
              <a:rPr kumimoji="0" lang="ru-RU" sz="5400" b="0" i="0" u="none" strike="noStrike" kern="1200" cap="none" spc="-30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м</a:t>
            </a:r>
            <a:r>
              <a:rPr kumimoji="0" lang="en-US" sz="4400" b="0" i="0" u="none" strike="noStrike" kern="1200" cap="none" spc="-300" normalizeH="0" baseline="4400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</a:t>
            </a:r>
            <a:endParaRPr kumimoji="0" lang="ru-RU" sz="8800" b="0" i="0" u="none" strike="noStrike" kern="1200" cap="none" spc="-300" normalizeH="0" baseline="4400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F14C841E-D0F0-E420-9307-1C2CE6DE3E73}"/>
              </a:ext>
            </a:extLst>
          </p:cNvPr>
          <p:cNvSpPr txBox="1"/>
          <p:nvPr/>
        </p:nvSpPr>
        <p:spPr>
          <a:xfrm>
            <a:off x="873602" y="1084867"/>
            <a:ext cx="10444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Обновить 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ru-RU" sz="2400" dirty="0">
                <a:solidFill>
                  <a:schemeClr val="tx2"/>
                </a:solidFill>
              </a:rPr>
              <a:t>существующий музей компании с учетом современных тенденций и материалов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81522D79-8235-DCA7-9C81-C2B142B20CE5}"/>
              </a:ext>
            </a:extLst>
          </p:cNvPr>
          <p:cNvSpPr txBox="1"/>
          <p:nvPr/>
        </p:nvSpPr>
        <p:spPr>
          <a:xfrm>
            <a:off x="2972657" y="2295033"/>
            <a:ext cx="7504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1"/>
                </a:solidFill>
              </a:rPr>
              <a:t>При наличии очень ограниченной компактной площади показать максимально наглядно</a:t>
            </a:r>
            <a:endParaRPr lang="ru-RU" sz="2000" dirty="0">
              <a:solidFill>
                <a:schemeClr val="accent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FFFAB055-608D-3317-29C5-FCF30592E9E9}"/>
              </a:ext>
            </a:extLst>
          </p:cNvPr>
          <p:cNvSpPr txBox="1"/>
          <p:nvPr/>
        </p:nvSpPr>
        <p:spPr>
          <a:xfrm>
            <a:off x="7152018" y="3480862"/>
            <a:ext cx="4694439" cy="333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препараты, выпускаемые компанией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  <a:t/>
            </a:r>
            <a:b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</a:br>
            <a:r>
              <a:rPr lang="ru-RU" sz="24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географию присутствия компании (подчеркнуть международный статус)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  <a:t/>
            </a:r>
            <a:b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</a:br>
            <a:endParaRPr kumimoji="0" lang="ru-RU" sz="105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rebuchet MS" panose="020B0603020202020204" pitchFamily="34" charset="0"/>
              <a:ea typeface="Arial" charset="0"/>
              <a:cs typeface="Arial" charset="0"/>
            </a:endParaRPr>
          </a:p>
          <a:p>
            <a:pPr marR="0" lvl="0" indent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chemeClr val="tx2"/>
                </a:solidFill>
              </a:rPr>
              <a:t>производственные площади компании (макет)</a:t>
            </a: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  <a:t/>
            </a:r>
            <a:b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</a:b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  <a:t> </a:t>
            </a:r>
          </a:p>
        </p:txBody>
      </p: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xmlns="" id="{E59BFE74-A5A1-5DAF-7EBD-D86EB0C218C9}"/>
              </a:ext>
            </a:extLst>
          </p:cNvPr>
          <p:cNvCxnSpPr>
            <a:cxnSpLocks/>
          </p:cNvCxnSpPr>
          <p:nvPr/>
        </p:nvCxnSpPr>
        <p:spPr>
          <a:xfrm>
            <a:off x="6222447" y="4380991"/>
            <a:ext cx="5183490" cy="0"/>
          </a:xfrm>
          <a:prstGeom prst="line">
            <a:avLst/>
          </a:prstGeom>
          <a:ln w="15875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xmlns="" id="{3BED7FD1-F648-7FA9-8D54-FA8326ACA6CF}"/>
              </a:ext>
            </a:extLst>
          </p:cNvPr>
          <p:cNvCxnSpPr>
            <a:cxnSpLocks/>
          </p:cNvCxnSpPr>
          <p:nvPr/>
        </p:nvCxnSpPr>
        <p:spPr>
          <a:xfrm>
            <a:off x="6186176" y="5730765"/>
            <a:ext cx="5183490" cy="0"/>
          </a:xfrm>
          <a:prstGeom prst="line">
            <a:avLst/>
          </a:prstGeom>
          <a:ln w="15875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Рисунок 73">
            <a:extLst>
              <a:ext uri="{FF2B5EF4-FFF2-40B4-BE49-F238E27FC236}">
                <a16:creationId xmlns:a16="http://schemas.microsoft.com/office/drawing/2014/main" xmlns="" id="{7E618752-E7BF-B714-4AED-87E92457648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242034" y="3624543"/>
            <a:ext cx="565949" cy="608872"/>
          </a:xfrm>
          <a:prstGeom prst="rect">
            <a:avLst/>
          </a:prstGeom>
        </p:spPr>
      </p:pic>
      <p:sp>
        <p:nvSpPr>
          <p:cNvPr id="75" name="Прямоугольник: скругленные углы 74">
            <a:extLst>
              <a:ext uri="{FF2B5EF4-FFF2-40B4-BE49-F238E27FC236}">
                <a16:creationId xmlns:a16="http://schemas.microsoft.com/office/drawing/2014/main" xmlns="" id="{D5312E63-19A3-CB89-02B1-3BE39B289A2F}"/>
              </a:ext>
            </a:extLst>
          </p:cNvPr>
          <p:cNvSpPr/>
          <p:nvPr/>
        </p:nvSpPr>
        <p:spPr>
          <a:xfrm>
            <a:off x="799035" y="1154652"/>
            <a:ext cx="1607281" cy="366546"/>
          </a:xfrm>
          <a:prstGeom prst="roundRect">
            <a:avLst>
              <a:gd name="adj" fmla="val 50000"/>
            </a:avLst>
          </a:prstGeom>
          <a:noFill/>
          <a:ln>
            <a:solidFill>
              <a:srgbClr val="D91B5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xmlns="" id="{3C6498F5-8882-6FAD-E7D8-81E78D1488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254875" y="4515246"/>
            <a:ext cx="540267" cy="553268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xmlns="" id="{CCD82C3A-4C72-DBCE-AAA1-D276209B82F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233223" y="5386088"/>
            <a:ext cx="583570" cy="546921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xmlns="" id="{FDF1EC00-813E-061D-B2E9-07905DEF5DA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6300244" y="3480862"/>
            <a:ext cx="595799" cy="595799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xmlns="" id="{1836E5A4-3331-5801-D6C9-3E17D47F5C83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6300244" y="4584659"/>
            <a:ext cx="548003" cy="577426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85DC67C2-CF50-8E14-81A9-D7A7AFA2A74D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6186176" y="5851789"/>
            <a:ext cx="776137" cy="30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061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51D6DA3A-44B7-CB5A-5A40-A6F53181B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39D5A75C-6F47-5476-8AE5-9F8BDF8C86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741972" y="1425816"/>
            <a:ext cx="3931651" cy="258465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E8874B8-A016-0863-18C1-FDDCA925365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659470" y="-1875915"/>
            <a:ext cx="1492919" cy="328185"/>
          </a:xfrm>
          <a:prstGeom prst="rect">
            <a:avLst/>
          </a:prstGeom>
        </p:spPr>
      </p:pic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F55C135F-EBDC-474D-6FDB-F648B07A7B1C}"/>
              </a:ext>
            </a:extLst>
          </p:cNvPr>
          <p:cNvCxnSpPr>
            <a:cxnSpLocks/>
          </p:cNvCxnSpPr>
          <p:nvPr/>
        </p:nvCxnSpPr>
        <p:spPr>
          <a:xfrm>
            <a:off x="511175" y="0"/>
            <a:ext cx="0" cy="659765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AFF2D16B-686F-238F-AB64-21706264DD72}"/>
              </a:ext>
            </a:extLst>
          </p:cNvPr>
          <p:cNvSpPr txBox="1"/>
          <p:nvPr/>
        </p:nvSpPr>
        <p:spPr>
          <a:xfrm rot="16200000">
            <a:off x="-370136" y="5798705"/>
            <a:ext cx="14670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0" dirty="0">
                <a:solidFill>
                  <a:schemeClr val="accent1"/>
                </a:solidFill>
              </a:rPr>
              <a:t>Новая экспозиция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BABE9BD1-C58D-B02B-5E9F-129F705FF7E4}"/>
              </a:ext>
            </a:extLst>
          </p:cNvPr>
          <p:cNvSpPr/>
          <p:nvPr/>
        </p:nvSpPr>
        <p:spPr>
          <a:xfrm flipH="1" flipV="1">
            <a:off x="345543" y="5143257"/>
            <a:ext cx="45720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EB239217-E68A-4F47-37D1-7D784BD8F43B}"/>
              </a:ext>
            </a:extLst>
          </p:cNvPr>
          <p:cNvSpPr txBox="1"/>
          <p:nvPr/>
        </p:nvSpPr>
        <p:spPr>
          <a:xfrm rot="16200000">
            <a:off x="-1408906" y="3228774"/>
            <a:ext cx="35477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0" dirty="0">
                <a:solidFill>
                  <a:schemeClr val="accent1"/>
                </a:solidFill>
              </a:rPr>
              <a:t>Корпоративный музей </a:t>
            </a:r>
            <a:r>
              <a:rPr lang="en-US" sz="1200" b="0" dirty="0">
                <a:solidFill>
                  <a:schemeClr val="accent1"/>
                </a:solidFill>
              </a:rPr>
              <a:t>OOO </a:t>
            </a:r>
            <a:r>
              <a:rPr lang="ru-RU" sz="1200" b="0" dirty="0">
                <a:solidFill>
                  <a:schemeClr val="accent1"/>
                </a:solidFill>
              </a:rPr>
              <a:t>«НТФФ «ПОЛИСАН»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015FC65-A8C2-066B-1696-070C86CFF7B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476962" y="247661"/>
            <a:ext cx="1256400" cy="27619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AD112AC-988A-6803-C98F-63E23390BC09}"/>
              </a:ext>
            </a:extLst>
          </p:cNvPr>
          <p:cNvSpPr txBox="1"/>
          <p:nvPr/>
        </p:nvSpPr>
        <p:spPr>
          <a:xfrm>
            <a:off x="873601" y="417994"/>
            <a:ext cx="5244065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Аудитория 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4B582D9-84B5-7275-7F23-A50F179B7770}"/>
              </a:ext>
            </a:extLst>
          </p:cNvPr>
          <p:cNvSpPr txBox="1"/>
          <p:nvPr/>
        </p:nvSpPr>
        <p:spPr>
          <a:xfrm>
            <a:off x="1473950" y="1425816"/>
            <a:ext cx="905282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Сотрудники компании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Российские и международные партнеры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компании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  <a:t/>
            </a:r>
            <a:b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</a:b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  <a:t> 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1D8B98E9-5E9A-7A6A-633B-237578871C94}"/>
              </a:ext>
            </a:extLst>
          </p:cNvPr>
          <p:cNvGrpSpPr/>
          <p:nvPr/>
        </p:nvGrpSpPr>
        <p:grpSpPr>
          <a:xfrm>
            <a:off x="982664" y="3273371"/>
            <a:ext cx="10621961" cy="3086986"/>
            <a:chOff x="982664" y="3535478"/>
            <a:chExt cx="10536575" cy="3062171"/>
          </a:xfrm>
        </p:grpSpPr>
        <p:pic>
          <p:nvPicPr>
            <p:cNvPr id="21" name="Рисунок 20" descr="Изображение выглядит как одежда, человек, женщина, улыб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xmlns="" id="{4125F8A6-BD92-21EA-5814-093332052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63114" y="3535478"/>
              <a:ext cx="4556125" cy="3062171"/>
            </a:xfrm>
            <a:prstGeom prst="rect">
              <a:avLst/>
            </a:prstGeom>
          </p:spPr>
        </p:pic>
        <p:pic>
          <p:nvPicPr>
            <p:cNvPr id="16" name="Рисунок 15" descr="Изображение выглядит как одежда, человек, улыбка, обув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xmlns="" id="{3538AE31-EC7E-9556-2F2E-98AD44AE3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82664" y="3535478"/>
              <a:ext cx="5980450" cy="3062171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35AA53CD-3CF7-AE6E-5C83-12B79380796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982664" y="1458177"/>
            <a:ext cx="338137" cy="32962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34609BBE-9B85-753A-E00C-7FB84D3FEC8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982664" y="1942581"/>
            <a:ext cx="338137" cy="32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783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ADC34439-8AC8-927E-8871-850F3BFF3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9FF708CC-96D1-A188-D08C-53CE8F0A719C}"/>
              </a:ext>
            </a:extLst>
          </p:cNvPr>
          <p:cNvSpPr/>
          <p:nvPr/>
        </p:nvSpPr>
        <p:spPr>
          <a:xfrm>
            <a:off x="4949715" y="3483306"/>
            <a:ext cx="7242284" cy="1231904"/>
          </a:xfrm>
          <a:prstGeom prst="rect">
            <a:avLst/>
          </a:prstGeom>
          <a:solidFill>
            <a:schemeClr val="accent2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C0BACE7A-A4A5-0A20-CDD7-4EDCA8D44606}"/>
              </a:ext>
            </a:extLst>
          </p:cNvPr>
          <p:cNvCxnSpPr>
            <a:cxnSpLocks/>
          </p:cNvCxnSpPr>
          <p:nvPr/>
        </p:nvCxnSpPr>
        <p:spPr>
          <a:xfrm>
            <a:off x="511175" y="0"/>
            <a:ext cx="0" cy="659765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72AE48CD-510C-975E-ACBF-6CBB77F6AC56}"/>
              </a:ext>
            </a:extLst>
          </p:cNvPr>
          <p:cNvSpPr txBox="1"/>
          <p:nvPr/>
        </p:nvSpPr>
        <p:spPr>
          <a:xfrm rot="16200000">
            <a:off x="-370136" y="5798705"/>
            <a:ext cx="14670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0" dirty="0">
                <a:solidFill>
                  <a:schemeClr val="accent1"/>
                </a:solidFill>
              </a:rPr>
              <a:t>Новая экспозиция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462B2C32-D818-A938-4E1A-BE401FCB8EFC}"/>
              </a:ext>
            </a:extLst>
          </p:cNvPr>
          <p:cNvSpPr/>
          <p:nvPr/>
        </p:nvSpPr>
        <p:spPr>
          <a:xfrm flipH="1" flipV="1">
            <a:off x="345543" y="5143257"/>
            <a:ext cx="45720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DC251E02-7126-BCB4-6AD1-EE02D57F8F9B}"/>
              </a:ext>
            </a:extLst>
          </p:cNvPr>
          <p:cNvSpPr txBox="1"/>
          <p:nvPr/>
        </p:nvSpPr>
        <p:spPr>
          <a:xfrm rot="16200000">
            <a:off x="-1408906" y="3228774"/>
            <a:ext cx="35477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0" dirty="0">
                <a:solidFill>
                  <a:schemeClr val="accent1"/>
                </a:solidFill>
              </a:rPr>
              <a:t>Корпоративный музей </a:t>
            </a:r>
            <a:r>
              <a:rPr lang="en-US" sz="1200" b="0" dirty="0">
                <a:solidFill>
                  <a:schemeClr val="accent1"/>
                </a:solidFill>
              </a:rPr>
              <a:t>OOO </a:t>
            </a:r>
            <a:r>
              <a:rPr lang="ru-RU" sz="1200" b="0" dirty="0">
                <a:solidFill>
                  <a:schemeClr val="accent1"/>
                </a:solidFill>
              </a:rPr>
              <a:t>«НТФФ «ПОЛИСАН»</a:t>
            </a:r>
          </a:p>
        </p:txBody>
      </p:sp>
      <p:pic>
        <p:nvPicPr>
          <p:cNvPr id="5" name="Рисунок 4" descr="Изображение выглядит как текст, Реклама, плакат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CAC0E2F8-E0C5-DE42-9245-79D4CA1CFE0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462" r="-56"/>
          <a:stretch/>
        </p:blipFill>
        <p:spPr>
          <a:xfrm>
            <a:off x="984691" y="-523051"/>
            <a:ext cx="11207309" cy="51239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098F43A-4B81-9A7D-D6E2-282549D697D7}"/>
              </a:ext>
            </a:extLst>
          </p:cNvPr>
          <p:cNvSpPr txBox="1"/>
          <p:nvPr/>
        </p:nvSpPr>
        <p:spPr>
          <a:xfrm>
            <a:off x="1592099" y="5137340"/>
            <a:ext cx="2597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Разработка концепции </a:t>
            </a:r>
            <a:endParaRPr lang="en-US" sz="1200" dirty="0">
              <a:solidFill>
                <a:schemeClr val="tx2"/>
              </a:solidFill>
              <a:latin typeface="Trebuchet MS" panose="020B0603020202020204" pitchFamily="34" charset="0"/>
              <a:ea typeface="Arial" charset="0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и дизайна нового музея стали серьёзным вызовом для отдела рекламы.</a:t>
            </a:r>
            <a:endParaRPr kumimoji="0" lang="ru-RU" sz="105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rebuchet MS" panose="020B0603020202020204" pitchFamily="34" charset="0"/>
              <a:ea typeface="Arial" charset="0"/>
              <a:cs typeface="Arial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DE90D4D4-1176-3DC5-14D0-7F5C99FA1A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25081" y="4953045"/>
            <a:ext cx="645753" cy="80102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4C4FDE39-C24A-07ED-8CC5-C2AE8AD519D1}"/>
              </a:ext>
            </a:extLst>
          </p:cNvPr>
          <p:cNvSpPr txBox="1"/>
          <p:nvPr/>
        </p:nvSpPr>
        <p:spPr>
          <a:xfrm>
            <a:off x="4755418" y="5137340"/>
            <a:ext cx="2923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Необходимо было не только донести всю богатую на события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и достижения историю </a:t>
            </a:r>
            <a:r>
              <a:rPr lang="ru-RU" sz="1200" dirty="0" err="1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ПОЛИСАНа</a:t>
            </a:r>
            <a:r>
              <a:rPr lang="ru-RU" sz="12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но и предусмотреть место для  будущих побед.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ru-RU" sz="1200" dirty="0">
              <a:solidFill>
                <a:schemeClr val="tx2"/>
              </a:solidFill>
              <a:latin typeface="Trebuchet MS" panose="020B0603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95841A68-EC9A-8203-BB1B-5EACA23D145C}"/>
              </a:ext>
            </a:extLst>
          </p:cNvPr>
          <p:cNvSpPr txBox="1"/>
          <p:nvPr/>
        </p:nvSpPr>
        <p:spPr>
          <a:xfrm>
            <a:off x="8676725" y="5137340"/>
            <a:ext cx="29207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Важно было найти такое решение, которое бы выглядело современным в длительной перспективе, было технически исполнимо (за разумные  деньги) и которое позволяло бы,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в случае необходимости, менять информационные блоки без излишних затрат.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96B817F4-E467-FAEE-4B23-E1B2280B829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105516" y="4910047"/>
            <a:ext cx="583570" cy="546921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2B587D2A-7338-4F52-AC5E-DA632BF847E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898412" y="4868559"/>
            <a:ext cx="638635" cy="71942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E92E7F8B-F471-A58A-CBFB-CB99DE2B2D90}"/>
              </a:ext>
            </a:extLst>
          </p:cNvPr>
          <p:cNvSpPr txBox="1"/>
          <p:nvPr/>
        </p:nvSpPr>
        <p:spPr>
          <a:xfrm>
            <a:off x="1592098" y="4881517"/>
            <a:ext cx="25977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  <a:t>ВЫЗОВ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Trebuchet MS" panose="020B0603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C5B81EA4-5283-E3AD-0F77-5E8B628A932E}"/>
              </a:ext>
            </a:extLst>
          </p:cNvPr>
          <p:cNvSpPr txBox="1"/>
          <p:nvPr/>
        </p:nvSpPr>
        <p:spPr>
          <a:xfrm>
            <a:off x="4755417" y="4875729"/>
            <a:ext cx="25977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  <a:t>БУДУЩИЕ ПОБЕДЫ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rebuchet MS" panose="020B0603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63E66BEB-76A5-A62D-4FB1-0B588265EBDB}"/>
              </a:ext>
            </a:extLst>
          </p:cNvPr>
          <p:cNvSpPr txBox="1"/>
          <p:nvPr/>
        </p:nvSpPr>
        <p:spPr>
          <a:xfrm>
            <a:off x="8656958" y="4875728"/>
            <a:ext cx="25977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Trebuchet MS" panose="020B0603020202020204" pitchFamily="34" charset="0"/>
                <a:ea typeface="Arial" charset="0"/>
                <a:cs typeface="Arial" charset="0"/>
              </a:rPr>
              <a:t>РЕШЕНИЕ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Trebuchet MS" panose="020B0603020202020204" pitchFamily="34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966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5E647C0F-147D-E8D1-67A9-2A829D2A4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00E36D0-A7F4-126A-2A28-52B8778BCE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826973D-2DDF-44FF-6786-90A513180A95}"/>
              </a:ext>
            </a:extLst>
          </p:cNvPr>
          <p:cNvSpPr/>
          <p:nvPr/>
        </p:nvSpPr>
        <p:spPr>
          <a:xfrm>
            <a:off x="-1" y="4860758"/>
            <a:ext cx="8758989" cy="1997242"/>
          </a:xfrm>
          <a:prstGeom prst="rect">
            <a:avLst/>
          </a:prstGeom>
          <a:solidFill>
            <a:schemeClr val="accent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53CC6B0-221F-8041-7A94-6FAEC5788CAF}"/>
              </a:ext>
            </a:extLst>
          </p:cNvPr>
          <p:cNvSpPr txBox="1"/>
          <p:nvPr/>
        </p:nvSpPr>
        <p:spPr>
          <a:xfrm>
            <a:off x="982663" y="5142256"/>
            <a:ext cx="7555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</a:rPr>
              <a:t>При разработке музея была предусмотрена возможность оперативно обновлять информацию. Так появились съемные блоки с указанием численности сотрудников, объемом производства, количеством стран присутствия компании и т.д.</a:t>
            </a:r>
          </a:p>
        </p:txBody>
      </p:sp>
    </p:spTree>
    <p:extLst>
      <p:ext uri="{BB962C8B-B14F-4D97-AF65-F5344CB8AC3E}">
        <p14:creationId xmlns:p14="http://schemas.microsoft.com/office/powerpoint/2010/main" val="2594224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D7991979-D395-8A66-1FD1-53C9F2D43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B494D61-DF26-E61B-868D-B38A3EBDAF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7DF74A1-3690-4F75-88E3-259296620FBA}"/>
              </a:ext>
            </a:extLst>
          </p:cNvPr>
          <p:cNvSpPr/>
          <p:nvPr/>
        </p:nvSpPr>
        <p:spPr>
          <a:xfrm>
            <a:off x="-1" y="4860758"/>
            <a:ext cx="8758989" cy="1997242"/>
          </a:xfrm>
          <a:prstGeom prst="rect">
            <a:avLst/>
          </a:prstGeom>
          <a:solidFill>
            <a:schemeClr val="accent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72B7474-D262-3847-624A-ED3A5190CE82}"/>
              </a:ext>
            </a:extLst>
          </p:cNvPr>
          <p:cNvSpPr txBox="1"/>
          <p:nvPr/>
        </p:nvSpPr>
        <p:spPr>
          <a:xfrm>
            <a:off x="982663" y="5129166"/>
            <a:ext cx="73970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</a:rPr>
              <a:t>Отдел рекламы часто и очень плотно контактировал с дирекцией по строительству компании, чтобы при закладке электрических коммуникаций, строительстве стен и ниш в зоне музея всё было четко и корректно сделано с учетом проекта музея, чтобы при монтаже конструкций не возникло проблем.</a:t>
            </a:r>
          </a:p>
        </p:txBody>
      </p:sp>
    </p:spTree>
    <p:extLst>
      <p:ext uri="{BB962C8B-B14F-4D97-AF65-F5344CB8AC3E}">
        <p14:creationId xmlns:p14="http://schemas.microsoft.com/office/powerpoint/2010/main" val="1847295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E5A671E6-BDBE-0582-40A5-74145798E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Изображение выглядит как текст, плакат, меню, Реклам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7570FAC6-6028-73CC-12BF-D868FC49A3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352" y="0"/>
            <a:ext cx="8270873" cy="685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0F740040-E3BE-D5A3-485C-25939B844009}"/>
              </a:ext>
            </a:extLst>
          </p:cNvPr>
          <p:cNvSpPr/>
          <p:nvPr/>
        </p:nvSpPr>
        <p:spPr>
          <a:xfrm>
            <a:off x="5342021" y="3795353"/>
            <a:ext cx="6849979" cy="1384995"/>
          </a:xfrm>
          <a:prstGeom prst="rect">
            <a:avLst/>
          </a:prstGeom>
          <a:solidFill>
            <a:schemeClr val="accent2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D5E15CE-6531-C446-7F38-0E92D7CAE60C}"/>
              </a:ext>
            </a:extLst>
          </p:cNvPr>
          <p:cNvSpPr txBox="1"/>
          <p:nvPr/>
        </p:nvSpPr>
        <p:spPr>
          <a:xfrm>
            <a:off x="8518358" y="1120676"/>
            <a:ext cx="30862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 sz="120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defRPr>
            </a:lvl1pPr>
          </a:lstStyle>
          <a:p>
            <a:r>
              <a:rPr lang="ru-RU" sz="1600" dirty="0"/>
              <a:t>Необходимо было предусмотреть </a:t>
            </a:r>
            <a:r>
              <a:rPr lang="ru-RU" sz="1600" dirty="0">
                <a:solidFill>
                  <a:schemeClr val="accent1"/>
                </a:solidFill>
              </a:rPr>
              <a:t>витрины для демонстрации исторических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и современных  упаковок, наград и дипломов</a:t>
            </a:r>
            <a:r>
              <a:rPr lang="ru-RU" sz="1600" dirty="0"/>
              <a:t>, </a:t>
            </a:r>
          </a:p>
          <a:p>
            <a:r>
              <a:rPr lang="ru-RU" sz="1600" dirty="0"/>
              <a:t>при этом витрины </a:t>
            </a:r>
          </a:p>
          <a:p>
            <a:r>
              <a:rPr lang="ru-RU" sz="1600" dirty="0"/>
              <a:t>должны быть исполнены современно</a:t>
            </a:r>
          </a:p>
          <a:p>
            <a:r>
              <a:rPr lang="ru-RU" sz="1600" dirty="0"/>
              <a:t>и визуально гармонировать</a:t>
            </a:r>
          </a:p>
          <a:p>
            <a:r>
              <a:rPr lang="ru-RU" sz="1600" dirty="0"/>
              <a:t>с новой концепцией.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D286FD88-956E-22F6-DCD0-CEEF8C088969}"/>
              </a:ext>
            </a:extLst>
          </p:cNvPr>
          <p:cNvSpPr txBox="1"/>
          <p:nvPr/>
        </p:nvSpPr>
        <p:spPr>
          <a:xfrm>
            <a:off x="5695497" y="3980018"/>
            <a:ext cx="60378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 sz="120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defRPr>
            </a:lvl1pPr>
          </a:lstStyle>
          <a:p>
            <a:r>
              <a:rPr lang="ru-RU" sz="2000" dirty="0">
                <a:solidFill>
                  <a:schemeClr val="bg1"/>
                </a:solidFill>
              </a:rPr>
              <a:t>Решение было найдено – небольшие витринные блоки из закаленного стекла с подсветкой лаконично дополнили общую картину.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C1EADC6-1A68-ECE0-F0D6-76CE1F8F7F3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476962" y="247661"/>
            <a:ext cx="1256400" cy="27619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6C27AD2-6B3A-B05C-0DB9-8E40744D8C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518358" y="5515139"/>
            <a:ext cx="5567678" cy="195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663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FC7D4E5E-2A54-3D5C-CDF7-3B601C6E6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xmlns="" id="{971C26DC-393B-CCAF-0701-6AE5D32A103B}"/>
              </a:ext>
            </a:extLst>
          </p:cNvPr>
          <p:cNvSpPr/>
          <p:nvPr/>
        </p:nvSpPr>
        <p:spPr>
          <a:xfrm>
            <a:off x="5891211" y="2454180"/>
            <a:ext cx="6074313" cy="12319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B75B16E1-33B3-3882-406B-F023A0D3AD54}"/>
              </a:ext>
            </a:extLst>
          </p:cNvPr>
          <p:cNvCxnSpPr>
            <a:cxnSpLocks/>
          </p:cNvCxnSpPr>
          <p:nvPr/>
        </p:nvCxnSpPr>
        <p:spPr>
          <a:xfrm>
            <a:off x="511175" y="0"/>
            <a:ext cx="0" cy="659765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7F016D4C-0871-62E7-FCA4-FFAF5C289BC9}"/>
              </a:ext>
            </a:extLst>
          </p:cNvPr>
          <p:cNvSpPr txBox="1"/>
          <p:nvPr/>
        </p:nvSpPr>
        <p:spPr>
          <a:xfrm rot="16200000">
            <a:off x="-370136" y="5798705"/>
            <a:ext cx="14670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0" dirty="0">
                <a:solidFill>
                  <a:schemeClr val="accent1"/>
                </a:solidFill>
              </a:rPr>
              <a:t>Новая экспозиция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C33546EE-DFA7-CAB5-C6E5-650862679EED}"/>
              </a:ext>
            </a:extLst>
          </p:cNvPr>
          <p:cNvSpPr/>
          <p:nvPr/>
        </p:nvSpPr>
        <p:spPr>
          <a:xfrm flipH="1" flipV="1">
            <a:off x="345543" y="5143257"/>
            <a:ext cx="45720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F4762D99-C4BA-99FE-0A90-75D231EEE59F}"/>
              </a:ext>
            </a:extLst>
          </p:cNvPr>
          <p:cNvSpPr txBox="1"/>
          <p:nvPr/>
        </p:nvSpPr>
        <p:spPr>
          <a:xfrm rot="16200000">
            <a:off x="-1408906" y="3228774"/>
            <a:ext cx="35477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0" dirty="0">
                <a:solidFill>
                  <a:schemeClr val="accent1"/>
                </a:solidFill>
              </a:rPr>
              <a:t>Корпоративный музей </a:t>
            </a:r>
            <a:r>
              <a:rPr lang="en-US" sz="1200" b="0" dirty="0">
                <a:solidFill>
                  <a:schemeClr val="accent1"/>
                </a:solidFill>
              </a:rPr>
              <a:t>OOO </a:t>
            </a:r>
            <a:r>
              <a:rPr lang="ru-RU" sz="1200" b="0" dirty="0">
                <a:solidFill>
                  <a:schemeClr val="accent1"/>
                </a:solidFill>
              </a:rPr>
              <a:t>«НТФФ «ПОЛИСАН»</a:t>
            </a:r>
          </a:p>
        </p:txBody>
      </p:sp>
      <p:pic>
        <p:nvPicPr>
          <p:cNvPr id="7" name="Рисунок 6" descr="Изображение выглядит как стена, дверь, освещение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2A6853F3-AB2D-1EA8-3DB2-981ED9533C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6815" y="512763"/>
            <a:ext cx="2187178" cy="2916237"/>
          </a:xfrm>
          <a:prstGeom prst="rect">
            <a:avLst/>
          </a:prstGeom>
        </p:spPr>
      </p:pic>
      <p:pic>
        <p:nvPicPr>
          <p:cNvPr id="3" name="Рисунок 2" descr="Изображение выглядит как текст, карта, Цвет Majorelle blue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9EEBFFA3-5038-665E-8357-2928D8479C3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6824" y="512763"/>
            <a:ext cx="3692405" cy="291623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B85E18CC-6FB4-E67C-ABD6-129E2075B667}"/>
              </a:ext>
            </a:extLst>
          </p:cNvPr>
          <p:cNvSpPr txBox="1"/>
          <p:nvPr/>
        </p:nvSpPr>
        <p:spPr>
          <a:xfrm>
            <a:off x="893922" y="460874"/>
            <a:ext cx="44447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Все элементы музея декорированы </a:t>
            </a:r>
            <a:r>
              <a:rPr lang="ru-RU" dirty="0" err="1">
                <a:solidFill>
                  <a:schemeClr val="accent1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контражурной</a:t>
            </a:r>
            <a:r>
              <a:rPr lang="ru-RU" dirty="0">
                <a:solidFill>
                  <a:schemeClr val="accent1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 подсветкой</a:t>
            </a:r>
            <a:r>
              <a:rPr lang="ru-RU" sz="1400" dirty="0">
                <a:solidFill>
                  <a:schemeClr val="accent1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, </a:t>
            </a:r>
            <a:r>
              <a:rPr lang="ru-RU" sz="14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эффектно подчеркивающей цветовую гамму нового музея     и выделяющей значимые элементы. </a:t>
            </a:r>
            <a:endParaRPr kumimoji="0" lang="ru-RU" sz="11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rebuchet MS" panose="020B0603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665B01C3-F681-568D-D50E-7F855BDDDED9}"/>
              </a:ext>
            </a:extLst>
          </p:cNvPr>
          <p:cNvSpPr txBox="1"/>
          <p:nvPr/>
        </p:nvSpPr>
        <p:spPr>
          <a:xfrm>
            <a:off x="6366786" y="4100647"/>
            <a:ext cx="536720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Особенно эффектно смотрятся блоки: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 </a:t>
            </a:r>
          </a:p>
          <a:p>
            <a:pPr lvl="1">
              <a:defRPr/>
            </a:pPr>
            <a:r>
              <a:rPr lang="ru-RU" sz="1600" dirty="0">
                <a:solidFill>
                  <a:schemeClr val="accent1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«География </a:t>
            </a:r>
            <a:r>
              <a:rPr lang="ru-RU" sz="1600" dirty="0" err="1">
                <a:solidFill>
                  <a:schemeClr val="accent1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ПОЛИСАНа</a:t>
            </a:r>
            <a:r>
              <a:rPr lang="ru-RU" sz="1600" dirty="0">
                <a:solidFill>
                  <a:schemeClr val="accent1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» </a:t>
            </a:r>
            <a:r>
              <a:rPr lang="ru-RU" sz="16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с объемными подсвеченными элементами; </a:t>
            </a:r>
          </a:p>
          <a:p>
            <a:pPr lvl="1">
              <a:defRPr/>
            </a:pPr>
            <a:endParaRPr lang="ru-RU" sz="1600" dirty="0">
              <a:solidFill>
                <a:schemeClr val="tx2"/>
              </a:solidFill>
              <a:latin typeface="Trebuchet MS" panose="020B0603020202020204" pitchFamily="34" charset="0"/>
              <a:ea typeface="Arial" charset="0"/>
              <a:cs typeface="Arial" charset="0"/>
            </a:endParaRPr>
          </a:p>
          <a:p>
            <a:pPr lvl="1">
              <a:defRPr/>
            </a:pPr>
            <a:r>
              <a:rPr lang="ru-RU" sz="1600" dirty="0">
                <a:solidFill>
                  <a:schemeClr val="accent1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блок «Фотозона»  </a:t>
            </a:r>
            <a:r>
              <a:rPr lang="ru-RU" sz="16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со светящимся логотипом, перекликающийся по оформлению </a:t>
            </a:r>
          </a:p>
          <a:p>
            <a:pPr lvl="1">
              <a:defRPr/>
            </a:pPr>
            <a:r>
              <a:rPr lang="ru-RU" sz="16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с аналогичной зоной, расположенной </a:t>
            </a:r>
          </a:p>
          <a:p>
            <a:pPr lvl="1">
              <a:defRPr/>
            </a:pPr>
            <a:r>
              <a:rPr lang="ru-RU" sz="16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в здании фармацевтического завода «ПОЛИСАН».</a:t>
            </a:r>
            <a:endParaRPr kumimoji="0" lang="ru-RU" sz="12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rebuchet MS" panose="020B0603020202020204" pitchFamily="34" charset="0"/>
              <a:ea typeface="Arial" charset="0"/>
              <a:cs typeface="Arial" charset="0"/>
            </a:endParaRP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EE290CE9-B83B-0C99-EA61-5FC05E86075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476324" y="4624339"/>
            <a:ext cx="338137" cy="32962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0CBDC61B-A088-0AC0-BA3A-192F693F465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476324" y="5368522"/>
            <a:ext cx="338137" cy="3296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AD0596A-502D-F72C-1A31-82CAE10F8C4F}"/>
              </a:ext>
            </a:extLst>
          </p:cNvPr>
          <p:cNvSpPr txBox="1"/>
          <p:nvPr/>
        </p:nvSpPr>
        <p:spPr>
          <a:xfrm>
            <a:off x="901623" y="1618237"/>
            <a:ext cx="406827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      сценария подсветки музея: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30000"/>
              <a:buFont typeface="Arial" panose="020B0604020202020204" pitchFamily="34" charset="0"/>
              <a:buChar char="•"/>
              <a:tabLst/>
              <a:defRPr/>
            </a:pPr>
            <a:r>
              <a:rPr lang="ru-RU" sz="1300" dirty="0" err="1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контражурная</a:t>
            </a:r>
            <a:r>
              <a:rPr lang="ru-RU" sz="13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 подсветка </a:t>
            </a:r>
            <a:r>
              <a:rPr lang="ru-RU" sz="1300" dirty="0">
                <a:solidFill>
                  <a:schemeClr val="accent1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всего пространства </a:t>
            </a:r>
            <a:r>
              <a:rPr lang="ru-RU" sz="13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на потолке;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30000"/>
              <a:buFont typeface="Arial" panose="020B0604020202020204" pitchFamily="34" charset="0"/>
              <a:buChar char="•"/>
              <a:tabLst/>
              <a:defRPr/>
            </a:pPr>
            <a:r>
              <a:rPr lang="ru-RU" sz="1300" dirty="0" err="1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контражурная</a:t>
            </a:r>
            <a:r>
              <a:rPr lang="ru-RU" sz="13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 подсветка </a:t>
            </a:r>
            <a:r>
              <a:rPr lang="ru-RU" sz="1300" dirty="0">
                <a:solidFill>
                  <a:schemeClr val="accent1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крупных элементов</a:t>
            </a:r>
            <a:r>
              <a:rPr lang="ru-RU" sz="13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              (логотип, карта, витрины);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30000"/>
              <a:buFont typeface="Arial" panose="020B0604020202020204" pitchFamily="34" charset="0"/>
              <a:buChar char="•"/>
              <a:tabLst/>
              <a:defRPr/>
            </a:pPr>
            <a:r>
              <a:rPr lang="ru-RU" sz="1300" dirty="0">
                <a:solidFill>
                  <a:schemeClr val="accent1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направленный свет </a:t>
            </a:r>
            <a:r>
              <a:rPr lang="ru-RU" sz="13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(споты).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ru-RU" sz="1200" dirty="0">
              <a:solidFill>
                <a:schemeClr val="tx2"/>
              </a:solidFill>
              <a:latin typeface="Trebuchet MS" panose="020B0603020202020204" pitchFamily="34" charset="0"/>
              <a:ea typeface="Arial" charset="0"/>
              <a:cs typeface="Arial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F9D7800-CAD1-BB4A-E38B-71895AB0FDB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3848" y="3433220"/>
            <a:ext cx="4752975" cy="31686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A1EF6C9-1891-6230-8DC2-465AA49A3B3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03699" y="1536199"/>
            <a:ext cx="266700" cy="409575"/>
          </a:xfrm>
          <a:prstGeom prst="rect">
            <a:avLst/>
          </a:prstGeom>
        </p:spPr>
      </p:pic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AEB35A9F-461A-8B66-7B8C-7BFA31FF0295}"/>
              </a:ext>
            </a:extLst>
          </p:cNvPr>
          <p:cNvCxnSpPr>
            <a:cxnSpLocks/>
          </p:cNvCxnSpPr>
          <p:nvPr/>
        </p:nvCxnSpPr>
        <p:spPr>
          <a:xfrm>
            <a:off x="1137049" y="1935726"/>
            <a:ext cx="2434826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905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391A14A4-9EC4-AFA3-6CFF-04724555A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4BF93B2F-5DBF-3B81-320F-E4B0A0CFA1A3}"/>
              </a:ext>
            </a:extLst>
          </p:cNvPr>
          <p:cNvCxnSpPr>
            <a:cxnSpLocks/>
          </p:cNvCxnSpPr>
          <p:nvPr/>
        </p:nvCxnSpPr>
        <p:spPr>
          <a:xfrm>
            <a:off x="511175" y="0"/>
            <a:ext cx="0" cy="659765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BE7AE35A-0643-9E12-A594-E3F1543535D7}"/>
              </a:ext>
            </a:extLst>
          </p:cNvPr>
          <p:cNvSpPr txBox="1"/>
          <p:nvPr/>
        </p:nvSpPr>
        <p:spPr>
          <a:xfrm rot="16200000">
            <a:off x="-370136" y="5798705"/>
            <a:ext cx="14670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0" dirty="0">
                <a:solidFill>
                  <a:schemeClr val="accent1"/>
                </a:solidFill>
              </a:rPr>
              <a:t>Новая экспозиция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C2A86FC3-B551-FEEB-9E63-850A45F34992}"/>
              </a:ext>
            </a:extLst>
          </p:cNvPr>
          <p:cNvSpPr/>
          <p:nvPr/>
        </p:nvSpPr>
        <p:spPr>
          <a:xfrm flipH="1" flipV="1">
            <a:off x="345543" y="5143257"/>
            <a:ext cx="45720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953798D4-34F8-DB20-D1DF-B17893371D02}"/>
              </a:ext>
            </a:extLst>
          </p:cNvPr>
          <p:cNvSpPr txBox="1"/>
          <p:nvPr/>
        </p:nvSpPr>
        <p:spPr>
          <a:xfrm rot="16200000">
            <a:off x="-1408906" y="3228774"/>
            <a:ext cx="35477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0" dirty="0">
                <a:solidFill>
                  <a:schemeClr val="accent1"/>
                </a:solidFill>
              </a:rPr>
              <a:t>Корпоративный музей </a:t>
            </a:r>
            <a:r>
              <a:rPr lang="en-US" sz="1200" b="0" dirty="0">
                <a:solidFill>
                  <a:schemeClr val="accent1"/>
                </a:solidFill>
              </a:rPr>
              <a:t>OOO </a:t>
            </a:r>
            <a:r>
              <a:rPr lang="ru-RU" sz="1200" b="0" dirty="0">
                <a:solidFill>
                  <a:schemeClr val="accent1"/>
                </a:solidFill>
              </a:rPr>
              <a:t>«НТФФ «ПОЛИСАН»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0216F56-D9E4-B8FF-7555-AD8D13F78F7C}"/>
              </a:ext>
            </a:extLst>
          </p:cNvPr>
          <p:cNvSpPr txBox="1"/>
          <p:nvPr/>
        </p:nvSpPr>
        <p:spPr>
          <a:xfrm>
            <a:off x="1466850" y="1082306"/>
            <a:ext cx="46360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Была разработана </a:t>
            </a:r>
            <a:r>
              <a:rPr lang="ru-RU" sz="2000" dirty="0">
                <a:solidFill>
                  <a:schemeClr val="accent1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конструкция подставки для макета. </a:t>
            </a:r>
            <a:r>
              <a:rPr lang="ru-RU" sz="20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Первым этапом стало построение трехмерной модели. Далее изготовление конструкции на производстве.</a:t>
            </a:r>
          </a:p>
        </p:txBody>
      </p:sp>
      <p:pic>
        <p:nvPicPr>
          <p:cNvPr id="3" name="Рисунок 2" descr="Изображение выглядит как дизайн, мебел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4EFB6279-74FB-6407-8B72-AFD596FD8C8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6825" y="512763"/>
            <a:ext cx="5867800" cy="294190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CB20B4E-29A8-8255-CDE6-6D6671E9C2F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663" y="3454668"/>
            <a:ext cx="4754162" cy="31686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8339A50-88CC-5D53-FB07-67D2AECAE5DA}"/>
              </a:ext>
            </a:extLst>
          </p:cNvPr>
          <p:cNvSpPr txBox="1"/>
          <p:nvPr/>
        </p:nvSpPr>
        <p:spPr>
          <a:xfrm>
            <a:off x="6096000" y="4070680"/>
            <a:ext cx="53721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Вид визуально </a:t>
            </a:r>
            <a:r>
              <a:rPr lang="ru-RU" sz="2000" dirty="0">
                <a:solidFill>
                  <a:schemeClr val="accent1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легкой, но устойчивой конструкции</a:t>
            </a:r>
            <a:r>
              <a:rPr lang="ru-RU" sz="2000" dirty="0">
                <a:solidFill>
                  <a:schemeClr val="accent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 </a:t>
            </a:r>
            <a:r>
              <a:rPr lang="ru-RU" sz="2000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достигается за счет скошенной к низу формы и профильной трубы. Подсветка внизу макета добавляет ему невесомости. Все коммуникации и провода проходят внутри трубы.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7F0B3D3-87CA-0174-919C-182DCE446BF2}"/>
              </a:ext>
            </a:extLst>
          </p:cNvPr>
          <p:cNvSpPr/>
          <p:nvPr/>
        </p:nvSpPr>
        <p:spPr>
          <a:xfrm>
            <a:off x="8921654" y="3021298"/>
            <a:ext cx="2682972" cy="433369"/>
          </a:xfrm>
          <a:prstGeom prst="rect">
            <a:avLst/>
          </a:prstGeom>
          <a:solidFill>
            <a:schemeClr val="accent2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3878624-68E9-1B23-C44A-855FD8E8CD29}"/>
              </a:ext>
            </a:extLst>
          </p:cNvPr>
          <p:cNvSpPr txBox="1"/>
          <p:nvPr/>
        </p:nvSpPr>
        <p:spPr>
          <a:xfrm>
            <a:off x="9215029" y="3090446"/>
            <a:ext cx="2913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Трехмерная модель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F05EE68-7FC1-587E-7E8F-05EA03F8317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4565" y="927504"/>
            <a:ext cx="522285" cy="537119"/>
          </a:xfrm>
          <a:prstGeom prst="rect">
            <a:avLst/>
          </a:prstGeom>
        </p:spPr>
      </p:pic>
      <p:sp>
        <p:nvSpPr>
          <p:cNvPr id="13" name="Стрелка: шеврон 12">
            <a:extLst>
              <a:ext uri="{FF2B5EF4-FFF2-40B4-BE49-F238E27FC236}">
                <a16:creationId xmlns:a16="http://schemas.microsoft.com/office/drawing/2014/main" xmlns="" id="{D2C3C299-6AAA-CA03-4003-18A584AAE53D}"/>
              </a:ext>
            </a:extLst>
          </p:cNvPr>
          <p:cNvSpPr/>
          <p:nvPr/>
        </p:nvSpPr>
        <p:spPr>
          <a:xfrm>
            <a:off x="5526423" y="1639725"/>
            <a:ext cx="479590" cy="819921"/>
          </a:xfrm>
          <a:prstGeom prst="chevron">
            <a:avLst>
              <a:gd name="adj" fmla="val 6552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7DA4A44E-AFB4-90C0-27BD-19CD588D2746}"/>
              </a:ext>
            </a:extLst>
          </p:cNvPr>
          <p:cNvSpPr/>
          <p:nvPr/>
        </p:nvSpPr>
        <p:spPr>
          <a:xfrm>
            <a:off x="5104899" y="6156139"/>
            <a:ext cx="2206826" cy="286902"/>
          </a:xfrm>
          <a:prstGeom prst="rect">
            <a:avLst/>
          </a:prstGeom>
          <a:solidFill>
            <a:schemeClr val="accent2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5113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8D4B1493-1643-6A76-EBCE-8683CA6DB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EDB85D7-464C-7773-C1E5-0B941EEC22D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D168EA9-A884-A9C0-2C03-0C58C5FE8575}"/>
              </a:ext>
            </a:extLst>
          </p:cNvPr>
          <p:cNvSpPr/>
          <p:nvPr/>
        </p:nvSpPr>
        <p:spPr>
          <a:xfrm>
            <a:off x="4933506" y="4957010"/>
            <a:ext cx="7258493" cy="1900990"/>
          </a:xfrm>
          <a:prstGeom prst="rect">
            <a:avLst/>
          </a:prstGeom>
          <a:solidFill>
            <a:schemeClr val="accent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277FC84-288E-C16E-9BB5-C50CB575DEDA}"/>
              </a:ext>
            </a:extLst>
          </p:cNvPr>
          <p:cNvSpPr txBox="1"/>
          <p:nvPr/>
        </p:nvSpPr>
        <p:spPr>
          <a:xfrm>
            <a:off x="5593393" y="5212655"/>
            <a:ext cx="73970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</a:rPr>
              <a:t>Заранее было продумано место расположения макета территории </a:t>
            </a:r>
          </a:p>
          <a:p>
            <a:r>
              <a:rPr lang="ru-RU" sz="2800" dirty="0">
                <a:solidFill>
                  <a:schemeClr val="bg1"/>
                </a:solidFill>
              </a:rPr>
              <a:t>завода.</a:t>
            </a:r>
          </a:p>
        </p:txBody>
      </p:sp>
    </p:spTree>
    <p:extLst>
      <p:ext uri="{BB962C8B-B14F-4D97-AF65-F5344CB8AC3E}">
        <p14:creationId xmlns:p14="http://schemas.microsoft.com/office/powerpoint/2010/main" val="24200919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29791E6C-2598-88C7-42A1-32D48E721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E9034F52-D6E0-89B1-5B9E-87EA9D36DE81}"/>
              </a:ext>
            </a:extLst>
          </p:cNvPr>
          <p:cNvCxnSpPr>
            <a:cxnSpLocks/>
          </p:cNvCxnSpPr>
          <p:nvPr/>
        </p:nvCxnSpPr>
        <p:spPr>
          <a:xfrm>
            <a:off x="511175" y="0"/>
            <a:ext cx="0" cy="659765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52637409-E132-366C-852B-CD208F44BC42}"/>
              </a:ext>
            </a:extLst>
          </p:cNvPr>
          <p:cNvSpPr txBox="1"/>
          <p:nvPr/>
        </p:nvSpPr>
        <p:spPr>
          <a:xfrm rot="16200000">
            <a:off x="-370136" y="5798705"/>
            <a:ext cx="14670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0" dirty="0">
                <a:solidFill>
                  <a:schemeClr val="accent1"/>
                </a:solidFill>
              </a:rPr>
              <a:t>Новая экспозиция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63F60C9B-FEAE-D86A-E678-B176114409AA}"/>
              </a:ext>
            </a:extLst>
          </p:cNvPr>
          <p:cNvSpPr/>
          <p:nvPr/>
        </p:nvSpPr>
        <p:spPr>
          <a:xfrm flipH="1" flipV="1">
            <a:off x="345543" y="5143257"/>
            <a:ext cx="45720" cy="45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A02F8FD5-18BC-2BF3-3C91-684DEF53EFBD}"/>
              </a:ext>
            </a:extLst>
          </p:cNvPr>
          <p:cNvSpPr txBox="1"/>
          <p:nvPr/>
        </p:nvSpPr>
        <p:spPr>
          <a:xfrm rot="16200000">
            <a:off x="-1408906" y="3228774"/>
            <a:ext cx="35477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0" dirty="0">
                <a:solidFill>
                  <a:schemeClr val="accent1"/>
                </a:solidFill>
              </a:rPr>
              <a:t>Корпоративный музей </a:t>
            </a:r>
            <a:r>
              <a:rPr lang="en-US" sz="1200" b="0" dirty="0">
                <a:solidFill>
                  <a:schemeClr val="accent1"/>
                </a:solidFill>
              </a:rPr>
              <a:t>OOO </a:t>
            </a:r>
            <a:r>
              <a:rPr lang="ru-RU" sz="1200" b="0" dirty="0">
                <a:solidFill>
                  <a:schemeClr val="accent1"/>
                </a:solidFill>
              </a:rPr>
              <a:t>«НТФФ «ПОЛИСАН»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E15CDDE-7D9E-E8D6-4959-7663E3E7C4A5}"/>
              </a:ext>
            </a:extLst>
          </p:cNvPr>
          <p:cNvSpPr txBox="1"/>
          <p:nvPr/>
        </p:nvSpPr>
        <p:spPr>
          <a:xfrm>
            <a:off x="7785989" y="3950623"/>
            <a:ext cx="3894836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Для работы над проектом была привлечена производственная фирма </a:t>
            </a:r>
            <a:r>
              <a:rPr lang="ru-RU" cap="all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Zero </a:t>
            </a:r>
            <a:r>
              <a:rPr lang="ru-RU" cap="all" dirty="0">
                <a:solidFill>
                  <a:schemeClr val="accent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Ex</a:t>
            </a:r>
            <a:r>
              <a:rPr lang="ru-RU" cap="all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po</a:t>
            </a:r>
            <a:r>
              <a:rPr lang="ru-RU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, специалисты которой помогли воплотить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chemeClr val="tx2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в жизнь </a:t>
            </a:r>
            <a:r>
              <a:rPr lang="ru-RU" dirty="0">
                <a:solidFill>
                  <a:schemeClr val="accent1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идеи, разработанные отделом рекламы «ПОЛИСАН»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chemeClr val="accent1"/>
                </a:solidFill>
                <a:latin typeface="Trebuchet MS" panose="020B0603020202020204" pitchFamily="34" charset="0"/>
                <a:ea typeface="Arial" charset="0"/>
                <a:cs typeface="Arial" charset="0"/>
              </a:rPr>
              <a:t>и утвержденные руководством компании.</a:t>
            </a:r>
            <a:endParaRPr kumimoji="0" lang="ru-RU" sz="140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rebuchet MS" panose="020B0603020202020204" pitchFamily="34" charset="0"/>
              <a:ea typeface="Arial" charset="0"/>
              <a:cs typeface="Arial" charset="0"/>
            </a:endParaRPr>
          </a:p>
        </p:txBody>
      </p:sp>
      <p:pic>
        <p:nvPicPr>
          <p:cNvPr id="12" name="Рисунок 11" descr="Изображение выглядит как текст, меню, потолок, сте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6070AAF0-F21C-0FCB-E25C-96B8784620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663" y="523744"/>
            <a:ext cx="2800246" cy="2406812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в помещении, выставка, мебел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AF3472FC-DF45-50F7-8F66-FF1B4E4796A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96755" y="514295"/>
            <a:ext cx="5679737" cy="2403749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снимок экрана, Цвет Majorelle blue, син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7DCA377B-A4C7-8230-5B21-2EAEAD16EA3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0772" y="523744"/>
            <a:ext cx="1903853" cy="239369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2781ADD1-502A-2B6C-CC23-3F96337FE84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900205" y="3295651"/>
            <a:ext cx="677968" cy="60548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53C0DB1-3C4F-575F-4539-4E31FF41B9B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1940" y="3081652"/>
            <a:ext cx="2790967" cy="3515998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A853C83A-1D2F-6DE1-DE5A-D46E6C6E3181}"/>
              </a:ext>
            </a:extLst>
          </p:cNvPr>
          <p:cNvSpPr/>
          <p:nvPr/>
        </p:nvSpPr>
        <p:spPr>
          <a:xfrm>
            <a:off x="3146349" y="3838074"/>
            <a:ext cx="2762990" cy="287822"/>
          </a:xfrm>
          <a:prstGeom prst="rect">
            <a:avLst/>
          </a:prstGeom>
          <a:solidFill>
            <a:schemeClr val="accent2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56E5C11-C31F-B295-661F-A55B2ACD5AD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96756" y="3081652"/>
            <a:ext cx="3343050" cy="3515998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F9C24BBD-7FC9-8271-02C1-EE9EE8C0D9EB}"/>
              </a:ext>
            </a:extLst>
          </p:cNvPr>
          <p:cNvSpPr/>
          <p:nvPr/>
        </p:nvSpPr>
        <p:spPr>
          <a:xfrm>
            <a:off x="6223895" y="3833207"/>
            <a:ext cx="1473472" cy="287822"/>
          </a:xfrm>
          <a:prstGeom prst="rect">
            <a:avLst/>
          </a:prstGeom>
          <a:solidFill>
            <a:schemeClr val="accent2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8562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ПОЛИСАН">
      <a:dk1>
        <a:srgbClr val="3B3B3B"/>
      </a:dk1>
      <a:lt1>
        <a:sysClr val="window" lastClr="FFFFFF"/>
      </a:lt1>
      <a:dk2>
        <a:srgbClr val="3B3B3B"/>
      </a:dk2>
      <a:lt2>
        <a:srgbClr val="FFFFFF"/>
      </a:lt2>
      <a:accent1>
        <a:srgbClr val="2670CA"/>
      </a:accent1>
      <a:accent2>
        <a:srgbClr val="94D357"/>
      </a:accent2>
      <a:accent3>
        <a:srgbClr val="E86C3C"/>
      </a:accent3>
      <a:accent4>
        <a:srgbClr val="BF1C7F"/>
      </a:accent4>
      <a:accent5>
        <a:srgbClr val="7F7F7F"/>
      </a:accent5>
      <a:accent6>
        <a:srgbClr val="4EA72E"/>
      </a:accent6>
      <a:hlink>
        <a:srgbClr val="467886"/>
      </a:hlink>
      <a:folHlink>
        <a:srgbClr val="96607D"/>
      </a:folHlink>
    </a:clrScheme>
    <a:fontScheme name="5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49330</TotalTime>
  <Words>622</Words>
  <Application>Microsoft Office PowerPoint</Application>
  <PresentationFormat>Произвольный</PresentationFormat>
  <Paragraphs>109</Paragraphs>
  <Slides>14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Britney Spears</dc:creator>
  <cp:lastModifiedBy>user</cp:lastModifiedBy>
  <cp:revision>98</cp:revision>
  <cp:lastPrinted>2025-03-24T10:33:13Z</cp:lastPrinted>
  <dcterms:created xsi:type="dcterms:W3CDTF">2025-02-27T09:21:50Z</dcterms:created>
  <dcterms:modified xsi:type="dcterms:W3CDTF">2026-01-26T22:58:11Z</dcterms:modified>
</cp:coreProperties>
</file>