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10" r:id="rId1"/>
  </p:sldMasterIdLst>
  <p:notesMasterIdLst>
    <p:notesMasterId r:id="rId31"/>
  </p:notesMasterIdLst>
  <p:handoutMasterIdLst>
    <p:handoutMasterId r:id="rId32"/>
  </p:handoutMasterIdLst>
  <p:sldIdLst>
    <p:sldId id="258" r:id="rId2"/>
    <p:sldId id="266" r:id="rId3"/>
    <p:sldId id="267" r:id="rId4"/>
    <p:sldId id="268" r:id="rId5"/>
    <p:sldId id="305" r:id="rId6"/>
    <p:sldId id="269" r:id="rId7"/>
    <p:sldId id="284" r:id="rId8"/>
    <p:sldId id="306" r:id="rId9"/>
    <p:sldId id="285" r:id="rId10"/>
    <p:sldId id="286" r:id="rId11"/>
    <p:sldId id="289" r:id="rId12"/>
    <p:sldId id="287" r:id="rId13"/>
    <p:sldId id="290" r:id="rId14"/>
    <p:sldId id="307" r:id="rId15"/>
    <p:sldId id="308" r:id="rId16"/>
    <p:sldId id="309" r:id="rId17"/>
    <p:sldId id="291" r:id="rId18"/>
    <p:sldId id="293" r:id="rId19"/>
    <p:sldId id="292" r:id="rId20"/>
    <p:sldId id="295" r:id="rId21"/>
    <p:sldId id="296" r:id="rId22"/>
    <p:sldId id="297" r:id="rId23"/>
    <p:sldId id="299" r:id="rId24"/>
    <p:sldId id="301" r:id="rId25"/>
    <p:sldId id="300" r:id="rId26"/>
    <p:sldId id="298" r:id="rId27"/>
    <p:sldId id="302" r:id="rId28"/>
    <p:sldId id="303" r:id="rId29"/>
    <p:sldId id="304"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14" d="100"/>
          <a:sy n="114" d="100"/>
        </p:scale>
        <p:origin x="-354" y="1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3C80BD5-7A2C-4D17-92B0-6FF0C08B6F85}" type="datetimeFigureOut">
              <a:rPr lang="ru-RU" smtClean="0"/>
              <a:t>27.01.2026</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A33DB2-D827-45FD-8FAD-4F3078E46653}" type="slidenum">
              <a:rPr lang="ru-RU" smtClean="0"/>
              <a:t>‹#›</a:t>
            </a:fld>
            <a:endParaRPr lang="ru-RU"/>
          </a:p>
        </p:txBody>
      </p:sp>
    </p:spTree>
    <p:extLst>
      <p:ext uri="{BB962C8B-B14F-4D97-AF65-F5344CB8AC3E}">
        <p14:creationId xmlns:p14="http://schemas.microsoft.com/office/powerpoint/2010/main" val="190727853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8BA116-735F-4829-AD6C-50638D64F016}" type="datetimeFigureOut">
              <a:rPr lang="ru-RU" smtClean="0"/>
              <a:t>27.01.2026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F48FD-B7B9-476E-811C-C07FEADC5F03}" type="slidenum">
              <a:rPr lang="ru-RU" smtClean="0"/>
              <a:t>‹#›</a:t>
            </a:fld>
            <a:endParaRPr lang="ru-RU"/>
          </a:p>
        </p:txBody>
      </p:sp>
    </p:spTree>
    <p:extLst>
      <p:ext uri="{BB962C8B-B14F-4D97-AF65-F5344CB8AC3E}">
        <p14:creationId xmlns:p14="http://schemas.microsoft.com/office/powerpoint/2010/main" val="371491772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2224703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235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BB299C5-951E-43AE-8803-F3DC66A43750}" type="slidenum">
              <a:rPr lang="ru-RU" altLang="ru-RU">
                <a:latin typeface="Palatino Linotype" panose="02040502050505030304" pitchFamily="18" charset="0"/>
              </a:rPr>
              <a:pPr>
                <a:spcBef>
                  <a:spcPct val="0"/>
                </a:spcBef>
              </a:pPr>
              <a:t>2</a:t>
            </a:fld>
            <a:endParaRPr lang="ru-RU" altLang="ru-RU">
              <a:latin typeface="Palatino Linotype" panose="02040502050505030304" pitchFamily="18" charset="0"/>
            </a:endParaRPr>
          </a:p>
        </p:txBody>
      </p:sp>
    </p:spTree>
    <p:extLst>
      <p:ext uri="{BB962C8B-B14F-4D97-AF65-F5344CB8AC3E}">
        <p14:creationId xmlns:p14="http://schemas.microsoft.com/office/powerpoint/2010/main" val="3733792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lvl1pPr>
          </a:lstStyle>
          <a:p>
            <a:pPr>
              <a:defRPr/>
            </a:pPr>
            <a:fld id="{21C6118B-4C1C-45A1-90A8-E418370D4BD5}"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fld id="{C207A2C9-B70B-4626-A8B2-2A782D555926}" type="slidenum">
              <a:rPr lang="ru-RU" altLang="ru-RU"/>
              <a:pPr/>
              <a:t>‹#›</a:t>
            </a:fld>
            <a:endParaRPr lang="ru-RU" altLang="ru-RU"/>
          </a:p>
        </p:txBody>
      </p:sp>
    </p:spTree>
    <p:extLst>
      <p:ext uri="{BB962C8B-B14F-4D97-AF65-F5344CB8AC3E}">
        <p14:creationId xmlns:p14="http://schemas.microsoft.com/office/powerpoint/2010/main" val="365202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lvl1pPr>
              <a:defRPr/>
            </a:lvl1pPr>
          </a:lstStyle>
          <a:p>
            <a:pPr>
              <a:defRPr/>
            </a:pPr>
            <a:fld id="{CFD77B76-CB49-4E5E-A6EB-D216060AE83F}"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fld id="{4322AACF-A943-4218-960F-07C3D71A5CA4}" type="slidenum">
              <a:rPr lang="ru-RU" altLang="ru-RU"/>
              <a:pPr/>
              <a:t>‹#›</a:t>
            </a:fld>
            <a:endParaRPr lang="ru-RU" altLang="ru-RU"/>
          </a:p>
        </p:txBody>
      </p:sp>
    </p:spTree>
    <p:extLst>
      <p:ext uri="{BB962C8B-B14F-4D97-AF65-F5344CB8AC3E}">
        <p14:creationId xmlns:p14="http://schemas.microsoft.com/office/powerpoint/2010/main" val="165825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Oval 6"/>
          <p:cNvSpPr/>
          <p:nvPr/>
        </p:nvSpPr>
        <p:spPr>
          <a:xfrm>
            <a:off x="5994400" y="3924300"/>
            <a:ext cx="112184"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5" name="Oval 7"/>
          <p:cNvSpPr/>
          <p:nvPr/>
        </p:nvSpPr>
        <p:spPr>
          <a:xfrm>
            <a:off x="6261100" y="3924300"/>
            <a:ext cx="112184"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6" name="Oval 8"/>
          <p:cNvSpPr/>
          <p:nvPr/>
        </p:nvSpPr>
        <p:spPr>
          <a:xfrm>
            <a:off x="5729818" y="3924300"/>
            <a:ext cx="112183"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2" name="Title 1"/>
          <p:cNvSpPr>
            <a:spLocks noGrp="1"/>
          </p:cNvSpPr>
          <p:nvPr>
            <p:ph type="title"/>
          </p:nvPr>
        </p:nvSpPr>
        <p:spPr>
          <a:xfrm>
            <a:off x="963084" y="1371601"/>
            <a:ext cx="103632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963084" y="4068764"/>
            <a:ext cx="103632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3"/>
          <p:cNvSpPr>
            <a:spLocks noGrp="1"/>
          </p:cNvSpPr>
          <p:nvPr>
            <p:ph type="dt" sz="half" idx="10"/>
          </p:nvPr>
        </p:nvSpPr>
        <p:spPr/>
        <p:txBody>
          <a:bodyPr/>
          <a:lstStyle>
            <a:lvl1pPr>
              <a:defRPr/>
            </a:lvl1pPr>
          </a:lstStyle>
          <a:p>
            <a:pPr>
              <a:defRPr/>
            </a:pPr>
            <a:fld id="{AD4FF1A7-77BF-4915-8188-07DE26936BC3}"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9" name="Slide Number Placeholder 5"/>
          <p:cNvSpPr>
            <a:spLocks noGrp="1"/>
          </p:cNvSpPr>
          <p:nvPr>
            <p:ph type="sldNum" sz="quarter" idx="12"/>
          </p:nvPr>
        </p:nvSpPr>
        <p:spPr/>
        <p:txBody>
          <a:bodyPr/>
          <a:lstStyle>
            <a:lvl1pPr>
              <a:defRPr/>
            </a:lvl1pPr>
          </a:lstStyle>
          <a:p>
            <a:fld id="{5C934785-5BF8-4CEA-90DD-263CB5B3DBBC}" type="slidenum">
              <a:rPr lang="ru-RU" altLang="ru-RU"/>
              <a:pPr/>
              <a:t>‹#›</a:t>
            </a:fld>
            <a:endParaRPr lang="ru-RU" altLang="ru-RU"/>
          </a:p>
        </p:txBody>
      </p:sp>
    </p:spTree>
    <p:extLst>
      <p:ext uri="{BB962C8B-B14F-4D97-AF65-F5344CB8AC3E}">
        <p14:creationId xmlns:p14="http://schemas.microsoft.com/office/powerpoint/2010/main" val="1208114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9" name="Content Placeholder 8"/>
          <p:cNvSpPr>
            <a:spLocks noGrp="1"/>
          </p:cNvSpPr>
          <p:nvPr>
            <p:ph sz="quarter" idx="13"/>
          </p:nvPr>
        </p:nvSpPr>
        <p:spPr>
          <a:xfrm>
            <a:off x="487680" y="1600200"/>
            <a:ext cx="5388864"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4"/>
          </p:nvPr>
        </p:nvSpPr>
        <p:spPr/>
        <p:txBody>
          <a:bodyPr/>
          <a:lstStyle>
            <a:lvl1pPr>
              <a:defRPr/>
            </a:lvl1pPr>
          </a:lstStyle>
          <a:p>
            <a:pPr>
              <a:defRPr/>
            </a:pPr>
            <a:fld id="{CED2BBE1-CBE5-4E45-B2E1-C845F394ED72}"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6" name="Footer Placeholder 4"/>
          <p:cNvSpPr>
            <a:spLocks noGrp="1"/>
          </p:cNvSpPr>
          <p:nvPr>
            <p:ph type="ftr" sz="quarter" idx="15"/>
          </p:nvPr>
        </p:nvSpPr>
        <p:spPr/>
        <p:txBody>
          <a:bodyPr/>
          <a:lstStyle>
            <a:lvl1pPr>
              <a:defRPr/>
            </a:lvl1pPr>
          </a:lstStyle>
          <a:p>
            <a:pPr>
              <a:defRPr/>
            </a:pPr>
            <a:endParaRPr lang="ru-RU">
              <a:solidFill>
                <a:prstClr val="black">
                  <a:lumMod val="65000"/>
                  <a:lumOff val="35000"/>
                </a:prstClr>
              </a:solidFill>
            </a:endParaRPr>
          </a:p>
        </p:txBody>
      </p:sp>
      <p:sp>
        <p:nvSpPr>
          <p:cNvPr id="7" name="Slide Number Placeholder 5"/>
          <p:cNvSpPr>
            <a:spLocks noGrp="1"/>
          </p:cNvSpPr>
          <p:nvPr>
            <p:ph type="sldNum" sz="quarter" idx="16"/>
          </p:nvPr>
        </p:nvSpPr>
        <p:spPr/>
        <p:txBody>
          <a:bodyPr/>
          <a:lstStyle>
            <a:lvl1pPr>
              <a:defRPr/>
            </a:lvl1pPr>
          </a:lstStyle>
          <a:p>
            <a:fld id="{F665C79A-FC81-4375-B05F-E1F0209DA5DD}" type="slidenum">
              <a:rPr lang="ru-RU" altLang="ru-RU"/>
              <a:pPr/>
              <a:t>‹#›</a:t>
            </a:fld>
            <a:endParaRPr lang="ru-RU" altLang="ru-RU"/>
          </a:p>
        </p:txBody>
      </p:sp>
    </p:spTree>
    <p:extLst>
      <p:ext uri="{BB962C8B-B14F-4D97-AF65-F5344CB8AC3E}">
        <p14:creationId xmlns:p14="http://schemas.microsoft.com/office/powerpoint/2010/main" val="307729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1" name="Content Placeholder 10"/>
          <p:cNvSpPr>
            <a:spLocks noGrp="1"/>
          </p:cNvSpPr>
          <p:nvPr>
            <p:ph sz="quarter" idx="13"/>
          </p:nvPr>
        </p:nvSpPr>
        <p:spPr>
          <a:xfrm>
            <a:off x="609600" y="2212848"/>
            <a:ext cx="5388864"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5"/>
          </p:nvPr>
        </p:nvSpPr>
        <p:spPr/>
        <p:txBody>
          <a:bodyPr/>
          <a:lstStyle>
            <a:lvl1pPr>
              <a:defRPr/>
            </a:lvl1pPr>
          </a:lstStyle>
          <a:p>
            <a:pPr>
              <a:defRPr/>
            </a:pPr>
            <a:fld id="{BF2F0894-77CD-4CB7-A721-FFC19ACDAA87}"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ru-RU">
              <a:solidFill>
                <a:prstClr val="black">
                  <a:lumMod val="65000"/>
                  <a:lumOff val="35000"/>
                </a:prstClr>
              </a:solidFill>
            </a:endParaRPr>
          </a:p>
        </p:txBody>
      </p:sp>
      <p:sp>
        <p:nvSpPr>
          <p:cNvPr id="9" name="Slide Number Placeholder 5"/>
          <p:cNvSpPr>
            <a:spLocks noGrp="1"/>
          </p:cNvSpPr>
          <p:nvPr>
            <p:ph type="sldNum" sz="quarter" idx="17"/>
          </p:nvPr>
        </p:nvSpPr>
        <p:spPr/>
        <p:txBody>
          <a:bodyPr/>
          <a:lstStyle>
            <a:lvl1pPr>
              <a:defRPr/>
            </a:lvl1pPr>
          </a:lstStyle>
          <a:p>
            <a:fld id="{2BB4CBEB-2C7F-4F1A-BF7A-CF99222AA443}" type="slidenum">
              <a:rPr lang="ru-RU" altLang="ru-RU"/>
              <a:pPr/>
              <a:t>‹#›</a:t>
            </a:fld>
            <a:endParaRPr lang="ru-RU" altLang="ru-RU"/>
          </a:p>
        </p:txBody>
      </p:sp>
    </p:spTree>
    <p:extLst>
      <p:ext uri="{BB962C8B-B14F-4D97-AF65-F5344CB8AC3E}">
        <p14:creationId xmlns:p14="http://schemas.microsoft.com/office/powerpoint/2010/main" val="92525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6D5D6098-2C49-4D3D-993B-DBC8E1F2CC07}"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5" name="Slide Number Placeholder 5"/>
          <p:cNvSpPr>
            <a:spLocks noGrp="1"/>
          </p:cNvSpPr>
          <p:nvPr>
            <p:ph type="sldNum" sz="quarter" idx="12"/>
          </p:nvPr>
        </p:nvSpPr>
        <p:spPr/>
        <p:txBody>
          <a:bodyPr/>
          <a:lstStyle>
            <a:lvl1pPr>
              <a:defRPr/>
            </a:lvl1pPr>
          </a:lstStyle>
          <a:p>
            <a:fld id="{CC83B378-183E-43DB-BCDD-9B2B6492ADB3}" type="slidenum">
              <a:rPr lang="ru-RU" altLang="ru-RU"/>
              <a:pPr/>
              <a:t>‹#›</a:t>
            </a:fld>
            <a:endParaRPr lang="ru-RU" altLang="ru-RU"/>
          </a:p>
        </p:txBody>
      </p:sp>
    </p:spTree>
    <p:extLst>
      <p:ext uri="{BB962C8B-B14F-4D97-AF65-F5344CB8AC3E}">
        <p14:creationId xmlns:p14="http://schemas.microsoft.com/office/powerpoint/2010/main" val="3968910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3C02AF8-9D66-4635-95DE-39146200FFA5}"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4" name="Slide Number Placeholder 5"/>
          <p:cNvSpPr>
            <a:spLocks noGrp="1"/>
          </p:cNvSpPr>
          <p:nvPr>
            <p:ph type="sldNum" sz="quarter" idx="12"/>
          </p:nvPr>
        </p:nvSpPr>
        <p:spPr/>
        <p:txBody>
          <a:bodyPr/>
          <a:lstStyle>
            <a:lvl1pPr>
              <a:defRPr/>
            </a:lvl1pPr>
          </a:lstStyle>
          <a:p>
            <a:fld id="{58B29147-81E4-4414-B0AA-08210DE58750}" type="slidenum">
              <a:rPr lang="ru-RU" altLang="ru-RU"/>
              <a:pPr/>
              <a:t>‹#›</a:t>
            </a:fld>
            <a:endParaRPr lang="ru-RU" altLang="ru-RU"/>
          </a:p>
        </p:txBody>
      </p:sp>
    </p:spTree>
    <p:extLst>
      <p:ext uri="{BB962C8B-B14F-4D97-AF65-F5344CB8AC3E}">
        <p14:creationId xmlns:p14="http://schemas.microsoft.com/office/powerpoint/2010/main" val="536250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45F1E425-EDEB-44D4-9778-94C2A071B968}"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7" name="Slide Number Placeholder 5"/>
          <p:cNvSpPr>
            <a:spLocks noGrp="1"/>
          </p:cNvSpPr>
          <p:nvPr>
            <p:ph type="sldNum" sz="quarter" idx="12"/>
          </p:nvPr>
        </p:nvSpPr>
        <p:spPr/>
        <p:txBody>
          <a:bodyPr/>
          <a:lstStyle>
            <a:lvl1pPr>
              <a:defRPr/>
            </a:lvl1pPr>
          </a:lstStyle>
          <a:p>
            <a:fld id="{30FE601B-B5D8-4494-9025-E91B506141CA}" type="slidenum">
              <a:rPr lang="ru-RU" altLang="ru-RU"/>
              <a:pPr/>
              <a:t>‹#›</a:t>
            </a:fld>
            <a:endParaRPr lang="ru-RU" altLang="ru-RU"/>
          </a:p>
        </p:txBody>
      </p:sp>
    </p:spTree>
    <p:extLst>
      <p:ext uri="{BB962C8B-B14F-4D97-AF65-F5344CB8AC3E}">
        <p14:creationId xmlns:p14="http://schemas.microsoft.com/office/powerpoint/2010/main" val="175930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E5D35EBE-1AA3-4D68-86FB-4D46164DBAC1}"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7" name="Slide Number Placeholder 5"/>
          <p:cNvSpPr>
            <a:spLocks noGrp="1"/>
          </p:cNvSpPr>
          <p:nvPr>
            <p:ph type="sldNum" sz="quarter" idx="12"/>
          </p:nvPr>
        </p:nvSpPr>
        <p:spPr/>
        <p:txBody>
          <a:bodyPr/>
          <a:lstStyle>
            <a:lvl1pPr>
              <a:defRPr/>
            </a:lvl1pPr>
          </a:lstStyle>
          <a:p>
            <a:fld id="{CD512DAD-51F6-4A02-85F0-64AA50403702}" type="slidenum">
              <a:rPr lang="ru-RU" altLang="ru-RU"/>
              <a:pPr/>
              <a:t>‹#›</a:t>
            </a:fld>
            <a:endParaRPr lang="ru-RU" altLang="ru-RU"/>
          </a:p>
        </p:txBody>
      </p:sp>
    </p:spTree>
    <p:extLst>
      <p:ext uri="{BB962C8B-B14F-4D97-AF65-F5344CB8AC3E}">
        <p14:creationId xmlns:p14="http://schemas.microsoft.com/office/powerpoint/2010/main" val="209376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439F8A7A-8E59-4785-B6A9-00FA5B741F82}"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fld id="{4E393727-D65D-437F-B2AF-DB382799A790}" type="slidenum">
              <a:rPr lang="ru-RU" altLang="ru-RU"/>
              <a:pPr/>
              <a:t>‹#›</a:t>
            </a:fld>
            <a:endParaRPr lang="ru-RU" altLang="ru-RU"/>
          </a:p>
        </p:txBody>
      </p:sp>
    </p:spTree>
    <p:extLst>
      <p:ext uri="{BB962C8B-B14F-4D97-AF65-F5344CB8AC3E}">
        <p14:creationId xmlns:p14="http://schemas.microsoft.com/office/powerpoint/2010/main" val="1965875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5F6D3F3A-DFDD-4CA7-8820-7A0B3B90AB97}"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fld id="{D4CAD261-6271-47B0-B132-D04FFADE9273}" type="slidenum">
              <a:rPr lang="ru-RU" altLang="ru-RU"/>
              <a:pPr/>
              <a:t>‹#›</a:t>
            </a:fld>
            <a:endParaRPr lang="ru-RU" altLang="ru-RU"/>
          </a:p>
        </p:txBody>
      </p:sp>
    </p:spTree>
    <p:extLst>
      <p:ext uri="{BB962C8B-B14F-4D97-AF65-F5344CB8AC3E}">
        <p14:creationId xmlns:p14="http://schemas.microsoft.com/office/powerpoint/2010/main" val="285974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000">
              <a:srgbClr val="ECECEC"/>
            </a:gs>
            <a:gs pos="57000">
              <a:schemeClr val="bg1">
                <a:tint val="90000"/>
                <a:lumMod val="110000"/>
              </a:schemeClr>
            </a:gs>
            <a:gs pos="100000">
              <a:schemeClr val="bg1">
                <a:shade val="64000"/>
                <a:lumMod val="85000"/>
                <a:lumOff val="15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4" name="Date Placeholder 3"/>
          <p:cNvSpPr>
            <a:spLocks noGrp="1"/>
          </p:cNvSpPr>
          <p:nvPr>
            <p:ph type="dt" sz="half" idx="2"/>
          </p:nvPr>
        </p:nvSpPr>
        <p:spPr>
          <a:xfrm>
            <a:off x="8483601" y="6356351"/>
            <a:ext cx="2781300" cy="365125"/>
          </a:xfrm>
          <a:prstGeom prst="rect">
            <a:avLst/>
          </a:prstGeom>
        </p:spPr>
        <p:txBody>
          <a:bodyPr vert="horz" lIns="91440" tIns="45720" rIns="45720" bIns="45720" rtlCol="0" anchor="ctr"/>
          <a:lstStyle>
            <a:lvl1pPr algn="r" eaLnBrk="1" fontAlgn="auto" hangingPunct="1">
              <a:spcBef>
                <a:spcPts val="0"/>
              </a:spcBef>
              <a:spcAft>
                <a:spcPts val="0"/>
              </a:spcAft>
              <a:defRPr sz="1200">
                <a:solidFill>
                  <a:schemeClr val="tx1">
                    <a:lumMod val="65000"/>
                    <a:lumOff val="35000"/>
                  </a:schemeClr>
                </a:solidFill>
                <a:latin typeface="Century Gothic" pitchFamily="34" charset="0"/>
                <a:cs typeface="+mn-cs"/>
              </a:defRPr>
            </a:lvl1pPr>
          </a:lstStyle>
          <a:p>
            <a:pPr>
              <a:defRPr/>
            </a:pPr>
            <a:fld id="{5AF9BC40-27DA-4E88-A285-8F86E3AA5F8C}" type="datetime1">
              <a:rPr lang="ru-RU" smtClean="0">
                <a:solidFill>
                  <a:prstClr val="black">
                    <a:lumMod val="65000"/>
                    <a:lumOff val="35000"/>
                  </a:prstClr>
                </a:solidFill>
              </a:rPr>
              <a:t>27.01.2026</a:t>
            </a:fld>
            <a:endParaRPr lang="ru-RU">
              <a:solidFill>
                <a:prstClr val="black">
                  <a:lumMod val="65000"/>
                  <a:lumOff val="35000"/>
                </a:prstClr>
              </a:solidFill>
            </a:endParaRPr>
          </a:p>
        </p:txBody>
      </p:sp>
      <p:sp>
        <p:nvSpPr>
          <p:cNvPr id="5" name="Footer Placeholder 4"/>
          <p:cNvSpPr>
            <a:spLocks noGrp="1"/>
          </p:cNvSpPr>
          <p:nvPr>
            <p:ph type="ftr" sz="quarter" idx="3"/>
          </p:nvPr>
        </p:nvSpPr>
        <p:spPr>
          <a:xfrm>
            <a:off x="878418" y="6356351"/>
            <a:ext cx="3797300" cy="365125"/>
          </a:xfrm>
          <a:prstGeom prst="rect">
            <a:avLst/>
          </a:prstGeom>
        </p:spPr>
        <p:txBody>
          <a:bodyPr vert="horz" lIns="45720" tIns="45720" rIns="91440" bIns="45720" rtlCol="0" anchor="ctr"/>
          <a:lstStyle>
            <a:lvl1pPr algn="l" eaLnBrk="1" fontAlgn="auto" hangingPunct="1">
              <a:spcBef>
                <a:spcPts val="0"/>
              </a:spcBef>
              <a:spcAft>
                <a:spcPts val="0"/>
              </a:spcAft>
              <a:defRPr sz="1200">
                <a:solidFill>
                  <a:schemeClr val="tx1">
                    <a:lumMod val="65000"/>
                    <a:lumOff val="35000"/>
                  </a:schemeClr>
                </a:solidFill>
                <a:latin typeface="Century Gothic" pitchFamily="34" charset="0"/>
                <a:cs typeface="+mn-cs"/>
              </a:defRPr>
            </a:lvl1pPr>
          </a:lstStyle>
          <a:p>
            <a:pPr>
              <a:defRPr/>
            </a:pPr>
            <a:endParaRPr lang="ru-RU">
              <a:solidFill>
                <a:prstClr val="black">
                  <a:lumMod val="65000"/>
                  <a:lumOff val="35000"/>
                </a:prstClr>
              </a:solidFill>
            </a:endParaRPr>
          </a:p>
        </p:txBody>
      </p:sp>
      <p:sp>
        <p:nvSpPr>
          <p:cNvPr id="6" name="Slide Number Placeholder 5"/>
          <p:cNvSpPr>
            <a:spLocks noGrp="1"/>
          </p:cNvSpPr>
          <p:nvPr>
            <p:ph type="sldNum" sz="quarter" idx="4"/>
          </p:nvPr>
        </p:nvSpPr>
        <p:spPr>
          <a:xfrm>
            <a:off x="11391901" y="6356351"/>
            <a:ext cx="749300" cy="365125"/>
          </a:xfrm>
          <a:prstGeom prst="rect">
            <a:avLst/>
          </a:prstGeom>
        </p:spPr>
        <p:txBody>
          <a:bodyPr vert="horz" wrap="square" lIns="27432" tIns="45720" rIns="45720" bIns="45720" numCol="1" anchor="ctr" anchorCtr="0" compatLnSpc="1">
            <a:prstTxWarp prst="textNoShape">
              <a:avLst/>
            </a:prstTxWarp>
          </a:bodyPr>
          <a:lstStyle>
            <a:lvl1pPr eaLnBrk="1" hangingPunct="1">
              <a:defRPr sz="1200">
                <a:solidFill>
                  <a:srgbClr val="595959"/>
                </a:solidFill>
                <a:latin typeface="Century Gothic" panose="020B0502020202020204" pitchFamily="34" charset="0"/>
              </a:defRPr>
            </a:lvl1pPr>
          </a:lstStyle>
          <a:p>
            <a:pPr fontAlgn="base">
              <a:spcBef>
                <a:spcPct val="0"/>
              </a:spcBef>
              <a:spcAft>
                <a:spcPct val="0"/>
              </a:spcAft>
            </a:pPr>
            <a:fld id="{CD0A94FC-35FC-43E4-B377-123D1E42F7E5}" type="slidenum">
              <a:rPr lang="ru-RU" altLang="ru-RU">
                <a:cs typeface="Arial" panose="020B0604020202020204" pitchFamily="34" charset="0"/>
              </a:rPr>
              <a:pPr fontAlgn="base">
                <a:spcBef>
                  <a:spcPct val="0"/>
                </a:spcBef>
                <a:spcAft>
                  <a:spcPct val="0"/>
                </a:spcAft>
              </a:pPr>
              <a:t>‹#›</a:t>
            </a:fld>
            <a:endParaRPr lang="ru-RU" altLang="ru-RU">
              <a:cs typeface="Arial" panose="020B0604020202020204" pitchFamily="34" charset="0"/>
            </a:endParaRPr>
          </a:p>
        </p:txBody>
      </p:sp>
      <p:sp>
        <p:nvSpPr>
          <p:cNvPr id="7" name="Oval 6"/>
          <p:cNvSpPr/>
          <p:nvPr/>
        </p:nvSpPr>
        <p:spPr>
          <a:xfrm>
            <a:off x="11277600" y="6499225"/>
            <a:ext cx="112184"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8" name="Oval 7"/>
          <p:cNvSpPr/>
          <p:nvPr/>
        </p:nvSpPr>
        <p:spPr>
          <a:xfrm>
            <a:off x="759885" y="6499225"/>
            <a:ext cx="112183"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Tree>
    <p:extLst>
      <p:ext uri="{BB962C8B-B14F-4D97-AF65-F5344CB8AC3E}">
        <p14:creationId xmlns:p14="http://schemas.microsoft.com/office/powerpoint/2010/main" val="3216279311"/>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hf hdr="0" ftr="0" dt="0"/>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Подзаголовок 2"/>
          <p:cNvSpPr>
            <a:spLocks noGrp="1"/>
          </p:cNvSpPr>
          <p:nvPr>
            <p:ph type="subTitle" idx="1"/>
          </p:nvPr>
        </p:nvSpPr>
        <p:spPr>
          <a:xfrm>
            <a:off x="33569" y="5739753"/>
            <a:ext cx="12158431" cy="646332"/>
          </a:xfrm>
        </p:spPr>
        <p:txBody>
          <a:bodyPr>
            <a:normAutofit/>
          </a:bodyPr>
          <a:lstStyle/>
          <a:p>
            <a:pPr eaLnBrk="1" hangingPunct="1"/>
            <a:r>
              <a:rPr lang="ru-RU" altLang="ru-RU" b="1" dirty="0" smtClean="0">
                <a:solidFill>
                  <a:srgbClr val="BC8C5E"/>
                </a:solidFill>
                <a:latin typeface="Montserrat"/>
              </a:rPr>
              <a:t>Докладчик:</a:t>
            </a:r>
            <a:r>
              <a:rPr lang="en-US" altLang="ru-RU" b="1" dirty="0" smtClean="0">
                <a:solidFill>
                  <a:srgbClr val="BC8C5E"/>
                </a:solidFill>
                <a:latin typeface="Montserrat"/>
              </a:rPr>
              <a:t> </a:t>
            </a:r>
            <a:r>
              <a:rPr lang="ru-RU" altLang="ru-RU" b="1" dirty="0">
                <a:solidFill>
                  <a:srgbClr val="BC8C5E"/>
                </a:solidFill>
                <a:latin typeface="Montserrat"/>
              </a:rPr>
              <a:t>Черных Елена Викторовна</a:t>
            </a:r>
          </a:p>
        </p:txBody>
      </p:sp>
      <p:pic>
        <p:nvPicPr>
          <p:cNvPr id="3076" name="Рисунок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10139" y="79243"/>
            <a:ext cx="280828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Рисунок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70859"/>
            <a:ext cx="2524452" cy="13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438912" y="1900620"/>
            <a:ext cx="2558322" cy="1384995"/>
          </a:xfrm>
          <a:prstGeom prst="rect">
            <a:avLst/>
          </a:prstGeom>
        </p:spPr>
        <p:txBody>
          <a:bodyPr wrap="square">
            <a:spAutoFit/>
          </a:bodyPr>
          <a:lstStyle/>
          <a:p>
            <a:r>
              <a:rPr lang="ru-RU" sz="2800" b="1" dirty="0">
                <a:solidFill>
                  <a:srgbClr val="BC8C5E"/>
                </a:solidFill>
                <a:latin typeface="Montserrat"/>
              </a:rPr>
              <a:t>Номинация</a:t>
            </a:r>
          </a:p>
          <a:p>
            <a:r>
              <a:rPr lang="ru-RU" sz="2800" b="1" dirty="0">
                <a:solidFill>
                  <a:srgbClr val="BC8C5E"/>
                </a:solidFill>
                <a:latin typeface="Montserrat"/>
              </a:rPr>
              <a:t>Выставка </a:t>
            </a:r>
          </a:p>
          <a:p>
            <a:r>
              <a:rPr lang="ru-RU" sz="2800" b="1" dirty="0">
                <a:solidFill>
                  <a:srgbClr val="BC8C5E"/>
                </a:solidFill>
                <a:latin typeface="Montserrat"/>
              </a:rPr>
              <a:t>года</a:t>
            </a:r>
          </a:p>
        </p:txBody>
      </p:sp>
      <p:sp>
        <p:nvSpPr>
          <p:cNvPr id="10" name="Прямоугольник 9"/>
          <p:cNvSpPr/>
          <p:nvPr/>
        </p:nvSpPr>
        <p:spPr>
          <a:xfrm>
            <a:off x="320040" y="999994"/>
            <a:ext cx="11548872" cy="584775"/>
          </a:xfrm>
          <a:prstGeom prst="rect">
            <a:avLst/>
          </a:prstGeom>
        </p:spPr>
        <p:txBody>
          <a:bodyPr wrap="square">
            <a:spAutoFit/>
          </a:bodyPr>
          <a:lstStyle/>
          <a:p>
            <a:pPr algn="ctr" fontAlgn="base"/>
            <a:r>
              <a:rPr lang="ru-RU" sz="3200" b="1" dirty="0">
                <a:solidFill>
                  <a:srgbClr val="BC8C5E"/>
                </a:solidFill>
                <a:latin typeface="Montserrat"/>
              </a:rPr>
              <a:t>VII Национальная премия «Корпоративный музей»</a:t>
            </a:r>
          </a:p>
        </p:txBody>
      </p:sp>
      <p:sp>
        <p:nvSpPr>
          <p:cNvPr id="4" name="Прямоугольник 3"/>
          <p:cNvSpPr/>
          <p:nvPr/>
        </p:nvSpPr>
        <p:spPr>
          <a:xfrm>
            <a:off x="694774" y="1584769"/>
            <a:ext cx="11298895" cy="4154984"/>
          </a:xfrm>
          <a:prstGeom prst="rect">
            <a:avLst/>
          </a:prstGeom>
        </p:spPr>
        <p:txBody>
          <a:bodyPr wrap="square">
            <a:spAutoFit/>
          </a:bodyPr>
          <a:lstStyle/>
          <a:p>
            <a:pPr lvl="0" algn="ctr"/>
            <a:r>
              <a:rPr lang="ru-RU" sz="8800" b="1" dirty="0">
                <a:solidFill>
                  <a:srgbClr val="BC8C5E"/>
                </a:solidFill>
                <a:latin typeface="Montserrat"/>
              </a:rPr>
              <a:t>Проект</a:t>
            </a:r>
          </a:p>
          <a:p>
            <a:pPr lvl="0" algn="ctr"/>
            <a:r>
              <a:rPr lang="ru-RU" sz="8800" b="1" dirty="0">
                <a:solidFill>
                  <a:srgbClr val="BC8C5E"/>
                </a:solidFill>
                <a:latin typeface="Montserrat"/>
              </a:rPr>
              <a:t>фотовыставка</a:t>
            </a:r>
            <a:br>
              <a:rPr lang="ru-RU" sz="8800" b="1" dirty="0">
                <a:solidFill>
                  <a:srgbClr val="BC8C5E"/>
                </a:solidFill>
                <a:latin typeface="Montserrat"/>
              </a:rPr>
            </a:br>
            <a:r>
              <a:rPr lang="ru-RU" sz="8800" b="1" dirty="0">
                <a:solidFill>
                  <a:srgbClr val="BC8C5E"/>
                </a:solidFill>
                <a:latin typeface="Montserrat"/>
              </a:rPr>
              <a:t>«ЧЕЛОВЕК МИРА»</a:t>
            </a:r>
          </a:p>
        </p:txBody>
      </p:sp>
      <p:sp>
        <p:nvSpPr>
          <p:cNvPr id="5" name="Прямоугольник 4"/>
          <p:cNvSpPr/>
          <p:nvPr/>
        </p:nvSpPr>
        <p:spPr>
          <a:xfrm>
            <a:off x="4971380" y="6315825"/>
            <a:ext cx="2246192" cy="523220"/>
          </a:xfrm>
          <a:prstGeom prst="rect">
            <a:avLst/>
          </a:prstGeom>
        </p:spPr>
        <p:txBody>
          <a:bodyPr wrap="none">
            <a:spAutoFit/>
          </a:bodyPr>
          <a:lstStyle/>
          <a:p>
            <a:pPr lvl="0" algn="ctr"/>
            <a:r>
              <a:rPr lang="ru-RU" sz="2800" b="1" dirty="0">
                <a:solidFill>
                  <a:srgbClr val="BC8C5E"/>
                </a:solidFill>
                <a:latin typeface="Montserrat"/>
              </a:rPr>
              <a:t>Пермь 2025</a:t>
            </a:r>
          </a:p>
        </p:txBody>
      </p:sp>
    </p:spTree>
    <p:extLst>
      <p:ext uri="{BB962C8B-B14F-4D97-AF65-F5344CB8AC3E}">
        <p14:creationId xmlns:p14="http://schemas.microsoft.com/office/powerpoint/2010/main" val="3087145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5800" y="305840"/>
            <a:ext cx="8280400" cy="720725"/>
          </a:xfrm>
        </p:spPr>
        <p:txBody>
          <a:bodyPr/>
          <a:lstStyle/>
          <a:p>
            <a:pPr eaLnBrk="1" fontAlgn="auto" hangingPunct="1">
              <a:lnSpc>
                <a:spcPct val="100000"/>
              </a:lnSpc>
              <a:spcAft>
                <a:spcPts val="0"/>
              </a:spcAft>
              <a:defRPr/>
            </a:pPr>
            <a:r>
              <a:rPr lang="ru-RU" sz="3600" b="1" dirty="0">
                <a:solidFill>
                  <a:srgbClr val="BC8C5E"/>
                </a:solidFill>
                <a:latin typeface="Montserrat"/>
                <a:ea typeface="+mn-ea"/>
                <a:cs typeface="+mn-cs"/>
              </a:rPr>
              <a:t>Фотовыставка «Человек мира»</a:t>
            </a:r>
          </a:p>
        </p:txBody>
      </p:sp>
      <p:sp>
        <p:nvSpPr>
          <p:cNvPr id="5" name="Заголовок 1"/>
          <p:cNvSpPr txBox="1">
            <a:spLocks/>
          </p:cNvSpPr>
          <p:nvPr/>
        </p:nvSpPr>
        <p:spPr>
          <a:xfrm>
            <a:off x="6245226" y="2644775"/>
            <a:ext cx="4232275" cy="2324100"/>
          </a:xfrm>
          <a:prstGeom prst="rect">
            <a:avLst/>
          </a:prstGeom>
        </p:spPr>
        <p:txBody>
          <a:bodyPr anchor="b"/>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defRPr/>
            </a:pPr>
            <a:endParaRPr lang="ru-RU" sz="2400" b="1" dirty="0">
              <a:latin typeface="Calibri" panose="020F0502020204030204" pitchFamily="34" charset="0"/>
            </a:endParaRPr>
          </a:p>
        </p:txBody>
      </p:sp>
      <p:sp>
        <p:nvSpPr>
          <p:cNvPr id="5124" name="Заголовок 1"/>
          <p:cNvSpPr txBox="1">
            <a:spLocks/>
          </p:cNvSpPr>
          <p:nvPr/>
        </p:nvSpPr>
        <p:spPr bwMode="auto">
          <a:xfrm>
            <a:off x="4599256" y="5889635"/>
            <a:ext cx="7021544" cy="71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ru-RU" altLang="ru-RU" b="1" dirty="0">
                <a:solidFill>
                  <a:srgbClr val="BC8C5E"/>
                </a:solidFill>
                <a:latin typeface="Montserrat"/>
              </a:rPr>
              <a:t>Цель выставки: </a:t>
            </a:r>
            <a:r>
              <a:rPr lang="ru-RU" b="1" dirty="0" smtClean="0">
                <a:solidFill>
                  <a:srgbClr val="BC8C5E"/>
                </a:solidFill>
                <a:latin typeface="Montserrat"/>
              </a:rPr>
              <a:t>показать </a:t>
            </a:r>
            <a:r>
              <a:rPr lang="ru-RU" b="1" dirty="0">
                <a:solidFill>
                  <a:srgbClr val="BC8C5E"/>
                </a:solidFill>
                <a:latin typeface="Montserrat"/>
              </a:rPr>
              <a:t>историю поездок Ю.А. Гагарина по стране и миру, его роль посла первой космической державы, историческое значение «миссии </a:t>
            </a:r>
            <a:r>
              <a:rPr lang="ru-RU" b="1" dirty="0" smtClean="0">
                <a:solidFill>
                  <a:srgbClr val="BC8C5E"/>
                </a:solidFill>
                <a:latin typeface="Montserrat"/>
              </a:rPr>
              <a:t>мира».</a:t>
            </a:r>
          </a:p>
        </p:txBody>
      </p:sp>
      <p:sp>
        <p:nvSpPr>
          <p:cNvPr id="7" name="Заголовок 1"/>
          <p:cNvSpPr txBox="1">
            <a:spLocks/>
          </p:cNvSpPr>
          <p:nvPr/>
        </p:nvSpPr>
        <p:spPr>
          <a:xfrm>
            <a:off x="4357562" y="1224686"/>
            <a:ext cx="7063169" cy="3602922"/>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lgn="just" eaLnBrk="1" fontAlgn="auto" hangingPunct="1">
              <a:lnSpc>
                <a:spcPct val="100000"/>
              </a:lnSpc>
              <a:spcAft>
                <a:spcPts val="0"/>
              </a:spcAft>
              <a:defRPr/>
            </a:pPr>
            <a:r>
              <a:rPr lang="ru-RU" sz="2200" b="1" dirty="0">
                <a:solidFill>
                  <a:srgbClr val="BC8C5E"/>
                </a:solidFill>
                <a:effectLst/>
                <a:latin typeface="Montserrat"/>
                <a:ea typeface="+mn-ea"/>
                <a:cs typeface="+mn-cs"/>
              </a:rPr>
              <a:t>Главным событием музея РКК «Энергия в 2024 году  стала выставка фотографий «Человек мира», посвященная 90-летию со дня рождения Юрия Алексеевича Гагарина.</a:t>
            </a:r>
          </a:p>
          <a:p>
            <a:pPr algn="just" eaLnBrk="1" fontAlgn="auto" hangingPunct="1">
              <a:lnSpc>
                <a:spcPct val="100000"/>
              </a:lnSpc>
              <a:spcAft>
                <a:spcPts val="0"/>
              </a:spcAft>
              <a:defRPr/>
            </a:pPr>
            <a:r>
              <a:rPr lang="ru-RU" altLang="ru-RU" sz="2200" b="1" dirty="0">
                <a:solidFill>
                  <a:srgbClr val="BC8C5E"/>
                </a:solidFill>
                <a:effectLst/>
                <a:latin typeface="Montserrat"/>
                <a:ea typeface="+mn-ea"/>
                <a:cs typeface="+mn-cs"/>
              </a:rPr>
              <a:t>Его имя в один день стало известно во всех уголках нашей планеты.</a:t>
            </a:r>
          </a:p>
          <a:p>
            <a:pPr algn="just" eaLnBrk="1" hangingPunct="1">
              <a:lnSpc>
                <a:spcPct val="100000"/>
              </a:lnSpc>
              <a:buFont typeface="Arial" charset="0"/>
              <a:buNone/>
              <a:defRPr/>
            </a:pPr>
            <a:r>
              <a:rPr lang="ru-RU" altLang="ru-RU" sz="2200" b="1" dirty="0">
                <a:solidFill>
                  <a:srgbClr val="BC8C5E"/>
                </a:solidFill>
                <a:effectLst/>
                <a:latin typeface="Montserrat"/>
                <a:ea typeface="+mn-ea"/>
                <a:cs typeface="+mn-cs"/>
              </a:rPr>
              <a:t>12 апреля 1961 года с космодрома Байконур состоялся успешный запуск ракеты-носителя «Восток», созданными в ОКБ-1 (ныне РКК «Энергия») под руководством  С.П. Королева.</a:t>
            </a:r>
          </a:p>
          <a:p>
            <a:pPr algn="just" eaLnBrk="1" hangingPunct="1">
              <a:lnSpc>
                <a:spcPct val="100000"/>
              </a:lnSpc>
              <a:buFont typeface="Arial" charset="0"/>
              <a:buNone/>
              <a:defRPr/>
            </a:pPr>
            <a:r>
              <a:rPr lang="ru-RU" altLang="ru-RU" sz="2200" b="1" dirty="0">
                <a:solidFill>
                  <a:srgbClr val="BC8C5E"/>
                </a:solidFill>
                <a:effectLst/>
                <a:latin typeface="Montserrat"/>
                <a:ea typeface="+mn-ea"/>
                <a:cs typeface="+mn-cs"/>
              </a:rPr>
              <a:t>На борту находился Юрий  Алексеевич Гагарин</a:t>
            </a:r>
            <a:r>
              <a:rPr lang="ru-RU" altLang="ru-RU" sz="2200" b="1" dirty="0">
                <a:solidFill>
                  <a:srgbClr val="BC8C5E"/>
                </a:solidFill>
                <a:latin typeface="Montserrat"/>
                <a:ea typeface="+mn-ea"/>
                <a:cs typeface="+mn-cs"/>
              </a:rPr>
              <a:t>.</a:t>
            </a:r>
          </a:p>
        </p:txBody>
      </p:sp>
      <p:pic>
        <p:nvPicPr>
          <p:cNvPr id="5127"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8420"/>
            <a:ext cx="199866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Рисунок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381869" y="78456"/>
            <a:ext cx="1728788" cy="566737"/>
          </a:xfrm>
          <a:prstGeom prst="rect">
            <a:avLst/>
          </a:prstGeom>
          <a:noFill/>
          <a:ln>
            <a:noFill/>
          </a:ln>
          <a:effectLst>
            <a:outerShdw blurRad="25400" dist="25400" sx="1000" sy="1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Номер слайда 3"/>
          <p:cNvSpPr>
            <a:spLocks noGrp="1"/>
          </p:cNvSpPr>
          <p:nvPr>
            <p:ph type="sldNum" sz="quarter" idx="16"/>
          </p:nvPr>
        </p:nvSpPr>
        <p:spPr bwMode="auto">
          <a:xfrm>
            <a:off x="11740769" y="6421011"/>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FontTx/>
              <a:buNone/>
            </a:pPr>
            <a:fld id="{015D7A5C-A61E-43AA-B3FD-36C8E46B2814}" type="slidenum">
              <a:rPr lang="ru-RU" altLang="ru-RU" sz="2000" b="1">
                <a:solidFill>
                  <a:srgbClr val="BC8C5E"/>
                </a:solidFill>
                <a:effectLst>
                  <a:outerShdw blurRad="63500" dist="38100" dir="5400000" algn="t" rotWithShape="0">
                    <a:prstClr val="black">
                      <a:alpha val="25000"/>
                    </a:prstClr>
                  </a:outerShdw>
                </a:effectLst>
                <a:latin typeface="Montserrat"/>
              </a:rPr>
              <a:pPr algn="ctr">
                <a:spcBef>
                  <a:spcPct val="0"/>
                </a:spcBef>
                <a:buFontTx/>
                <a:buNone/>
              </a:pPr>
              <a:t>2</a:t>
            </a:fld>
            <a:endParaRPr lang="ru-RU" altLang="ru-RU" sz="2000" b="1" dirty="0">
              <a:solidFill>
                <a:srgbClr val="BC8C5E"/>
              </a:solidFill>
              <a:effectLst>
                <a:outerShdw blurRad="63500" dist="38100" dir="5400000" algn="t" rotWithShape="0">
                  <a:prstClr val="black">
                    <a:alpha val="25000"/>
                  </a:prstClr>
                </a:outerShdw>
              </a:effectLst>
              <a:latin typeface="Montserrat"/>
            </a:endParaRPr>
          </a:p>
        </p:txBody>
      </p:sp>
      <p:pic>
        <p:nvPicPr>
          <p:cNvPr id="8" name="Рисунок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49" y="984604"/>
            <a:ext cx="3864864" cy="5793376"/>
          </a:xfrm>
          <a:prstGeom prst="rect">
            <a:avLst/>
          </a:prstGeom>
          <a:ln>
            <a:noFill/>
          </a:ln>
          <a:effectLst>
            <a:softEdge rad="112500"/>
          </a:effectLst>
        </p:spPr>
      </p:pic>
    </p:spTree>
    <p:extLst>
      <p:ext uri="{BB962C8B-B14F-4D97-AF65-F5344CB8AC3E}">
        <p14:creationId xmlns:p14="http://schemas.microsoft.com/office/powerpoint/2010/main" val="693254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3937" y="490982"/>
            <a:ext cx="9540367" cy="647700"/>
          </a:xfrm>
        </p:spPr>
        <p:txBody>
          <a:bodyPr/>
          <a:lstStyle/>
          <a:p>
            <a:pPr eaLnBrk="1" fontAlgn="auto" hangingPunct="1">
              <a:lnSpc>
                <a:spcPct val="100000"/>
              </a:lnSpc>
              <a:spcAft>
                <a:spcPts val="0"/>
              </a:spcAft>
              <a:defRPr/>
            </a:pPr>
            <a:r>
              <a:rPr lang="ru-RU" sz="3600" b="1" dirty="0">
                <a:solidFill>
                  <a:srgbClr val="BC8C5E"/>
                </a:solidFill>
                <a:latin typeface="Montserrat"/>
                <a:ea typeface="+mn-ea"/>
                <a:cs typeface="+mn-cs"/>
              </a:rPr>
              <a:t>Открытие выставки 2 апреля 2024г.</a:t>
            </a:r>
          </a:p>
        </p:txBody>
      </p:sp>
      <p:pic>
        <p:nvPicPr>
          <p:cNvPr id="6150" name="Picture 2" descr="D:\Users\nperestoronina\Desktop\Открытие выставки\RKK_648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42902" y="1150278"/>
            <a:ext cx="5821603" cy="387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Рисунок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84918" y="130620"/>
            <a:ext cx="219868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Номер слайда 3"/>
          <p:cNvSpPr>
            <a:spLocks noGrp="1"/>
          </p:cNvSpPr>
          <p:nvPr>
            <p:ph type="sldNum" sz="quarter" idx="17"/>
          </p:nvPr>
        </p:nvSpPr>
        <p:spPr bwMode="auto">
          <a:xfrm>
            <a:off x="11796268" y="6503987"/>
            <a:ext cx="287338" cy="212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CA0FB27C-2C39-4D32-B1D8-64EC0694A6DA}" type="slidenum">
              <a:rPr lang="ru-RU" altLang="ru-RU" sz="2000" b="1">
                <a:solidFill>
                  <a:srgbClr val="BC8C5E"/>
                </a:solidFill>
                <a:latin typeface="Montserrat"/>
              </a:rPr>
              <a:pPr algn="ctr">
                <a:spcBef>
                  <a:spcPct val="0"/>
                </a:spcBef>
                <a:buNone/>
              </a:pPr>
              <a:t>3</a:t>
            </a:fld>
            <a:endParaRPr lang="ru-RU" altLang="ru-RU" sz="2000" b="1" dirty="0">
              <a:solidFill>
                <a:srgbClr val="BC8C5E"/>
              </a:solidFill>
              <a:latin typeface="Montserrat"/>
            </a:endParaRPr>
          </a:p>
        </p:txBody>
      </p:sp>
      <p:pic>
        <p:nvPicPr>
          <p:cNvPr id="6154" name="Рисунок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204787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673" y="1138682"/>
            <a:ext cx="5942128" cy="3963532"/>
          </a:xfrm>
          <a:prstGeom prst="rect">
            <a:avLst/>
          </a:prstGeom>
        </p:spPr>
      </p:pic>
      <p:sp>
        <p:nvSpPr>
          <p:cNvPr id="11" name="Текст 3"/>
          <p:cNvSpPr>
            <a:spLocks noGrp="1"/>
          </p:cNvSpPr>
          <p:nvPr>
            <p:ph type="body" sz="quarter" idx="3"/>
          </p:nvPr>
        </p:nvSpPr>
        <p:spPr>
          <a:xfrm>
            <a:off x="73152" y="3555752"/>
            <a:ext cx="12010454" cy="3236976"/>
          </a:xfrm>
        </p:spPr>
        <p:txBody>
          <a:bodyPr/>
          <a:lstStyle/>
          <a:p>
            <a:pPr algn="l">
              <a:buFont typeface="Arial" charset="0"/>
              <a:buNone/>
              <a:defRPr/>
            </a:pPr>
            <a:r>
              <a:rPr lang="ru-RU" sz="2000" b="1" dirty="0">
                <a:solidFill>
                  <a:srgbClr val="BC8C5E"/>
                </a:solidFill>
                <a:latin typeface="Montserrat"/>
              </a:rPr>
              <a:t>В открытии фотовыставки участвовали: </a:t>
            </a:r>
          </a:p>
          <a:p>
            <a:pPr algn="l">
              <a:defRPr/>
            </a:pPr>
            <a:r>
              <a:rPr lang="ru-RU" sz="2000" b="1" dirty="0">
                <a:solidFill>
                  <a:srgbClr val="BC8C5E"/>
                </a:solidFill>
                <a:latin typeface="Montserrat"/>
              </a:rPr>
              <a:t>представители Мемориального музея космонавтики, </a:t>
            </a:r>
            <a:r>
              <a:rPr lang="ru-RU" sz="2000" b="1" dirty="0" smtClean="0">
                <a:solidFill>
                  <a:srgbClr val="BC8C5E"/>
                </a:solidFill>
                <a:latin typeface="Montserrat"/>
              </a:rPr>
              <a:t>в </a:t>
            </a:r>
            <a:r>
              <a:rPr lang="ru-RU" sz="2000" b="1" dirty="0">
                <a:solidFill>
                  <a:srgbClr val="BC8C5E"/>
                </a:solidFill>
                <a:latin typeface="Montserrat"/>
              </a:rPr>
              <a:t>том числе его директор Н.В. </a:t>
            </a:r>
            <a:r>
              <a:rPr lang="ru-RU" sz="2000" b="1" dirty="0" err="1">
                <a:solidFill>
                  <a:srgbClr val="BC8C5E"/>
                </a:solidFill>
                <a:latin typeface="Montserrat"/>
              </a:rPr>
              <a:t>Артюхина</a:t>
            </a:r>
            <a:r>
              <a:rPr lang="ru-RU" sz="2000" b="1" dirty="0">
                <a:solidFill>
                  <a:srgbClr val="BC8C5E"/>
                </a:solidFill>
                <a:latin typeface="Montserrat"/>
              </a:rPr>
              <a:t>, </a:t>
            </a:r>
            <a:r>
              <a:rPr lang="ru-RU" sz="2000" b="1" dirty="0" smtClean="0">
                <a:solidFill>
                  <a:srgbClr val="BC8C5E"/>
                </a:solidFill>
                <a:latin typeface="Montserrat"/>
              </a:rPr>
              <a:t>директор </a:t>
            </a:r>
            <a:r>
              <a:rPr lang="ru-RU" sz="2000" b="1" dirty="0">
                <a:solidFill>
                  <a:srgbClr val="BC8C5E"/>
                </a:solidFill>
                <a:latin typeface="Montserrat"/>
              </a:rPr>
              <a:t>музея РКК «Энергия» Е.В. Черных, </a:t>
            </a:r>
            <a:r>
              <a:rPr lang="ru-RU" sz="2000" b="1" dirty="0" smtClean="0">
                <a:solidFill>
                  <a:srgbClr val="BC8C5E"/>
                </a:solidFill>
                <a:latin typeface="Montserrat"/>
              </a:rPr>
              <a:t>летчики-космонавты</a:t>
            </a:r>
            <a:r>
              <a:rPr lang="ru-RU" sz="2000" b="1" dirty="0">
                <a:solidFill>
                  <a:srgbClr val="BC8C5E"/>
                </a:solidFill>
                <a:latin typeface="Montserrat"/>
              </a:rPr>
              <a:t>: Ю.В. Усачев и К.М. </a:t>
            </a:r>
            <a:r>
              <a:rPr lang="ru-RU" sz="2000" b="1" dirty="0" err="1">
                <a:solidFill>
                  <a:srgbClr val="BC8C5E"/>
                </a:solidFill>
                <a:latin typeface="Montserrat"/>
              </a:rPr>
              <a:t>Козеев</a:t>
            </a:r>
            <a:r>
              <a:rPr lang="ru-RU" sz="2000" b="1" dirty="0" smtClean="0">
                <a:solidFill>
                  <a:srgbClr val="BC8C5E"/>
                </a:solidFill>
                <a:latin typeface="Montserrat"/>
              </a:rPr>
              <a:t>, представители </a:t>
            </a:r>
            <a:r>
              <a:rPr lang="ru-RU" sz="2000" b="1" dirty="0">
                <a:solidFill>
                  <a:srgbClr val="BC8C5E"/>
                </a:solidFill>
                <a:latin typeface="Montserrat"/>
              </a:rPr>
              <a:t>совета молодых работников корпорации</a:t>
            </a:r>
            <a:r>
              <a:rPr lang="ru-RU" sz="2000" b="1" dirty="0" smtClean="0">
                <a:solidFill>
                  <a:srgbClr val="BC8C5E"/>
                </a:solidFill>
                <a:latin typeface="Montserrat"/>
              </a:rPr>
              <a:t>.</a:t>
            </a:r>
            <a:endParaRPr lang="ru-RU" sz="2000" b="1" dirty="0">
              <a:solidFill>
                <a:srgbClr val="BC8C5E"/>
              </a:solidFill>
              <a:latin typeface="Montserrat"/>
            </a:endParaRPr>
          </a:p>
        </p:txBody>
      </p:sp>
    </p:spTree>
    <p:extLst>
      <p:ext uri="{BB962C8B-B14F-4D97-AF65-F5344CB8AC3E}">
        <p14:creationId xmlns:p14="http://schemas.microsoft.com/office/powerpoint/2010/main" val="2749131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95160" y="905256"/>
            <a:ext cx="5096828" cy="5469383"/>
          </a:xfrm>
        </p:spPr>
        <p:txBody>
          <a:bodyPr/>
          <a:lstStyle/>
          <a:p>
            <a:pPr algn="just">
              <a:lnSpc>
                <a:spcPct val="100000"/>
              </a:lnSpc>
              <a:defRPr/>
            </a:pPr>
            <a:r>
              <a:rPr lang="ru-RU" sz="2400" b="1" dirty="0">
                <a:solidFill>
                  <a:srgbClr val="BC8C5E"/>
                </a:solidFill>
                <a:effectLst/>
                <a:latin typeface="Montserrat"/>
                <a:ea typeface="+mn-ea"/>
                <a:cs typeface="+mn-cs"/>
              </a:rPr>
              <a:t>Более 80 уникальных </a:t>
            </a:r>
            <a:r>
              <a:rPr lang="ru-RU" sz="2400" b="1" dirty="0" smtClean="0">
                <a:solidFill>
                  <a:srgbClr val="BC8C5E"/>
                </a:solidFill>
                <a:effectLst/>
                <a:latin typeface="Montserrat"/>
                <a:ea typeface="+mn-ea"/>
                <a:cs typeface="+mn-cs"/>
              </a:rPr>
              <a:t>фотографий агентства ТАСС </a:t>
            </a:r>
            <a:r>
              <a:rPr lang="ru-RU" sz="2400" b="1" dirty="0">
                <a:solidFill>
                  <a:srgbClr val="BC8C5E"/>
                </a:solidFill>
                <a:effectLst/>
                <a:latin typeface="Montserrat"/>
                <a:ea typeface="+mn-ea"/>
                <a:cs typeface="+mn-cs"/>
              </a:rPr>
              <a:t>для выставки </a:t>
            </a:r>
            <a:r>
              <a:rPr lang="ru-RU" altLang="ru-RU" sz="2400" b="1" dirty="0">
                <a:solidFill>
                  <a:srgbClr val="BC8C5E"/>
                </a:solidFill>
                <a:effectLst/>
                <a:latin typeface="Montserrat"/>
                <a:ea typeface="+mn-ea"/>
                <a:cs typeface="+mn-cs"/>
              </a:rPr>
              <a:t>предоставил </a:t>
            </a:r>
            <a:r>
              <a:rPr lang="ru-RU" altLang="ru-RU" sz="2400" b="1" dirty="0" smtClean="0">
                <a:solidFill>
                  <a:srgbClr val="BC8C5E"/>
                </a:solidFill>
                <a:effectLst/>
                <a:latin typeface="Montserrat"/>
                <a:ea typeface="+mn-ea"/>
                <a:cs typeface="+mn-cs"/>
              </a:rPr>
              <a:t>Государственное бюджетное учреждение культуры города Москвы «</a:t>
            </a:r>
            <a:r>
              <a:rPr lang="ru-RU" altLang="ru-RU" sz="2400" b="1" dirty="0">
                <a:solidFill>
                  <a:srgbClr val="BC8C5E"/>
                </a:solidFill>
                <a:effectLst/>
                <a:latin typeface="Montserrat"/>
                <a:ea typeface="+mn-ea"/>
                <a:cs typeface="+mn-cs"/>
              </a:rPr>
              <a:t>Мемориальный музей космонавтики» </a:t>
            </a:r>
            <a:r>
              <a:rPr lang="ru-RU" altLang="ru-RU" sz="2400" b="1" dirty="0" smtClean="0">
                <a:solidFill>
                  <a:srgbClr val="BC8C5E"/>
                </a:solidFill>
                <a:effectLst/>
                <a:latin typeface="Montserrat"/>
                <a:ea typeface="+mn-ea"/>
                <a:cs typeface="+mn-cs"/>
              </a:rPr>
              <a:t/>
            </a:r>
            <a:br>
              <a:rPr lang="ru-RU" altLang="ru-RU" sz="2400" b="1" dirty="0" smtClean="0">
                <a:solidFill>
                  <a:srgbClr val="BC8C5E"/>
                </a:solidFill>
                <a:effectLst/>
                <a:latin typeface="Montserrat"/>
                <a:ea typeface="+mn-ea"/>
                <a:cs typeface="+mn-cs"/>
              </a:rPr>
            </a:br>
            <a:r>
              <a:rPr lang="ru-RU" altLang="ru-RU" sz="2400" b="1" dirty="0" smtClean="0">
                <a:solidFill>
                  <a:srgbClr val="BC8C5E"/>
                </a:solidFill>
                <a:effectLst/>
                <a:latin typeface="Montserrat"/>
                <a:ea typeface="+mn-ea"/>
                <a:cs typeface="+mn-cs"/>
              </a:rPr>
              <a:t>(</a:t>
            </a:r>
            <a:r>
              <a:rPr lang="ru-RU" altLang="ru-RU" sz="2400" b="1" dirty="0">
                <a:solidFill>
                  <a:srgbClr val="BC8C5E"/>
                </a:solidFill>
                <a:effectLst/>
                <a:latin typeface="Montserrat"/>
                <a:ea typeface="+mn-ea"/>
                <a:cs typeface="+mn-cs"/>
              </a:rPr>
              <a:t>ГБУК г. Москвы «ММК»). </a:t>
            </a:r>
            <a:br>
              <a:rPr lang="ru-RU" altLang="ru-RU" sz="2400" b="1" dirty="0">
                <a:solidFill>
                  <a:srgbClr val="BC8C5E"/>
                </a:solidFill>
                <a:effectLst/>
                <a:latin typeface="Montserrat"/>
                <a:ea typeface="+mn-ea"/>
                <a:cs typeface="+mn-cs"/>
              </a:rPr>
            </a:br>
            <a:r>
              <a:rPr lang="ru-RU" altLang="ru-RU" sz="2400" b="1" dirty="0">
                <a:solidFill>
                  <a:srgbClr val="BC8C5E"/>
                </a:solidFill>
                <a:effectLst/>
                <a:latin typeface="Montserrat"/>
                <a:ea typeface="+mn-ea"/>
                <a:cs typeface="+mn-cs"/>
              </a:rPr>
              <a:t>Фотовыставка стала логическим дополнением к главному экспонату музея РКК «Энергия», спускаемому аппарату «Восток-1» Юрия Алексеевича Гагарина</a:t>
            </a:r>
            <a:endParaRPr lang="ru-RU" sz="2400" b="1" dirty="0">
              <a:solidFill>
                <a:srgbClr val="BC8C5E"/>
              </a:solidFill>
              <a:effectLst/>
              <a:latin typeface="Montserrat"/>
              <a:ea typeface="+mn-ea"/>
              <a:cs typeface="+mn-cs"/>
            </a:endParaRPr>
          </a:p>
        </p:txBody>
      </p:sp>
      <p:sp>
        <p:nvSpPr>
          <p:cNvPr id="7" name="Заголовок 1"/>
          <p:cNvSpPr txBox="1">
            <a:spLocks/>
          </p:cNvSpPr>
          <p:nvPr/>
        </p:nvSpPr>
        <p:spPr>
          <a:xfrm>
            <a:off x="1963737" y="492602"/>
            <a:ext cx="8229600" cy="576263"/>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defRPr/>
            </a:pPr>
            <a:r>
              <a:rPr lang="ru-RU" sz="3600" b="1" dirty="0">
                <a:solidFill>
                  <a:srgbClr val="BC8C5E"/>
                </a:solidFill>
                <a:latin typeface="Montserrat"/>
                <a:ea typeface="+mn-ea"/>
                <a:cs typeface="+mn-cs"/>
              </a:rPr>
              <a:t>Выставка </a:t>
            </a:r>
          </a:p>
        </p:txBody>
      </p:sp>
      <p:pic>
        <p:nvPicPr>
          <p:cNvPr id="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61914"/>
            <a:ext cx="1728788" cy="566737"/>
          </a:xfrm>
          <a:prstGeom prst="rect">
            <a:avLst/>
          </a:prstGeom>
          <a:noFill/>
          <a:ln>
            <a:noFill/>
          </a:ln>
          <a:effectLst>
            <a:outerShdw blurRad="25400" dist="25400" sx="1000" sy="1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Номер слайда 3"/>
          <p:cNvSpPr>
            <a:spLocks noGrp="1"/>
          </p:cNvSpPr>
          <p:nvPr>
            <p:ph type="sldNum" sz="quarter" idx="17"/>
          </p:nvPr>
        </p:nvSpPr>
        <p:spPr bwMode="auto">
          <a:xfrm>
            <a:off x="11722100" y="6374639"/>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258F9959-CDE3-45C7-AA20-7E2EB200359B}" type="slidenum">
              <a:rPr lang="ru-RU" altLang="ru-RU" sz="2000" b="1">
                <a:solidFill>
                  <a:srgbClr val="BC8C5E"/>
                </a:solidFill>
                <a:latin typeface="Montserrat"/>
              </a:rPr>
              <a:pPr algn="ctr">
                <a:spcBef>
                  <a:spcPct val="0"/>
                </a:spcBef>
                <a:buNone/>
              </a:pPr>
              <a:t>4</a:t>
            </a:fld>
            <a:endParaRPr lang="ru-RU" altLang="ru-RU" sz="2000" b="1" dirty="0">
              <a:solidFill>
                <a:srgbClr val="BC8C5E"/>
              </a:solidFill>
              <a:latin typeface="Montserrat"/>
            </a:endParaRPr>
          </a:p>
        </p:txBody>
      </p:sp>
      <p:pic>
        <p:nvPicPr>
          <p:cNvPr id="4" name="Рисунок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160" y="1289940"/>
            <a:ext cx="6655984" cy="4991988"/>
          </a:xfrm>
          <a:prstGeom prst="rect">
            <a:avLst/>
          </a:prstGeom>
        </p:spPr>
      </p:pic>
    </p:spTree>
    <p:extLst>
      <p:ext uri="{BB962C8B-B14F-4D97-AF65-F5344CB8AC3E}">
        <p14:creationId xmlns:p14="http://schemas.microsoft.com/office/powerpoint/2010/main" val="1642338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txBox="1">
            <a:spLocks/>
          </p:cNvSpPr>
          <p:nvPr/>
        </p:nvSpPr>
        <p:spPr>
          <a:xfrm>
            <a:off x="1963737" y="492602"/>
            <a:ext cx="8229600" cy="576263"/>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defRPr/>
            </a:pPr>
            <a:r>
              <a:rPr lang="ru-RU" sz="3600" b="1" dirty="0">
                <a:solidFill>
                  <a:srgbClr val="BC8C5E"/>
                </a:solidFill>
                <a:latin typeface="Montserrat"/>
                <a:ea typeface="+mn-ea"/>
                <a:cs typeface="+mn-cs"/>
              </a:rPr>
              <a:t>Выставка </a:t>
            </a:r>
          </a:p>
        </p:txBody>
      </p:sp>
      <p:pic>
        <p:nvPicPr>
          <p:cNvPr id="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61914"/>
            <a:ext cx="1728788" cy="566737"/>
          </a:xfrm>
          <a:prstGeom prst="rect">
            <a:avLst/>
          </a:prstGeom>
          <a:noFill/>
          <a:ln>
            <a:noFill/>
          </a:ln>
          <a:effectLst>
            <a:outerShdw blurRad="25400" dist="25400" sx="1000" sy="1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Номер слайда 3"/>
          <p:cNvSpPr>
            <a:spLocks noGrp="1"/>
          </p:cNvSpPr>
          <p:nvPr>
            <p:ph type="sldNum" sz="quarter" idx="17"/>
          </p:nvPr>
        </p:nvSpPr>
        <p:spPr bwMode="auto">
          <a:xfrm>
            <a:off x="11722100" y="6374639"/>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258F9959-CDE3-45C7-AA20-7E2EB200359B}" type="slidenum">
              <a:rPr lang="ru-RU" altLang="ru-RU" sz="2000" b="1">
                <a:solidFill>
                  <a:srgbClr val="BC8C5E"/>
                </a:solidFill>
                <a:latin typeface="Montserrat"/>
              </a:rPr>
              <a:pPr algn="ctr">
                <a:spcBef>
                  <a:spcPct val="0"/>
                </a:spcBef>
                <a:buNone/>
              </a:pPr>
              <a:t>5</a:t>
            </a:fld>
            <a:endParaRPr lang="ru-RU" altLang="ru-RU" sz="2000" b="1" dirty="0">
              <a:solidFill>
                <a:srgbClr val="BC8C5E"/>
              </a:solidFill>
              <a:latin typeface="Montserrat"/>
            </a:endParaRPr>
          </a:p>
        </p:txBody>
      </p:sp>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6937" y="1156120"/>
            <a:ext cx="5475019" cy="3653065"/>
          </a:xfrm>
          <a:prstGeom prst="rect">
            <a:avLst/>
          </a:prstGeom>
        </p:spPr>
      </p:pic>
      <p:pic>
        <p:nvPicPr>
          <p:cNvPr id="6" name="Рисунок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05629" y="1146975"/>
            <a:ext cx="5497899" cy="3671354"/>
          </a:xfrm>
          <a:prstGeom prst="rect">
            <a:avLst/>
          </a:prstGeom>
        </p:spPr>
      </p:pic>
      <p:sp>
        <p:nvSpPr>
          <p:cNvPr id="8" name="Прямоугольник 7"/>
          <p:cNvSpPr/>
          <p:nvPr/>
        </p:nvSpPr>
        <p:spPr>
          <a:xfrm>
            <a:off x="261257" y="5174310"/>
            <a:ext cx="11642271" cy="1200329"/>
          </a:xfrm>
          <a:prstGeom prst="rect">
            <a:avLst/>
          </a:prstGeom>
        </p:spPr>
        <p:txBody>
          <a:bodyPr wrap="square">
            <a:spAutoFit/>
          </a:bodyPr>
          <a:lstStyle/>
          <a:p>
            <a:r>
              <a:rPr lang="ru-RU" sz="2400" b="1" dirty="0">
                <a:solidFill>
                  <a:srgbClr val="BC8C5E"/>
                </a:solidFill>
                <a:latin typeface="Montserrat"/>
              </a:rPr>
              <a:t>Артюхина Н.В., директор ММК, и Геворкян Т. А., заведующий экспозиционно-выставочным отделом музея «ММК» на открытии выставки в музее РКК «Энергия»</a:t>
            </a:r>
          </a:p>
        </p:txBody>
      </p:sp>
    </p:spTree>
    <p:extLst>
      <p:ext uri="{BB962C8B-B14F-4D97-AF65-F5344CB8AC3E}">
        <p14:creationId xmlns:p14="http://schemas.microsoft.com/office/powerpoint/2010/main" val="36565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Рисунок 1"/>
          <p:cNvPicPr>
            <a:picLocks noGrp="1" noChangeAspect="1"/>
          </p:cNvPicPr>
          <p:nvPr>
            <p:ph sz="quarter" idx="13"/>
          </p:nvPr>
        </p:nvPicPr>
        <p:blipFill>
          <a:blip r:embed="rId2">
            <a:extLst>
              <a:ext uri="{28A0092B-C50C-407E-A947-70E740481C1C}">
                <a14:useLocalDpi xmlns:a14="http://schemas.microsoft.com/office/drawing/2010/main"/>
              </a:ext>
            </a:extLst>
          </a:blip>
          <a:srcRect/>
          <a:stretch>
            <a:fillRect/>
          </a:stretch>
        </p:blipFill>
        <p:spPr>
          <a:xfrm>
            <a:off x="658368" y="3341687"/>
            <a:ext cx="5276088" cy="3404798"/>
          </a:xfrm>
          <a:noFill/>
          <a:ln>
            <a:solidFill>
              <a:srgbClr val="00529C"/>
            </a:solidFill>
            <a:miter lim="800000"/>
            <a:headEnd/>
            <a:tailEnd/>
          </a:ln>
        </p:spPr>
      </p:pic>
      <p:pic>
        <p:nvPicPr>
          <p:cNvPr id="8195" name="Рисунок 1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159244" y="3347944"/>
            <a:ext cx="4434840" cy="3398541"/>
          </a:xfrm>
          <a:prstGeom prst="rect">
            <a:avLst/>
          </a:prstGeom>
          <a:noFill/>
          <a:ln w="9525">
            <a:solidFill>
              <a:srgbClr val="00529C"/>
            </a:solidFill>
            <a:miter lim="800000"/>
            <a:headEnd/>
            <a:tailEnd/>
          </a:ln>
          <a:extLst>
            <a:ext uri="{909E8E84-426E-40DD-AFC4-6F175D3DCCD1}">
              <a14:hiddenFill xmlns:a14="http://schemas.microsoft.com/office/drawing/2010/main">
                <a:solidFill>
                  <a:srgbClr val="FFFFFF"/>
                </a:solidFill>
              </a14:hiddenFill>
            </a:ext>
          </a:extLst>
        </p:spPr>
      </p:pic>
      <p:sp>
        <p:nvSpPr>
          <p:cNvPr id="7" name="Заголовок 1"/>
          <p:cNvSpPr>
            <a:spLocks noGrp="1"/>
          </p:cNvSpPr>
          <p:nvPr>
            <p:ph type="title"/>
          </p:nvPr>
        </p:nvSpPr>
        <p:spPr>
          <a:xfrm>
            <a:off x="1981200" y="145645"/>
            <a:ext cx="8229600" cy="763588"/>
          </a:xfrm>
        </p:spPr>
        <p:txBody>
          <a:bodyPr/>
          <a:lstStyle/>
          <a:p>
            <a:pPr>
              <a:defRPr/>
            </a:pPr>
            <a:r>
              <a:rPr lang="ru-RU" altLang="ru-RU" sz="3600" b="1" dirty="0">
                <a:solidFill>
                  <a:srgbClr val="BC8C5E"/>
                </a:solidFill>
                <a:latin typeface="Montserrat"/>
                <a:ea typeface="+mn-ea"/>
                <a:cs typeface="+mn-cs"/>
              </a:rPr>
              <a:t>ПАРТНЕРСТВО</a:t>
            </a:r>
          </a:p>
        </p:txBody>
      </p:sp>
      <p:sp>
        <p:nvSpPr>
          <p:cNvPr id="8" name="Заголовок 1"/>
          <p:cNvSpPr txBox="1">
            <a:spLocks/>
          </p:cNvSpPr>
          <p:nvPr/>
        </p:nvSpPr>
        <p:spPr>
          <a:xfrm>
            <a:off x="329184" y="1301749"/>
            <a:ext cx="11762804" cy="1912938"/>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lgn="l">
              <a:lnSpc>
                <a:spcPct val="150000"/>
              </a:lnSpc>
              <a:buFont typeface="Arial" charset="0"/>
              <a:buNone/>
              <a:defRPr/>
            </a:pPr>
            <a:r>
              <a:rPr lang="ru-RU" altLang="ru-RU" sz="2400" b="1" dirty="0">
                <a:solidFill>
                  <a:srgbClr val="BC8C5E"/>
                </a:solidFill>
                <a:effectLst/>
                <a:latin typeface="Montserrat"/>
                <a:ea typeface="+mn-ea"/>
                <a:cs typeface="+mn-cs"/>
              </a:rPr>
              <a:t>Музей РКК «Энергия» и Мемориальный музей космонавтики связывают давние дружеские отношения. </a:t>
            </a:r>
          </a:p>
          <a:p>
            <a:pPr algn="l">
              <a:lnSpc>
                <a:spcPct val="150000"/>
              </a:lnSpc>
              <a:spcBef>
                <a:spcPts val="1200"/>
              </a:spcBef>
              <a:defRPr/>
            </a:pPr>
            <a:r>
              <a:rPr lang="ru-RU" altLang="ru-RU" sz="2400" b="1" dirty="0">
                <a:solidFill>
                  <a:srgbClr val="BC8C5E"/>
                </a:solidFill>
                <a:effectLst/>
                <a:latin typeface="Montserrat"/>
                <a:ea typeface="+mn-ea"/>
                <a:cs typeface="+mn-cs"/>
              </a:rPr>
              <a:t>В 2022 году в ММК был выставлен наш главный экспонат – спускаемый аппарат первого космонавта планеты Ю. А. Гагарина.</a:t>
            </a:r>
          </a:p>
        </p:txBody>
      </p:sp>
      <p:pic>
        <p:nvPicPr>
          <p:cNvPr id="8198" name="Рисунок 1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27350" y="4892675"/>
            <a:ext cx="9588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Рисунок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6</a:t>
            </a:fld>
            <a:endParaRPr lang="ru-RU" altLang="ru-RU" sz="2000" b="1" dirty="0">
              <a:solidFill>
                <a:srgbClr val="BC8C5E"/>
              </a:solidFill>
              <a:latin typeface="Montserrat"/>
            </a:endParaRPr>
          </a:p>
        </p:txBody>
      </p:sp>
    </p:spTree>
    <p:extLst>
      <p:ext uri="{BB962C8B-B14F-4D97-AF65-F5344CB8AC3E}">
        <p14:creationId xmlns:p14="http://schemas.microsoft.com/office/powerpoint/2010/main" val="3414631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126672" y="878173"/>
            <a:ext cx="9589180" cy="763588"/>
          </a:xfrm>
        </p:spPr>
        <p:txBody>
          <a:bodyPr/>
          <a:lstStyle/>
          <a:p>
            <a:pPr>
              <a:defRPr/>
            </a:pPr>
            <a:r>
              <a:rPr lang="ru-RU" altLang="ru-RU" sz="3600" b="1" dirty="0" smtClean="0">
                <a:solidFill>
                  <a:srgbClr val="BC8C5E"/>
                </a:solidFill>
                <a:latin typeface="Montserrat"/>
                <a:ea typeface="+mn-ea"/>
                <a:cs typeface="+mn-cs"/>
              </a:rPr>
              <a:t>Гагарин на Красной площади </a:t>
            </a:r>
            <a:br>
              <a:rPr lang="ru-RU" altLang="ru-RU" sz="3600" b="1" dirty="0" smtClean="0">
                <a:solidFill>
                  <a:srgbClr val="BC8C5E"/>
                </a:solidFill>
                <a:latin typeface="Montserrat"/>
                <a:ea typeface="+mn-ea"/>
                <a:cs typeface="+mn-cs"/>
              </a:rPr>
            </a:br>
            <a:r>
              <a:rPr lang="ru-RU" altLang="ru-RU" sz="3600" b="1" dirty="0" smtClean="0">
                <a:solidFill>
                  <a:srgbClr val="BC8C5E"/>
                </a:solidFill>
                <a:latin typeface="Montserrat"/>
                <a:ea typeface="+mn-ea"/>
                <a:cs typeface="+mn-cs"/>
              </a:rPr>
              <a:t>14 апреля 1961 года</a:t>
            </a:r>
            <a:endParaRPr lang="ru-RU" altLang="ru-RU" sz="36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7</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6707" y="2558033"/>
            <a:ext cx="4845281" cy="3258451"/>
          </a:xfrm>
          <a:prstGeom prst="rect">
            <a:avLst/>
          </a:prstGeom>
        </p:spPr>
      </p:pic>
      <p:pic>
        <p:nvPicPr>
          <p:cNvPr id="4" name="Рисунок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6098" y="2019876"/>
            <a:ext cx="6909205" cy="4144056"/>
          </a:xfrm>
          <a:prstGeom prst="rect">
            <a:avLst/>
          </a:prstGeom>
        </p:spPr>
      </p:pic>
    </p:spTree>
    <p:extLst>
      <p:ext uri="{BB962C8B-B14F-4D97-AF65-F5344CB8AC3E}">
        <p14:creationId xmlns:p14="http://schemas.microsoft.com/office/powerpoint/2010/main" val="2724930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434976"/>
            <a:ext cx="8229600" cy="763588"/>
          </a:xfrm>
        </p:spPr>
        <p:txBody>
          <a:bodyPr/>
          <a:lstStyle/>
          <a:p>
            <a:pPr>
              <a:defRPr/>
            </a:pPr>
            <a:r>
              <a:rPr lang="ru-RU" altLang="ru-RU" sz="3600" b="1" dirty="0">
                <a:solidFill>
                  <a:srgbClr val="BC8C5E"/>
                </a:solidFill>
                <a:latin typeface="Montserrat"/>
                <a:ea typeface="+mn-ea"/>
                <a:cs typeface="+mn-cs"/>
              </a:rPr>
              <a:t>«Миссия Мира» </a:t>
            </a:r>
          </a:p>
        </p:txBody>
      </p:sp>
      <p:sp>
        <p:nvSpPr>
          <p:cNvPr id="8" name="Заголовок 1"/>
          <p:cNvSpPr txBox="1">
            <a:spLocks/>
          </p:cNvSpPr>
          <p:nvPr/>
        </p:nvSpPr>
        <p:spPr>
          <a:xfrm>
            <a:off x="5513295" y="1198564"/>
            <a:ext cx="6578694" cy="5536238"/>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lgn="just">
              <a:lnSpc>
                <a:spcPct val="150000"/>
              </a:lnSpc>
              <a:buFont typeface="Arial" charset="0"/>
              <a:buNone/>
              <a:defRPr/>
            </a:pPr>
            <a:r>
              <a:rPr lang="ru-RU" altLang="ru-RU" sz="2400" b="1" dirty="0" smtClean="0">
                <a:solidFill>
                  <a:srgbClr val="BC8C5E"/>
                </a:solidFill>
                <a:effectLst/>
                <a:latin typeface="Montserrat"/>
                <a:ea typeface="+mn-ea"/>
                <a:cs typeface="+mn-cs"/>
              </a:rPr>
              <a:t>Сразу </a:t>
            </a:r>
            <a:r>
              <a:rPr lang="ru-RU" altLang="ru-RU" sz="2400" b="1" dirty="0">
                <a:solidFill>
                  <a:srgbClr val="BC8C5E"/>
                </a:solidFill>
                <a:effectLst/>
                <a:latin typeface="Montserrat"/>
                <a:ea typeface="+mn-ea"/>
                <a:cs typeface="+mn-cs"/>
              </a:rPr>
              <a:t>после полета Гагарин отправился в путешествие по странам и континентам</a:t>
            </a:r>
            <a:r>
              <a:rPr lang="ru-RU" altLang="ru-RU" sz="2400" b="1" dirty="0" smtClean="0">
                <a:solidFill>
                  <a:srgbClr val="BC8C5E"/>
                </a:solidFill>
                <a:effectLst/>
                <a:latin typeface="Montserrat"/>
                <a:ea typeface="+mn-ea"/>
                <a:cs typeface="+mn-cs"/>
              </a:rPr>
              <a:t>.</a:t>
            </a:r>
          </a:p>
          <a:p>
            <a:pPr algn="just">
              <a:lnSpc>
                <a:spcPct val="150000"/>
              </a:lnSpc>
              <a:spcBef>
                <a:spcPts val="1200"/>
              </a:spcBef>
              <a:defRPr/>
            </a:pPr>
            <a:r>
              <a:rPr lang="ru-RU" altLang="ru-RU" sz="2400" b="1" dirty="0" smtClean="0">
                <a:solidFill>
                  <a:srgbClr val="BC8C5E"/>
                </a:solidFill>
                <a:effectLst/>
                <a:latin typeface="Montserrat"/>
                <a:ea typeface="+mn-ea"/>
                <a:cs typeface="+mn-cs"/>
              </a:rPr>
              <a:t>За </a:t>
            </a:r>
            <a:r>
              <a:rPr lang="ru-RU" altLang="ru-RU" sz="2400" b="1" dirty="0">
                <a:solidFill>
                  <a:srgbClr val="BC8C5E"/>
                </a:solidFill>
                <a:effectLst/>
                <a:latin typeface="Montserrat"/>
                <a:ea typeface="+mn-ea"/>
                <a:cs typeface="+mn-cs"/>
              </a:rPr>
              <a:t>пять лет, с 1961 по 1966 годы он посетил 30 стран мира, причём в четырёх странах – в Финляндии, в Болгарии, во Франции и в Польше побывал дважды. </a:t>
            </a:r>
            <a:endParaRPr lang="ru-RU" altLang="ru-RU" sz="2400" b="1" dirty="0" smtClean="0">
              <a:solidFill>
                <a:srgbClr val="BC8C5E"/>
              </a:solidFill>
              <a:effectLst/>
              <a:latin typeface="Montserrat"/>
              <a:ea typeface="+mn-ea"/>
              <a:cs typeface="+mn-cs"/>
            </a:endParaRPr>
          </a:p>
          <a:p>
            <a:pPr algn="just">
              <a:lnSpc>
                <a:spcPct val="150000"/>
              </a:lnSpc>
              <a:spcBef>
                <a:spcPts val="1200"/>
              </a:spcBef>
              <a:defRPr/>
            </a:pPr>
            <a:r>
              <a:rPr lang="ru-RU" altLang="ru-RU" sz="2400" b="1" dirty="0">
                <a:solidFill>
                  <a:srgbClr val="BC8C5E"/>
                </a:solidFill>
                <a:effectLst/>
                <a:latin typeface="Montserrat"/>
                <a:ea typeface="+mn-ea"/>
                <a:cs typeface="+mn-cs"/>
              </a:rPr>
              <a:t>Вся планета была озарена гагаринской </a:t>
            </a:r>
            <a:r>
              <a:rPr lang="ru-RU" altLang="ru-RU" sz="2400" b="1" dirty="0" smtClean="0">
                <a:solidFill>
                  <a:srgbClr val="BC8C5E"/>
                </a:solidFill>
                <a:effectLst/>
                <a:latin typeface="Montserrat"/>
                <a:ea typeface="+mn-ea"/>
                <a:cs typeface="+mn-cs"/>
              </a:rPr>
              <a:t>улыбкой.</a:t>
            </a:r>
            <a:endParaRPr lang="ru-RU" altLang="ru-RU" sz="2400" b="1" dirty="0">
              <a:solidFill>
                <a:srgbClr val="BC8C5E"/>
              </a:solidFill>
              <a:effectLst/>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8</a:t>
            </a:fld>
            <a:endParaRPr lang="ru-RU" altLang="ru-RU" sz="2000" b="1" dirty="0">
              <a:solidFill>
                <a:srgbClr val="BC8C5E"/>
              </a:solidFill>
              <a:latin typeface="Montserrat"/>
            </a:endParaRPr>
          </a:p>
        </p:txBody>
      </p:sp>
      <p:pic>
        <p:nvPicPr>
          <p:cNvPr id="3" name="Рисунок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391" y="2050419"/>
            <a:ext cx="5254018" cy="3597346"/>
          </a:xfrm>
          <a:prstGeom prst="rect">
            <a:avLst/>
          </a:prstGeom>
        </p:spPr>
      </p:pic>
    </p:spTree>
    <p:extLst>
      <p:ext uri="{BB962C8B-B14F-4D97-AF65-F5344CB8AC3E}">
        <p14:creationId xmlns:p14="http://schemas.microsoft.com/office/powerpoint/2010/main" val="1526342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793875" y="205967"/>
            <a:ext cx="8229600" cy="763588"/>
          </a:xfrm>
        </p:spPr>
        <p:txBody>
          <a:bodyPr/>
          <a:lstStyle/>
          <a:p>
            <a:pPr>
              <a:defRPr/>
            </a:pPr>
            <a:r>
              <a:rPr lang="ru-RU" altLang="ru-RU" sz="3600" b="1" dirty="0">
                <a:solidFill>
                  <a:srgbClr val="BC8C5E"/>
                </a:solidFill>
                <a:latin typeface="Montserrat"/>
                <a:ea typeface="+mn-ea"/>
                <a:cs typeface="+mn-cs"/>
              </a:rPr>
              <a:t>«Миссия Мира» </a:t>
            </a:r>
          </a:p>
        </p:txBody>
      </p:sp>
      <p:sp>
        <p:nvSpPr>
          <p:cNvPr id="8" name="Заголовок 1"/>
          <p:cNvSpPr txBox="1">
            <a:spLocks/>
          </p:cNvSpPr>
          <p:nvPr/>
        </p:nvSpPr>
        <p:spPr>
          <a:xfrm>
            <a:off x="5274562" y="1040176"/>
            <a:ext cx="6447538" cy="5217868"/>
          </a:xfrm>
          <a:prstGeom prst="rect">
            <a:avLst/>
          </a:prstGeom>
        </p:spPr>
        <p:txBody>
          <a:bodyPr anchor="b"/>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lgn="just">
              <a:lnSpc>
                <a:spcPct val="100000"/>
              </a:lnSpc>
              <a:buFont typeface="Arial" charset="0"/>
              <a:buNone/>
              <a:defRPr/>
            </a:pPr>
            <a:r>
              <a:rPr lang="ru-RU" altLang="ru-RU" sz="2800" b="1" dirty="0">
                <a:solidFill>
                  <a:srgbClr val="BC8C5E"/>
                </a:solidFill>
                <a:effectLst/>
                <a:latin typeface="Montserrat"/>
                <a:ea typeface="+mn-ea"/>
                <a:cs typeface="+mn-cs"/>
              </a:rPr>
              <a:t>Для укрепления авторитета Советского Союза в мире </a:t>
            </a:r>
            <a:r>
              <a:rPr lang="ru-RU" altLang="ru-RU" sz="2800" b="1" dirty="0" smtClean="0">
                <a:solidFill>
                  <a:srgbClr val="BC8C5E"/>
                </a:solidFill>
                <a:effectLst/>
                <a:latin typeface="Montserrat"/>
                <a:ea typeface="+mn-ea"/>
                <a:cs typeface="+mn-cs"/>
              </a:rPr>
              <a:t>в то время он сделал</a:t>
            </a:r>
            <a:r>
              <a:rPr lang="ru-RU" altLang="ru-RU" sz="2800" b="1" dirty="0">
                <a:solidFill>
                  <a:srgbClr val="BC8C5E"/>
                </a:solidFill>
                <a:effectLst/>
                <a:latin typeface="Montserrat"/>
                <a:ea typeface="+mn-ea"/>
                <a:cs typeface="+mn-cs"/>
              </a:rPr>
              <a:t> </a:t>
            </a:r>
            <a:r>
              <a:rPr lang="ru-RU" altLang="ru-RU" sz="2800" b="1" dirty="0" smtClean="0">
                <a:solidFill>
                  <a:srgbClr val="BC8C5E"/>
                </a:solidFill>
                <a:effectLst/>
                <a:latin typeface="Montserrat"/>
                <a:ea typeface="+mn-ea"/>
                <a:cs typeface="+mn-cs"/>
              </a:rPr>
              <a:t>очень многое. Политические лидеры, учёные</a:t>
            </a:r>
            <a:r>
              <a:rPr lang="ru-RU" altLang="ru-RU" sz="2800" b="1" dirty="0">
                <a:solidFill>
                  <a:srgbClr val="BC8C5E"/>
                </a:solidFill>
                <a:effectLst/>
                <a:latin typeface="Montserrat"/>
                <a:ea typeface="+mn-ea"/>
                <a:cs typeface="+mn-cs"/>
              </a:rPr>
              <a:t>, писатели, рабочие, студенты, школьники, все хотели увидеть </a:t>
            </a:r>
            <a:r>
              <a:rPr lang="ru-RU" altLang="ru-RU" sz="2800" b="1" dirty="0" smtClean="0">
                <a:solidFill>
                  <a:srgbClr val="BC8C5E"/>
                </a:solidFill>
                <a:effectLst/>
                <a:latin typeface="Montserrat"/>
                <a:ea typeface="+mn-ea"/>
                <a:cs typeface="+mn-cs"/>
              </a:rPr>
              <a:t>того, кто видел </a:t>
            </a:r>
            <a:r>
              <a:rPr lang="ru-RU" altLang="ru-RU" sz="2800" b="1" dirty="0">
                <a:solidFill>
                  <a:srgbClr val="BC8C5E"/>
                </a:solidFill>
                <a:effectLst/>
                <a:latin typeface="Montserrat"/>
                <a:ea typeface="+mn-ea"/>
                <a:cs typeface="+mn-cs"/>
              </a:rPr>
              <a:t>нашу Землю через иллюминатор космического корабля. Он оставался самим собой и среди рабочих и на приёмах рядом с королями. </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9</a:t>
            </a:fld>
            <a:endParaRPr lang="ru-RU" altLang="ru-RU" sz="2000" b="1" dirty="0">
              <a:solidFill>
                <a:srgbClr val="BC8C5E"/>
              </a:solidFill>
              <a:latin typeface="Montserrat"/>
            </a:endParaRPr>
          </a:p>
        </p:txBody>
      </p:sp>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0163" y="863996"/>
            <a:ext cx="4942009" cy="2784706"/>
          </a:xfrm>
          <a:prstGeom prst="rect">
            <a:avLst/>
          </a:prstGeom>
        </p:spPr>
      </p:pic>
      <p:pic>
        <p:nvPicPr>
          <p:cNvPr id="6" name="Рисунок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164" y="3649110"/>
            <a:ext cx="4930979" cy="3085691"/>
          </a:xfrm>
          <a:prstGeom prst="rect">
            <a:avLst/>
          </a:prstGeom>
        </p:spPr>
      </p:pic>
    </p:spTree>
    <p:extLst>
      <p:ext uri="{BB962C8B-B14F-4D97-AF65-F5344CB8AC3E}">
        <p14:creationId xmlns:p14="http://schemas.microsoft.com/office/powerpoint/2010/main" val="3880371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81200" y="877562"/>
            <a:ext cx="8229600" cy="763588"/>
          </a:xfrm>
        </p:spPr>
        <p:txBody>
          <a:bodyPr/>
          <a:lstStyle/>
          <a:p>
            <a:pPr>
              <a:defRPr/>
            </a:pPr>
            <a:r>
              <a:rPr lang="ru-RU" altLang="ru-RU" sz="3600" b="1" dirty="0">
                <a:solidFill>
                  <a:srgbClr val="BC8C5E"/>
                </a:solidFill>
                <a:latin typeface="Montserrat"/>
                <a:ea typeface="+mn-ea"/>
                <a:cs typeface="+mn-cs"/>
              </a:rPr>
              <a:t>«Миссия Мира» </a:t>
            </a:r>
            <a:br>
              <a:rPr lang="ru-RU" altLang="ru-RU" sz="3600" b="1" dirty="0">
                <a:solidFill>
                  <a:srgbClr val="BC8C5E"/>
                </a:solidFill>
                <a:latin typeface="Montserrat"/>
                <a:ea typeface="+mn-ea"/>
                <a:cs typeface="+mn-cs"/>
              </a:rPr>
            </a:br>
            <a:r>
              <a:rPr lang="ru-RU" altLang="ru-RU" sz="3600" b="1" dirty="0" smtClean="0">
                <a:solidFill>
                  <a:srgbClr val="BC8C5E"/>
                </a:solidFill>
                <a:latin typeface="Montserrat"/>
                <a:ea typeface="+mn-ea"/>
                <a:cs typeface="+mn-cs"/>
              </a:rPr>
              <a:t>встречи </a:t>
            </a:r>
            <a:r>
              <a:rPr lang="ru-RU" altLang="ru-RU" sz="3600" b="1" dirty="0">
                <a:solidFill>
                  <a:srgbClr val="BC8C5E"/>
                </a:solidFill>
                <a:latin typeface="Montserrat"/>
                <a:ea typeface="+mn-ea"/>
                <a:cs typeface="+mn-cs"/>
              </a:rPr>
              <a:t>с </a:t>
            </a:r>
            <a:r>
              <a:rPr lang="ru-RU" altLang="ru-RU" sz="3600" b="1" dirty="0" smtClean="0">
                <a:solidFill>
                  <a:srgbClr val="BC8C5E"/>
                </a:solidFill>
                <a:latin typeface="Montserrat"/>
                <a:ea typeface="+mn-ea"/>
                <a:cs typeface="+mn-cs"/>
              </a:rPr>
              <a:t>главами государств</a:t>
            </a:r>
            <a:endParaRPr lang="ru-RU" altLang="ru-RU" sz="36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10</a:t>
            </a:fld>
            <a:endParaRPr lang="ru-RU" altLang="ru-RU" sz="2000" b="1" dirty="0">
              <a:solidFill>
                <a:srgbClr val="BC8C5E"/>
              </a:solidFill>
              <a:latin typeface="Montserrat"/>
            </a:endParaRPr>
          </a:p>
        </p:txBody>
      </p:sp>
      <p:pic>
        <p:nvPicPr>
          <p:cNvPr id="9" name="Рисунок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8201" y="1900156"/>
            <a:ext cx="5767449" cy="368037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 name="Рисунок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397454" y="1900156"/>
            <a:ext cx="5509590" cy="368037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766525" y="5766976"/>
            <a:ext cx="11646548" cy="954107"/>
          </a:xfrm>
          <a:prstGeom prst="rect">
            <a:avLst/>
          </a:prstGeom>
        </p:spPr>
        <p:txBody>
          <a:bodyPr wrap="square">
            <a:spAutoFit/>
          </a:bodyPr>
          <a:lstStyle/>
          <a:p>
            <a:r>
              <a:rPr lang="ru-RU" sz="2800" b="1" dirty="0">
                <a:solidFill>
                  <a:srgbClr val="BC8C5E"/>
                </a:solidFill>
                <a:latin typeface="Montserrat"/>
              </a:rPr>
              <a:t>Фотографии запечатлели уникальные моменты общения советского космонавта с мировыми лидерами.</a:t>
            </a:r>
          </a:p>
        </p:txBody>
      </p:sp>
    </p:spTree>
    <p:extLst>
      <p:ext uri="{BB962C8B-B14F-4D97-AF65-F5344CB8AC3E}">
        <p14:creationId xmlns:p14="http://schemas.microsoft.com/office/powerpoint/2010/main" val="1740272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102659" y="969963"/>
            <a:ext cx="9986682" cy="763588"/>
          </a:xfrm>
        </p:spPr>
        <p:txBody>
          <a:bodyPr/>
          <a:lstStyle/>
          <a:p>
            <a:pPr>
              <a:defRPr/>
            </a:pPr>
            <a:r>
              <a:rPr lang="ru-RU" altLang="ru-RU" sz="3600" b="1" dirty="0">
                <a:solidFill>
                  <a:srgbClr val="BC8C5E"/>
                </a:solidFill>
                <a:latin typeface="Montserrat"/>
                <a:ea typeface="+mn-ea"/>
                <a:cs typeface="+mn-cs"/>
              </a:rPr>
              <a:t>«Миссия Мира» </a:t>
            </a:r>
            <a:br>
              <a:rPr lang="ru-RU" altLang="ru-RU" sz="3600" b="1" dirty="0">
                <a:solidFill>
                  <a:srgbClr val="BC8C5E"/>
                </a:solidFill>
                <a:latin typeface="Montserrat"/>
                <a:ea typeface="+mn-ea"/>
                <a:cs typeface="+mn-cs"/>
              </a:rPr>
            </a:br>
            <a:r>
              <a:rPr lang="ru-RU" altLang="ru-RU" sz="3600" b="1" dirty="0">
                <a:solidFill>
                  <a:srgbClr val="BC8C5E"/>
                </a:solidFill>
                <a:latin typeface="Montserrat"/>
                <a:ea typeface="+mn-ea"/>
                <a:cs typeface="+mn-cs"/>
              </a:rPr>
              <a:t>Джина Лоллобриджида и Юрий Гагарин</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11</a:t>
            </a:fld>
            <a:endParaRPr lang="ru-RU" altLang="ru-RU" sz="2000" b="1" dirty="0">
              <a:solidFill>
                <a:srgbClr val="BC8C5E"/>
              </a:solidFill>
              <a:latin typeface="Montserrat"/>
            </a:endParaRPr>
          </a:p>
        </p:txBody>
      </p:sp>
      <p:pic>
        <p:nvPicPr>
          <p:cNvPr id="3" name="Рисунок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3733" y="1753918"/>
            <a:ext cx="7333796" cy="4798320"/>
          </a:xfrm>
          <a:prstGeom prst="rect">
            <a:avLst/>
          </a:prstGeom>
        </p:spPr>
      </p:pic>
    </p:spTree>
    <p:extLst>
      <p:ext uri="{BB962C8B-B14F-4D97-AF65-F5344CB8AC3E}">
        <p14:creationId xmlns:p14="http://schemas.microsoft.com/office/powerpoint/2010/main" val="3284637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36762"/>
            <a:ext cx="8229600" cy="763588"/>
          </a:xfrm>
        </p:spPr>
        <p:txBody>
          <a:bodyPr/>
          <a:lstStyle/>
          <a:p>
            <a:pPr>
              <a:defRPr/>
            </a:pPr>
            <a:r>
              <a:rPr lang="ru-RU" altLang="ru-RU" sz="4000" b="1" dirty="0">
                <a:solidFill>
                  <a:srgbClr val="BC8C5E"/>
                </a:solidFill>
                <a:latin typeface="Montserrat"/>
                <a:ea typeface="+mn-ea"/>
                <a:cs typeface="+mn-cs"/>
              </a:rPr>
              <a:t>Награды</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12</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380" y="931359"/>
            <a:ext cx="3899379" cy="5803442"/>
          </a:xfrm>
          <a:prstGeom prst="rect">
            <a:avLst/>
          </a:prstGeom>
        </p:spPr>
      </p:pic>
      <p:sp>
        <p:nvSpPr>
          <p:cNvPr id="3" name="Прямоугольник 2"/>
          <p:cNvSpPr/>
          <p:nvPr/>
        </p:nvSpPr>
        <p:spPr>
          <a:xfrm>
            <a:off x="4021956" y="969963"/>
            <a:ext cx="8059738" cy="5324535"/>
          </a:xfrm>
          <a:prstGeom prst="rect">
            <a:avLst/>
          </a:prstGeom>
        </p:spPr>
        <p:txBody>
          <a:bodyPr wrap="square">
            <a:spAutoFit/>
          </a:bodyPr>
          <a:lstStyle/>
          <a:p>
            <a:pPr algn="just"/>
            <a:r>
              <a:rPr lang="ru-RU" sz="2000" b="1" dirty="0">
                <a:solidFill>
                  <a:srgbClr val="BC8C5E"/>
                </a:solidFill>
                <a:latin typeface="Montserrat"/>
              </a:rPr>
              <a:t>Государственные награды:</a:t>
            </a:r>
          </a:p>
          <a:p>
            <a:pPr algn="just"/>
            <a:r>
              <a:rPr lang="ru-RU" sz="2000" b="1" dirty="0">
                <a:solidFill>
                  <a:srgbClr val="BC8C5E"/>
                </a:solidFill>
                <a:latin typeface="Montserrat"/>
              </a:rPr>
              <a:t>медаль «Золотая Звезда» Героя Советского Союза (1961), орден Ленина (1961), медаль «За освоение целинных земель» (1961) и 4 юбилейные медали.</a:t>
            </a:r>
          </a:p>
          <a:p>
            <a:pPr algn="just"/>
            <a:endParaRPr lang="ru-RU" sz="2000" b="1" dirty="0">
              <a:solidFill>
                <a:srgbClr val="BC8C5E"/>
              </a:solidFill>
              <a:latin typeface="Montserrat"/>
            </a:endParaRPr>
          </a:p>
          <a:p>
            <a:pPr algn="just"/>
            <a:r>
              <a:rPr lang="ru-RU" sz="2000" b="1" dirty="0">
                <a:solidFill>
                  <a:srgbClr val="BC8C5E"/>
                </a:solidFill>
                <a:latin typeface="Montserrat"/>
              </a:rPr>
              <a:t>Награды зарубежных государств:</a:t>
            </a:r>
          </a:p>
          <a:p>
            <a:pPr algn="just"/>
            <a:r>
              <a:rPr lang="ru-RU" sz="2000" b="1" dirty="0">
                <a:solidFill>
                  <a:srgbClr val="BC8C5E"/>
                </a:solidFill>
                <a:latin typeface="Montserrat"/>
              </a:rPr>
              <a:t>медаль «Золотая Звезда» Героя Социалистического Труда НРБ и орден Георгия Димитрова (1961), медаль «Золотая Звезда» Героя Социалистического Труда ЧССР (1961), орден Крест </a:t>
            </a:r>
            <a:r>
              <a:rPr lang="ru-RU" sz="2000" b="1" dirty="0" err="1">
                <a:solidFill>
                  <a:srgbClr val="BC8C5E"/>
                </a:solidFill>
                <a:latin typeface="Montserrat"/>
              </a:rPr>
              <a:t>Грюнвальда</a:t>
            </a:r>
            <a:r>
              <a:rPr lang="ru-RU" sz="2000" b="1" dirty="0">
                <a:solidFill>
                  <a:srgbClr val="BC8C5E"/>
                </a:solidFill>
                <a:latin typeface="Montserrat"/>
              </a:rPr>
              <a:t> I степени (1961, ПНР), орден «</a:t>
            </a:r>
            <a:r>
              <a:rPr lang="ru-RU" sz="2000" b="1" dirty="0" err="1">
                <a:solidFill>
                  <a:srgbClr val="BC8C5E"/>
                </a:solidFill>
                <a:latin typeface="Montserrat"/>
              </a:rPr>
              <a:t>Плайя</a:t>
            </a:r>
            <a:r>
              <a:rPr lang="ru-RU" sz="2000" b="1" dirty="0">
                <a:solidFill>
                  <a:srgbClr val="BC8C5E"/>
                </a:solidFill>
                <a:latin typeface="Montserrat"/>
              </a:rPr>
              <a:t> </a:t>
            </a:r>
            <a:r>
              <a:rPr lang="ru-RU" sz="2000" b="1" dirty="0" err="1">
                <a:solidFill>
                  <a:srgbClr val="BC8C5E"/>
                </a:solidFill>
                <a:latin typeface="Montserrat"/>
              </a:rPr>
              <a:t>Хирон</a:t>
            </a:r>
            <a:r>
              <a:rPr lang="ru-RU" sz="2000" b="1" dirty="0">
                <a:solidFill>
                  <a:srgbClr val="BC8C5E"/>
                </a:solidFill>
                <a:latin typeface="Montserrat"/>
              </a:rPr>
              <a:t>» (1961; Куба), орден «За заслуги в области воздухоплавания» (1961, Бразилия), орден Государственного Знамени ВНР (1961), орден «Ожерелье Нила» (1962, ОАР), орден, знак и Большая лента Африканской Звезды к ордену «Свет во тьме» (1962, Либерия), Герой Труда ДРВ (1962), орден Звезды 2-го класса (Индонезия, 1961), орден Карла Маркса (1963, ГДР).</a:t>
            </a:r>
          </a:p>
        </p:txBody>
      </p:sp>
    </p:spTree>
    <p:extLst>
      <p:ext uri="{BB962C8B-B14F-4D97-AF65-F5344CB8AC3E}">
        <p14:creationId xmlns:p14="http://schemas.microsoft.com/office/powerpoint/2010/main" val="2830523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81200" y="206375"/>
            <a:ext cx="8229600" cy="763588"/>
          </a:xfrm>
        </p:spPr>
        <p:txBody>
          <a:bodyPr/>
          <a:lstStyle/>
          <a:p>
            <a:pPr>
              <a:defRPr/>
            </a:pPr>
            <a:r>
              <a:rPr lang="ru-RU" altLang="ru-RU" sz="4000" b="1" dirty="0" smtClean="0">
                <a:solidFill>
                  <a:srgbClr val="BC8C5E"/>
                </a:solidFill>
                <a:latin typeface="Montserrat"/>
                <a:ea typeface="+mn-ea"/>
                <a:cs typeface="+mn-cs"/>
              </a:rPr>
              <a:t>Дерево на Цейлоне</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13</a:t>
            </a:fld>
            <a:endParaRPr lang="ru-RU" altLang="ru-RU" sz="2000" b="1" dirty="0">
              <a:solidFill>
                <a:srgbClr val="BC8C5E"/>
              </a:solidFill>
              <a:latin typeface="Montserrat"/>
            </a:endParaRPr>
          </a:p>
        </p:txBody>
      </p:sp>
      <p:sp>
        <p:nvSpPr>
          <p:cNvPr id="3" name="Прямоугольник 2"/>
          <p:cNvSpPr/>
          <p:nvPr/>
        </p:nvSpPr>
        <p:spPr>
          <a:xfrm>
            <a:off x="4711636" y="1345800"/>
            <a:ext cx="7066103" cy="4832092"/>
          </a:xfrm>
          <a:prstGeom prst="rect">
            <a:avLst/>
          </a:prstGeom>
        </p:spPr>
        <p:txBody>
          <a:bodyPr wrap="square">
            <a:spAutoFit/>
          </a:bodyPr>
          <a:lstStyle/>
          <a:p>
            <a:pPr algn="just"/>
            <a:r>
              <a:rPr lang="ru-RU" sz="2800" b="1" dirty="0" smtClean="0">
                <a:solidFill>
                  <a:srgbClr val="BC8C5E"/>
                </a:solidFill>
                <a:latin typeface="Montserrat"/>
              </a:rPr>
              <a:t>В конце 1961 г. Ю.А. Гагарин прилетает в Шри-Ланку, на остров Цейлон. Во дворе советского посольства в память о своём визите сажает дерево, способное вырастать до весьма внушительных размеров. Весной 1968 г. дерево неожиданно перестало расти. 27 марта 1968 г. Ю.А. Гагарин погиб. Сейчас это дерево, охраняемое как мемориал, носит имя Гагарина.</a:t>
            </a:r>
            <a:endParaRPr lang="ru-RU" sz="2400" b="1" dirty="0">
              <a:solidFill>
                <a:srgbClr val="BC8C5E"/>
              </a:solidFill>
              <a:latin typeface="Montserrat"/>
            </a:endParaRPr>
          </a:p>
        </p:txBody>
      </p:sp>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8125" y="1102197"/>
            <a:ext cx="3558059" cy="2659649"/>
          </a:xfrm>
          <a:prstGeom prst="rect">
            <a:avLst/>
          </a:prstGeom>
        </p:spPr>
      </p:pic>
      <p:pic>
        <p:nvPicPr>
          <p:cNvPr id="8" name="Рисунок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5154" y="3919212"/>
            <a:ext cx="4324003" cy="2633026"/>
          </a:xfrm>
          <a:prstGeom prst="rect">
            <a:avLst/>
          </a:prstGeom>
        </p:spPr>
      </p:pic>
    </p:spTree>
    <p:extLst>
      <p:ext uri="{BB962C8B-B14F-4D97-AF65-F5344CB8AC3E}">
        <p14:creationId xmlns:p14="http://schemas.microsoft.com/office/powerpoint/2010/main" val="3496314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81200" y="206375"/>
            <a:ext cx="8229600" cy="763588"/>
          </a:xfrm>
        </p:spPr>
        <p:txBody>
          <a:bodyPr/>
          <a:lstStyle/>
          <a:p>
            <a:pPr>
              <a:defRPr/>
            </a:pPr>
            <a:r>
              <a:rPr lang="ru-RU" altLang="ru-RU" sz="4000" b="1" dirty="0" smtClean="0">
                <a:solidFill>
                  <a:srgbClr val="BC8C5E"/>
                </a:solidFill>
                <a:latin typeface="Montserrat"/>
                <a:ea typeface="+mn-ea"/>
                <a:cs typeface="+mn-cs"/>
              </a:rPr>
              <a:t>Гагарин в Великобритании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14</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27073" y="1135527"/>
            <a:ext cx="7137854" cy="5416711"/>
          </a:xfrm>
          <a:prstGeom prst="rect">
            <a:avLst/>
          </a:prstGeom>
        </p:spPr>
      </p:pic>
    </p:spTree>
    <p:extLst>
      <p:ext uri="{BB962C8B-B14F-4D97-AF65-F5344CB8AC3E}">
        <p14:creationId xmlns:p14="http://schemas.microsoft.com/office/powerpoint/2010/main" val="3275444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81200" y="206375"/>
            <a:ext cx="8229600" cy="763588"/>
          </a:xfrm>
        </p:spPr>
        <p:txBody>
          <a:bodyPr/>
          <a:lstStyle/>
          <a:p>
            <a:pPr>
              <a:defRPr/>
            </a:pPr>
            <a:r>
              <a:rPr lang="ru-RU" altLang="ru-RU" sz="4000" b="1" dirty="0" smtClean="0">
                <a:solidFill>
                  <a:srgbClr val="BC8C5E"/>
                </a:solidFill>
                <a:latin typeface="Montserrat"/>
                <a:ea typeface="+mn-ea"/>
                <a:cs typeface="+mn-cs"/>
              </a:rPr>
              <a:t>Гагарин в Великобритании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15</a:t>
            </a:fld>
            <a:endParaRPr lang="ru-RU" altLang="ru-RU" sz="2000" b="1" dirty="0">
              <a:solidFill>
                <a:srgbClr val="BC8C5E"/>
              </a:solidFill>
              <a:latin typeface="Montserrat"/>
            </a:endParaRPr>
          </a:p>
        </p:txBody>
      </p:sp>
      <p:pic>
        <p:nvPicPr>
          <p:cNvPr id="3" name="Рисунок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9460" y="2308905"/>
            <a:ext cx="5837054" cy="3242808"/>
          </a:xfrm>
          <a:prstGeom prst="rect">
            <a:avLst/>
          </a:prstGeom>
          <a:ln>
            <a:noFill/>
          </a:ln>
          <a:effectLst>
            <a:softEdge rad="112500"/>
          </a:effectLst>
        </p:spPr>
      </p:pic>
      <p:pic>
        <p:nvPicPr>
          <p:cNvPr id="4" name="Рисунок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95099" y="1875037"/>
            <a:ext cx="5711945" cy="4110545"/>
          </a:xfrm>
          <a:prstGeom prst="rect">
            <a:avLst/>
          </a:prstGeom>
          <a:ln>
            <a:noFill/>
          </a:ln>
          <a:effectLst>
            <a:softEdge rad="112500"/>
          </a:effectLst>
        </p:spPr>
      </p:pic>
    </p:spTree>
    <p:extLst>
      <p:ext uri="{BB962C8B-B14F-4D97-AF65-F5344CB8AC3E}">
        <p14:creationId xmlns:p14="http://schemas.microsoft.com/office/powerpoint/2010/main" val="1083892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81200" y="206375"/>
            <a:ext cx="8229600" cy="763588"/>
          </a:xfrm>
        </p:spPr>
        <p:txBody>
          <a:bodyPr/>
          <a:lstStyle/>
          <a:p>
            <a:pPr>
              <a:defRPr/>
            </a:pPr>
            <a:r>
              <a:rPr lang="ru-RU" altLang="ru-RU" sz="4000" b="1" dirty="0" smtClean="0">
                <a:solidFill>
                  <a:srgbClr val="BC8C5E"/>
                </a:solidFill>
                <a:latin typeface="Montserrat"/>
                <a:ea typeface="+mn-ea"/>
                <a:cs typeface="+mn-cs"/>
              </a:rPr>
              <a:t>Гагарин в Исландии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16</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98918" y="881038"/>
            <a:ext cx="9159240" cy="5928971"/>
          </a:xfrm>
          <a:prstGeom prst="rect">
            <a:avLst/>
          </a:prstGeom>
        </p:spPr>
      </p:pic>
    </p:spTree>
    <p:extLst>
      <p:ext uri="{BB962C8B-B14F-4D97-AF65-F5344CB8AC3E}">
        <p14:creationId xmlns:p14="http://schemas.microsoft.com/office/powerpoint/2010/main" val="2042623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84138"/>
            <a:ext cx="8229600" cy="763588"/>
          </a:xfrm>
        </p:spPr>
        <p:txBody>
          <a:bodyPr/>
          <a:lstStyle/>
          <a:p>
            <a:pPr>
              <a:defRPr/>
            </a:pPr>
            <a:r>
              <a:rPr lang="ru-RU" altLang="ru-RU" sz="4000" b="1" dirty="0" smtClean="0">
                <a:solidFill>
                  <a:srgbClr val="BC8C5E"/>
                </a:solidFill>
                <a:latin typeface="Montserrat"/>
                <a:ea typeface="+mn-ea"/>
                <a:cs typeface="+mn-cs"/>
              </a:rPr>
              <a:t>Поездки по СССР</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17</a:t>
            </a:fld>
            <a:endParaRPr lang="ru-RU" altLang="ru-RU" sz="2000" b="1" dirty="0">
              <a:solidFill>
                <a:srgbClr val="BC8C5E"/>
              </a:solidFill>
              <a:latin typeface="Montserrat"/>
            </a:endParaRPr>
          </a:p>
        </p:txBody>
      </p:sp>
      <p:sp>
        <p:nvSpPr>
          <p:cNvPr id="3" name="Прямоугольник 2"/>
          <p:cNvSpPr/>
          <p:nvPr/>
        </p:nvSpPr>
        <p:spPr>
          <a:xfrm>
            <a:off x="6333565" y="1874728"/>
            <a:ext cx="5573479" cy="3108543"/>
          </a:xfrm>
          <a:prstGeom prst="rect">
            <a:avLst/>
          </a:prstGeom>
        </p:spPr>
        <p:txBody>
          <a:bodyPr wrap="square">
            <a:spAutoFit/>
          </a:bodyPr>
          <a:lstStyle/>
          <a:p>
            <a:pPr algn="just"/>
            <a:r>
              <a:rPr lang="ru-RU" sz="2800" b="1" dirty="0" smtClean="0">
                <a:solidFill>
                  <a:srgbClr val="BC8C5E"/>
                </a:solidFill>
                <a:latin typeface="Montserrat"/>
              </a:rPr>
              <a:t>Во время поездок по Советскому Союзу Ю.А. Гагарин несколько раз побывал в Калуге на родине основоположника теоретической космонавтики К.Э. Циолковского. </a:t>
            </a:r>
            <a:endParaRPr lang="ru-RU" sz="2400" b="1" dirty="0">
              <a:solidFill>
                <a:srgbClr val="BC8C5E"/>
              </a:solidFill>
              <a:latin typeface="Montserrat"/>
            </a:endParaRPr>
          </a:p>
        </p:txBody>
      </p:sp>
      <p:pic>
        <p:nvPicPr>
          <p:cNvPr id="2" name="Рисунок 1"/>
          <p:cNvPicPr>
            <a:picLocks noChangeAspect="1"/>
          </p:cNvPicPr>
          <p:nvPr/>
        </p:nvPicPr>
        <p:blipFill>
          <a:blip r:embed="rId4"/>
          <a:stretch>
            <a:fillRect/>
          </a:stretch>
        </p:blipFill>
        <p:spPr>
          <a:xfrm>
            <a:off x="157804" y="1064574"/>
            <a:ext cx="5938196" cy="5670227"/>
          </a:xfrm>
          <a:prstGeom prst="rect">
            <a:avLst/>
          </a:prstGeom>
        </p:spPr>
      </p:pic>
    </p:spTree>
    <p:extLst>
      <p:ext uri="{BB962C8B-B14F-4D97-AF65-F5344CB8AC3E}">
        <p14:creationId xmlns:p14="http://schemas.microsoft.com/office/powerpoint/2010/main" val="873379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84138"/>
            <a:ext cx="8229600" cy="763588"/>
          </a:xfrm>
        </p:spPr>
        <p:txBody>
          <a:bodyPr/>
          <a:lstStyle/>
          <a:p>
            <a:pPr>
              <a:defRPr/>
            </a:pPr>
            <a:r>
              <a:rPr lang="ru-RU" altLang="ru-RU" sz="4000" b="1" dirty="0" smtClean="0">
                <a:solidFill>
                  <a:srgbClr val="BC8C5E"/>
                </a:solidFill>
                <a:latin typeface="Montserrat"/>
                <a:ea typeface="+mn-ea"/>
                <a:cs typeface="+mn-cs"/>
              </a:rPr>
              <a:t>Поездки по СССР</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18</a:t>
            </a:fld>
            <a:endParaRPr lang="ru-RU" altLang="ru-RU" sz="2000" b="1" dirty="0">
              <a:solidFill>
                <a:srgbClr val="BC8C5E"/>
              </a:solidFill>
              <a:latin typeface="Montserrat"/>
            </a:endParaRPr>
          </a:p>
        </p:txBody>
      </p:sp>
      <p:sp>
        <p:nvSpPr>
          <p:cNvPr id="4" name="Прямоугольник 3"/>
          <p:cNvSpPr/>
          <p:nvPr/>
        </p:nvSpPr>
        <p:spPr>
          <a:xfrm>
            <a:off x="6575612" y="1611314"/>
            <a:ext cx="5516376" cy="3108543"/>
          </a:xfrm>
          <a:prstGeom prst="rect">
            <a:avLst/>
          </a:prstGeom>
        </p:spPr>
        <p:txBody>
          <a:bodyPr wrap="square">
            <a:spAutoFit/>
          </a:bodyPr>
          <a:lstStyle/>
          <a:p>
            <a:pPr algn="just"/>
            <a:r>
              <a:rPr lang="ru-RU" sz="2800" b="1" dirty="0">
                <a:solidFill>
                  <a:srgbClr val="BC8C5E"/>
                </a:solidFill>
                <a:latin typeface="Montserrat"/>
              </a:rPr>
              <a:t>Это была дань уважения великому учёному – </a:t>
            </a:r>
            <a:r>
              <a:rPr lang="ru-RU" sz="2800" b="1" dirty="0" smtClean="0">
                <a:solidFill>
                  <a:srgbClr val="BC8C5E"/>
                </a:solidFill>
                <a:latin typeface="Montserrat"/>
              </a:rPr>
              <a:t>первый космонавт лично </a:t>
            </a:r>
            <a:r>
              <a:rPr lang="ru-RU" sz="2800" b="1" dirty="0">
                <a:solidFill>
                  <a:srgbClr val="BC8C5E"/>
                </a:solidFill>
                <a:latin typeface="Montserrat"/>
              </a:rPr>
              <a:t>заложил первый камень в основание будущего Государственного музея истории </a:t>
            </a:r>
            <a:r>
              <a:rPr lang="ru-RU" sz="2800" b="1" dirty="0" smtClean="0">
                <a:solidFill>
                  <a:srgbClr val="BC8C5E"/>
                </a:solidFill>
                <a:latin typeface="Montserrat"/>
              </a:rPr>
              <a:t>космонавтики имени К.Э. Циолковского. </a:t>
            </a:r>
            <a:endParaRPr lang="ru-RU" sz="2800" b="1" dirty="0">
              <a:solidFill>
                <a:srgbClr val="BC8C5E"/>
              </a:solidFill>
              <a:latin typeface="Montserrat"/>
            </a:endParaRPr>
          </a:p>
        </p:txBody>
      </p:sp>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588" y="847726"/>
            <a:ext cx="6332024" cy="5817266"/>
          </a:xfrm>
          <a:prstGeom prst="rect">
            <a:avLst/>
          </a:prstGeom>
        </p:spPr>
      </p:pic>
    </p:spTree>
    <p:extLst>
      <p:ext uri="{BB962C8B-B14F-4D97-AF65-F5344CB8AC3E}">
        <p14:creationId xmlns:p14="http://schemas.microsoft.com/office/powerpoint/2010/main" val="12881592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smtClean="0">
                <a:solidFill>
                  <a:srgbClr val="BC8C5E"/>
                </a:solidFill>
                <a:latin typeface="Montserrat"/>
                <a:ea typeface="+mn-ea"/>
                <a:cs typeface="+mn-cs"/>
              </a:rPr>
              <a:t>Поездки по СССР</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19</a:t>
            </a:fld>
            <a:endParaRPr lang="ru-RU" altLang="ru-RU" sz="2000" b="1" dirty="0">
              <a:solidFill>
                <a:srgbClr val="BC8C5E"/>
              </a:solidFill>
              <a:latin typeface="Montserrat"/>
            </a:endParaRPr>
          </a:p>
        </p:txBody>
      </p:sp>
      <p:sp>
        <p:nvSpPr>
          <p:cNvPr id="3" name="Прямоугольник 2"/>
          <p:cNvSpPr/>
          <p:nvPr/>
        </p:nvSpPr>
        <p:spPr>
          <a:xfrm>
            <a:off x="5311588" y="1231047"/>
            <a:ext cx="6595456" cy="4832092"/>
          </a:xfrm>
          <a:prstGeom prst="rect">
            <a:avLst/>
          </a:prstGeom>
        </p:spPr>
        <p:txBody>
          <a:bodyPr wrap="square">
            <a:spAutoFit/>
          </a:bodyPr>
          <a:lstStyle/>
          <a:p>
            <a:pPr algn="just"/>
            <a:r>
              <a:rPr lang="ru-RU" sz="2800" b="1" dirty="0" smtClean="0">
                <a:solidFill>
                  <a:srgbClr val="BC8C5E"/>
                </a:solidFill>
                <a:latin typeface="Montserrat"/>
              </a:rPr>
              <a:t>Всего за 7 лет Ю.А. Гагарин посетил десятки городов и сёл нашей страны. И первыми в этом списке родные места – </a:t>
            </a:r>
            <a:r>
              <a:rPr lang="ru-RU" sz="2800" b="1" dirty="0" err="1" smtClean="0">
                <a:solidFill>
                  <a:srgbClr val="BC8C5E"/>
                </a:solidFill>
                <a:latin typeface="Montserrat"/>
              </a:rPr>
              <a:t>Клушино</a:t>
            </a:r>
            <a:r>
              <a:rPr lang="ru-RU" sz="2800" b="1" dirty="0" smtClean="0">
                <a:solidFill>
                  <a:srgbClr val="BC8C5E"/>
                </a:solidFill>
                <a:latin typeface="Montserrat"/>
              </a:rPr>
              <a:t>, </a:t>
            </a:r>
            <a:r>
              <a:rPr lang="ru-RU" sz="2800" b="1" dirty="0" err="1" smtClean="0">
                <a:solidFill>
                  <a:srgbClr val="BC8C5E"/>
                </a:solidFill>
                <a:latin typeface="Montserrat"/>
              </a:rPr>
              <a:t>Гжатск</a:t>
            </a:r>
            <a:r>
              <a:rPr lang="ru-RU" sz="2800" b="1" dirty="0" smtClean="0">
                <a:solidFill>
                  <a:srgbClr val="BC8C5E"/>
                </a:solidFill>
                <a:latin typeface="Montserrat"/>
              </a:rPr>
              <a:t>, Смоленск, Оренбург и высшее военное авиационное училища лётчиков, курсантом которого он был в 1955-1957 годах; города Людиново, Брянск, Суздаль, Красноярск, Ленинград и многие другие места.</a:t>
            </a:r>
            <a:endParaRPr lang="ru-RU" sz="2400" b="1" dirty="0">
              <a:solidFill>
                <a:srgbClr val="BC8C5E"/>
              </a:solidFill>
              <a:latin typeface="Montserrat"/>
            </a:endParaRPr>
          </a:p>
        </p:txBody>
      </p:sp>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1395" y="969963"/>
            <a:ext cx="4665454" cy="5764838"/>
          </a:xfrm>
          <a:prstGeom prst="rect">
            <a:avLst/>
          </a:prstGeom>
        </p:spPr>
      </p:pic>
    </p:spTree>
    <p:extLst>
      <p:ext uri="{BB962C8B-B14F-4D97-AF65-F5344CB8AC3E}">
        <p14:creationId xmlns:p14="http://schemas.microsoft.com/office/powerpoint/2010/main" val="28062646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692050"/>
            <a:ext cx="8229600" cy="763588"/>
          </a:xfrm>
        </p:spPr>
        <p:txBody>
          <a:bodyPr/>
          <a:lstStyle/>
          <a:p>
            <a:pPr>
              <a:defRPr/>
            </a:pPr>
            <a:r>
              <a:rPr lang="ru-RU" altLang="ru-RU" sz="4000" b="1" dirty="0" smtClean="0">
                <a:solidFill>
                  <a:srgbClr val="BC8C5E"/>
                </a:solidFill>
                <a:latin typeface="Montserrat"/>
                <a:ea typeface="+mn-ea"/>
                <a:cs typeface="+mn-cs"/>
              </a:rPr>
              <a:t>Поездки по СССР</a:t>
            </a:r>
            <a:br>
              <a:rPr lang="ru-RU" altLang="ru-RU" sz="4000" b="1" dirty="0" smtClean="0">
                <a:solidFill>
                  <a:srgbClr val="BC8C5E"/>
                </a:solidFill>
                <a:latin typeface="Montserrat"/>
                <a:ea typeface="+mn-ea"/>
                <a:cs typeface="+mn-cs"/>
              </a:rPr>
            </a:br>
            <a:r>
              <a:rPr lang="ru-RU" altLang="ru-RU" sz="4000" b="1" dirty="0" smtClean="0">
                <a:solidFill>
                  <a:srgbClr val="BC8C5E"/>
                </a:solidFill>
                <a:latin typeface="Montserrat"/>
                <a:ea typeface="+mn-ea"/>
                <a:cs typeface="+mn-cs"/>
              </a:rPr>
              <a:t>встречи с молодёжью</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20</a:t>
            </a:fld>
            <a:endParaRPr lang="ru-RU" altLang="ru-RU" sz="2000" b="1" dirty="0">
              <a:solidFill>
                <a:srgbClr val="BC8C5E"/>
              </a:solidFill>
              <a:latin typeface="Montserrat"/>
            </a:endParaRPr>
          </a:p>
        </p:txBody>
      </p:sp>
      <p:pic>
        <p:nvPicPr>
          <p:cNvPr id="4" name="Рисунок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94606" y="1472525"/>
            <a:ext cx="4827494" cy="3451783"/>
          </a:xfrm>
          <a:prstGeom prst="rect">
            <a:avLst/>
          </a:prstGeom>
        </p:spPr>
      </p:pic>
      <p:sp>
        <p:nvSpPr>
          <p:cNvPr id="6" name="Прямоугольник 5"/>
          <p:cNvSpPr/>
          <p:nvPr/>
        </p:nvSpPr>
        <p:spPr>
          <a:xfrm>
            <a:off x="301718" y="4984681"/>
            <a:ext cx="11890282" cy="1384995"/>
          </a:xfrm>
          <a:prstGeom prst="rect">
            <a:avLst/>
          </a:prstGeom>
        </p:spPr>
        <p:txBody>
          <a:bodyPr wrap="square">
            <a:spAutoFit/>
          </a:bodyPr>
          <a:lstStyle/>
          <a:p>
            <a:r>
              <a:rPr lang="ru-RU" sz="2800" b="1" dirty="0">
                <a:solidFill>
                  <a:srgbClr val="BC8C5E"/>
                </a:solidFill>
                <a:latin typeface="Montserrat"/>
              </a:rPr>
              <a:t>Особое место в поездках Гагарина занимали </a:t>
            </a:r>
            <a:r>
              <a:rPr lang="ru-RU" sz="2800" b="1" dirty="0" smtClean="0">
                <a:solidFill>
                  <a:srgbClr val="BC8C5E"/>
                </a:solidFill>
                <a:latin typeface="Montserrat"/>
              </a:rPr>
              <a:t>встречи с со </a:t>
            </a:r>
            <a:r>
              <a:rPr lang="ru-RU" sz="2800" b="1" dirty="0">
                <a:solidFill>
                  <a:srgbClr val="BC8C5E"/>
                </a:solidFill>
                <a:latin typeface="Montserrat"/>
              </a:rPr>
              <a:t>студентами и </a:t>
            </a:r>
            <a:r>
              <a:rPr lang="ru-RU" sz="2800" b="1" dirty="0" smtClean="0">
                <a:solidFill>
                  <a:srgbClr val="BC8C5E"/>
                </a:solidFill>
                <a:latin typeface="Montserrat"/>
              </a:rPr>
              <a:t>молодежью.</a:t>
            </a:r>
          </a:p>
          <a:p>
            <a:r>
              <a:rPr lang="ru-RU" sz="2800" b="1" dirty="0" smtClean="0">
                <a:solidFill>
                  <a:srgbClr val="BC8C5E"/>
                </a:solidFill>
                <a:latin typeface="Montserrat"/>
              </a:rPr>
              <a:t>Он вдохновлял на учебу, научные поиски, стремление к звёздам</a:t>
            </a:r>
          </a:p>
        </p:txBody>
      </p:sp>
      <p:pic>
        <p:nvPicPr>
          <p:cNvPr id="8" name="Рисунок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1623" y="1516011"/>
            <a:ext cx="5128871" cy="3408297"/>
          </a:xfrm>
          <a:prstGeom prst="rect">
            <a:avLst/>
          </a:prstGeom>
        </p:spPr>
      </p:pic>
    </p:spTree>
    <p:extLst>
      <p:ext uri="{BB962C8B-B14F-4D97-AF65-F5344CB8AC3E}">
        <p14:creationId xmlns:p14="http://schemas.microsoft.com/office/powerpoint/2010/main" val="2586646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93465" y="202772"/>
            <a:ext cx="8229600" cy="763588"/>
          </a:xfrm>
        </p:spPr>
        <p:txBody>
          <a:bodyPr/>
          <a:lstStyle/>
          <a:p>
            <a:pPr>
              <a:defRPr/>
            </a:pPr>
            <a:r>
              <a:rPr lang="ru-RU" altLang="ru-RU" sz="4000" b="1" dirty="0" smtClean="0">
                <a:solidFill>
                  <a:srgbClr val="BC8C5E"/>
                </a:solidFill>
                <a:latin typeface="Montserrat"/>
                <a:ea typeface="+mn-ea"/>
                <a:cs typeface="+mn-cs"/>
              </a:rPr>
              <a:t>Поездки по СССР</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21</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a:stretch>
            <a:fillRect/>
          </a:stretch>
        </p:blipFill>
        <p:spPr>
          <a:xfrm>
            <a:off x="60948" y="1397220"/>
            <a:ext cx="6873029" cy="3888028"/>
          </a:xfrm>
          <a:prstGeom prst="rect">
            <a:avLst/>
          </a:prstGeom>
        </p:spPr>
      </p:pic>
      <p:sp>
        <p:nvSpPr>
          <p:cNvPr id="6" name="Прямоугольник 5"/>
          <p:cNvSpPr/>
          <p:nvPr/>
        </p:nvSpPr>
        <p:spPr>
          <a:xfrm>
            <a:off x="1293530" y="5617976"/>
            <a:ext cx="11280895" cy="1384995"/>
          </a:xfrm>
          <a:prstGeom prst="rect">
            <a:avLst/>
          </a:prstGeom>
        </p:spPr>
        <p:txBody>
          <a:bodyPr wrap="square">
            <a:spAutoFit/>
          </a:bodyPr>
          <a:lstStyle/>
          <a:p>
            <a:r>
              <a:rPr lang="ru-RU" sz="2800" b="1" dirty="0" smtClean="0">
                <a:solidFill>
                  <a:srgbClr val="BC8C5E"/>
                </a:solidFill>
                <a:latin typeface="Montserrat"/>
              </a:rPr>
              <a:t>Трогательные кадры встреч Гагарина с детьми.</a:t>
            </a:r>
          </a:p>
          <a:p>
            <a:endParaRPr lang="ru-RU" sz="2800" b="1" dirty="0">
              <a:solidFill>
                <a:srgbClr val="BC8C5E"/>
              </a:solidFill>
              <a:latin typeface="Montserrat"/>
            </a:endParaRPr>
          </a:p>
          <a:p>
            <a:endParaRPr lang="ru-RU" sz="2800" b="1" dirty="0">
              <a:solidFill>
                <a:srgbClr val="BC8C5E"/>
              </a:solidFill>
              <a:latin typeface="Montserrat"/>
            </a:endParaRPr>
          </a:p>
        </p:txBody>
      </p:sp>
      <p:pic>
        <p:nvPicPr>
          <p:cNvPr id="3" name="Рисунок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17960" y="1382144"/>
            <a:ext cx="5036973" cy="3888028"/>
          </a:xfrm>
          <a:prstGeom prst="rect">
            <a:avLst/>
          </a:prstGeom>
        </p:spPr>
      </p:pic>
    </p:spTree>
    <p:extLst>
      <p:ext uri="{BB962C8B-B14F-4D97-AF65-F5344CB8AC3E}">
        <p14:creationId xmlns:p14="http://schemas.microsoft.com/office/powerpoint/2010/main" val="22741843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90114" y="6369675"/>
            <a:ext cx="5853486" cy="352705"/>
          </a:xfrm>
        </p:spPr>
        <p:txBody>
          <a:bodyPr/>
          <a:lstStyle/>
          <a:p>
            <a:pPr>
              <a:lnSpc>
                <a:spcPct val="100000"/>
              </a:lnSpc>
              <a:defRPr/>
            </a:pPr>
            <a:r>
              <a:rPr lang="ru-RU" altLang="ru-RU" sz="2000" b="1" dirty="0">
                <a:solidFill>
                  <a:srgbClr val="BC8C5E"/>
                </a:solidFill>
                <a:effectLst/>
                <a:latin typeface="Montserrat"/>
                <a:ea typeface="+mn-ea"/>
                <a:cs typeface="+mn-cs"/>
              </a:rPr>
              <a:t>знаменитый портрет космонавта с белым голубем в руках</a:t>
            </a:r>
            <a:r>
              <a:rPr lang="ru-RU" altLang="ru-RU" sz="2000" b="1" dirty="0" smtClean="0">
                <a:solidFill>
                  <a:srgbClr val="BC8C5E"/>
                </a:solidFill>
                <a:effectLst/>
                <a:latin typeface="Montserrat"/>
                <a:ea typeface="+mn-ea"/>
                <a:cs typeface="+mn-cs"/>
              </a:rPr>
              <a:t>, Болгария, май </a:t>
            </a:r>
            <a:r>
              <a:rPr lang="ru-RU" altLang="ru-RU" sz="2000" b="1" dirty="0">
                <a:solidFill>
                  <a:srgbClr val="BC8C5E"/>
                </a:solidFill>
                <a:effectLst/>
                <a:latin typeface="Montserrat"/>
                <a:ea typeface="+mn-ea"/>
                <a:cs typeface="+mn-cs"/>
              </a:rPr>
              <a:t>1961 </a:t>
            </a:r>
            <a:r>
              <a:rPr lang="ru-RU" altLang="ru-RU" sz="2000" b="1" dirty="0" smtClean="0">
                <a:solidFill>
                  <a:srgbClr val="BC8C5E"/>
                </a:solidFill>
                <a:effectLst/>
                <a:latin typeface="Montserrat"/>
                <a:ea typeface="+mn-ea"/>
                <a:cs typeface="+mn-cs"/>
              </a:rPr>
              <a:t>года</a:t>
            </a:r>
            <a:endParaRPr lang="ru-RU" altLang="ru-RU" sz="2000" b="1" dirty="0">
              <a:solidFill>
                <a:srgbClr val="BC8C5E"/>
              </a:solidFill>
              <a:effectLst/>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22</a:t>
            </a:fld>
            <a:endParaRPr lang="ru-RU" altLang="ru-RU" sz="2000" b="1" dirty="0">
              <a:solidFill>
                <a:srgbClr val="BC8C5E"/>
              </a:solidFill>
              <a:latin typeface="Montserrat"/>
            </a:endParaRPr>
          </a:p>
        </p:txBody>
      </p:sp>
      <p:pic>
        <p:nvPicPr>
          <p:cNvPr id="4" name="Рисунок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9070" y="750089"/>
            <a:ext cx="4515623" cy="5357822"/>
          </a:xfrm>
          <a:prstGeom prst="rect">
            <a:avLst/>
          </a:prstGeom>
        </p:spPr>
      </p:pic>
      <p:sp>
        <p:nvSpPr>
          <p:cNvPr id="10" name="Заголовок 1"/>
          <p:cNvSpPr txBox="1">
            <a:spLocks/>
          </p:cNvSpPr>
          <p:nvPr/>
        </p:nvSpPr>
        <p:spPr>
          <a:xfrm>
            <a:off x="3334870" y="206375"/>
            <a:ext cx="8229600" cy="763588"/>
          </a:xfrm>
          <a:prstGeom prst="rect">
            <a:avLst/>
          </a:prstGeom>
        </p:spPr>
        <p:txBody>
          <a:bodyPr vert="horz" lIns="91440" tIns="45720" rIns="91440" bIns="45720" rtlCol="0" anchor="b">
            <a:noAutofit/>
          </a:bodyPr>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pPr>
              <a:defRPr/>
            </a:pPr>
            <a:r>
              <a:rPr lang="ru-RU" altLang="ru-RU" sz="4000" b="1" dirty="0" smtClean="0">
                <a:solidFill>
                  <a:srgbClr val="BC8C5E"/>
                </a:solidFill>
                <a:latin typeface="Montserrat"/>
                <a:ea typeface="+mn-ea"/>
                <a:cs typeface="+mn-cs"/>
              </a:rPr>
              <a:t>ЧЕЛОВЕК МИРА</a:t>
            </a:r>
            <a:endParaRPr lang="ru-RU" altLang="ru-RU" sz="4000" b="1" dirty="0">
              <a:solidFill>
                <a:srgbClr val="BC8C5E"/>
              </a:solidFill>
              <a:latin typeface="Montserrat"/>
              <a:ea typeface="+mn-ea"/>
              <a:cs typeface="+mn-cs"/>
            </a:endParaRPr>
          </a:p>
        </p:txBody>
      </p:sp>
      <p:sp>
        <p:nvSpPr>
          <p:cNvPr id="5" name="Прямоугольник 4"/>
          <p:cNvSpPr/>
          <p:nvPr/>
        </p:nvSpPr>
        <p:spPr>
          <a:xfrm>
            <a:off x="6053763" y="1225896"/>
            <a:ext cx="5811044" cy="4893647"/>
          </a:xfrm>
          <a:prstGeom prst="rect">
            <a:avLst/>
          </a:prstGeom>
        </p:spPr>
        <p:txBody>
          <a:bodyPr wrap="square">
            <a:spAutoFit/>
          </a:bodyPr>
          <a:lstStyle/>
          <a:p>
            <a:pPr algn="just"/>
            <a:r>
              <a:rPr lang="ru-RU" sz="2400" b="1" dirty="0">
                <a:solidFill>
                  <a:srgbClr val="BC8C5E"/>
                </a:solidFill>
                <a:latin typeface="Montserrat"/>
              </a:rPr>
              <a:t>Цель </a:t>
            </a:r>
            <a:r>
              <a:rPr lang="ru-RU" sz="2400" b="1" dirty="0" smtClean="0">
                <a:solidFill>
                  <a:srgbClr val="BC8C5E"/>
                </a:solidFill>
                <a:latin typeface="Montserrat"/>
              </a:rPr>
              <a:t>выставки – </a:t>
            </a:r>
            <a:r>
              <a:rPr lang="ru-RU" sz="2400" b="1" dirty="0">
                <a:solidFill>
                  <a:srgbClr val="BC8C5E"/>
                </a:solidFill>
                <a:latin typeface="Montserrat"/>
              </a:rPr>
              <a:t>показать </a:t>
            </a:r>
            <a:r>
              <a:rPr lang="ru-RU" sz="2400" b="1" dirty="0" smtClean="0">
                <a:solidFill>
                  <a:srgbClr val="BC8C5E"/>
                </a:solidFill>
                <a:latin typeface="Montserrat"/>
              </a:rPr>
              <a:t>историю </a:t>
            </a:r>
            <a:r>
              <a:rPr lang="ru-RU" sz="2400" b="1" dirty="0">
                <a:solidFill>
                  <a:srgbClr val="BC8C5E"/>
                </a:solidFill>
                <a:latin typeface="Montserrat"/>
              </a:rPr>
              <a:t>поездок Ю.А. Гагарина по стране и миру, его роль посла первой космической державы, историческое значение «миссии мира», которую осуществлял этот удивительный человек, которым восхищался весь мир. </a:t>
            </a:r>
            <a:r>
              <a:rPr lang="ru-RU" sz="2400" b="1" dirty="0" smtClean="0">
                <a:solidFill>
                  <a:srgbClr val="BC8C5E"/>
                </a:solidFill>
                <a:latin typeface="Montserrat"/>
              </a:rPr>
              <a:t>Эпиграф </a:t>
            </a:r>
            <a:r>
              <a:rPr lang="ru-RU" sz="2400" b="1" dirty="0">
                <a:solidFill>
                  <a:srgbClr val="BC8C5E"/>
                </a:solidFill>
                <a:latin typeface="Montserrat"/>
              </a:rPr>
              <a:t>выставки </a:t>
            </a:r>
            <a:r>
              <a:rPr lang="ru-RU" sz="2400" b="1" dirty="0" smtClean="0">
                <a:solidFill>
                  <a:srgbClr val="BC8C5E"/>
                </a:solidFill>
                <a:latin typeface="Montserrat"/>
              </a:rPr>
              <a:t>- </a:t>
            </a:r>
            <a:r>
              <a:rPr lang="ru-RU" sz="2400" b="1" dirty="0">
                <a:solidFill>
                  <a:srgbClr val="BC8C5E"/>
                </a:solidFill>
                <a:latin typeface="Montserrat"/>
              </a:rPr>
              <a:t>слова Марка </a:t>
            </a:r>
            <a:r>
              <a:rPr lang="ru-RU" sz="2400" b="1" dirty="0" err="1">
                <a:solidFill>
                  <a:srgbClr val="BC8C5E"/>
                </a:solidFill>
                <a:latin typeface="Montserrat"/>
              </a:rPr>
              <a:t>Галлая</a:t>
            </a:r>
            <a:r>
              <a:rPr lang="ru-RU" sz="2400" b="1" dirty="0">
                <a:solidFill>
                  <a:srgbClr val="BC8C5E"/>
                </a:solidFill>
                <a:latin typeface="Montserrat"/>
              </a:rPr>
              <a:t>, Заслуженного лётчика-испытателя СССР о Ю.А. Гагарине: «ОН ПРИНАДЛЕЖАЛ ВСЕМУ ЧЕЛОВЕЧЕСТВУ».</a:t>
            </a:r>
          </a:p>
        </p:txBody>
      </p:sp>
    </p:spTree>
    <p:extLst>
      <p:ext uri="{BB962C8B-B14F-4D97-AF65-F5344CB8AC3E}">
        <p14:creationId xmlns:p14="http://schemas.microsoft.com/office/powerpoint/2010/main" val="35657173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smtClean="0">
                <a:solidFill>
                  <a:srgbClr val="BC8C5E"/>
                </a:solidFill>
                <a:latin typeface="Montserrat"/>
                <a:ea typeface="+mn-ea"/>
                <a:cs typeface="+mn-cs"/>
              </a:rPr>
              <a:t>Тематические экскурсии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23</a:t>
            </a:fld>
            <a:endParaRPr lang="ru-RU" altLang="ru-RU" sz="2000" b="1" dirty="0">
              <a:solidFill>
                <a:srgbClr val="BC8C5E"/>
              </a:solidFill>
              <a:latin typeface="Montserrat"/>
            </a:endParaRPr>
          </a:p>
        </p:txBody>
      </p:sp>
      <p:sp>
        <p:nvSpPr>
          <p:cNvPr id="3" name="Прямоугольник 2"/>
          <p:cNvSpPr/>
          <p:nvPr/>
        </p:nvSpPr>
        <p:spPr>
          <a:xfrm>
            <a:off x="6096000" y="1108472"/>
            <a:ext cx="5811044" cy="5467140"/>
          </a:xfrm>
          <a:prstGeom prst="rect">
            <a:avLst/>
          </a:prstGeom>
        </p:spPr>
        <p:txBody>
          <a:bodyPr wrap="square">
            <a:spAutoFit/>
          </a:bodyPr>
          <a:lstStyle/>
          <a:p>
            <a:pPr algn="just"/>
            <a:r>
              <a:rPr lang="ru-RU" sz="2800" b="1" dirty="0" smtClean="0">
                <a:solidFill>
                  <a:srgbClr val="BC8C5E"/>
                </a:solidFill>
                <a:latin typeface="Montserrat"/>
              </a:rPr>
              <a:t>В рамках фотовыставки сотрудники музея проводят тематические экскурсии «Первый в космосе, Первый в мире!» с рассказом о странах и континентах, где побывал первый космонавт, о наградах разных государств. </a:t>
            </a:r>
          </a:p>
          <a:p>
            <a:pPr algn="just"/>
            <a:r>
              <a:rPr lang="ru-RU" sz="2800" b="1" dirty="0" smtClean="0">
                <a:solidFill>
                  <a:srgbClr val="BC8C5E"/>
                </a:solidFill>
                <a:latin typeface="Montserrat"/>
              </a:rPr>
              <a:t>Для школьников и студентов были организованы встречи с космонавтами.</a:t>
            </a:r>
          </a:p>
          <a:p>
            <a:pPr algn="just"/>
            <a:endParaRPr lang="ru-RU" sz="2800" b="1" dirty="0" smtClean="0">
              <a:solidFill>
                <a:srgbClr val="BC8C5E"/>
              </a:solidFill>
              <a:latin typeface="Montserrat"/>
            </a:endParaRPr>
          </a:p>
        </p:txBody>
      </p:sp>
      <p:pic>
        <p:nvPicPr>
          <p:cNvPr id="5" name="Рисунок 4"/>
          <p:cNvPicPr>
            <a:picLocks noChangeAspect="1"/>
          </p:cNvPicPr>
          <p:nvPr/>
        </p:nvPicPr>
        <p:blipFill>
          <a:blip r:embed="rId4"/>
          <a:stretch>
            <a:fillRect/>
          </a:stretch>
        </p:blipFill>
        <p:spPr>
          <a:xfrm>
            <a:off x="34885" y="1227859"/>
            <a:ext cx="5876171" cy="4402281"/>
          </a:xfrm>
          <a:prstGeom prst="rect">
            <a:avLst/>
          </a:prstGeom>
        </p:spPr>
      </p:pic>
    </p:spTree>
    <p:extLst>
      <p:ext uri="{BB962C8B-B14F-4D97-AF65-F5344CB8AC3E}">
        <p14:creationId xmlns:p14="http://schemas.microsoft.com/office/powerpoint/2010/main" val="1054379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smtClean="0">
                <a:solidFill>
                  <a:srgbClr val="BC8C5E"/>
                </a:solidFill>
                <a:latin typeface="Montserrat"/>
                <a:ea typeface="+mn-ea"/>
                <a:cs typeface="+mn-cs"/>
              </a:rPr>
              <a:t>Тематические экскурсии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24</a:t>
            </a:fld>
            <a:endParaRPr lang="ru-RU" altLang="ru-RU" sz="2000" b="1" dirty="0">
              <a:solidFill>
                <a:srgbClr val="BC8C5E"/>
              </a:solidFill>
              <a:latin typeface="Montserrat"/>
            </a:endParaRPr>
          </a:p>
        </p:txBody>
      </p:sp>
      <p:sp>
        <p:nvSpPr>
          <p:cNvPr id="2" name="Прямоугольник 1"/>
          <p:cNvSpPr/>
          <p:nvPr/>
        </p:nvSpPr>
        <p:spPr>
          <a:xfrm>
            <a:off x="5321944" y="969963"/>
            <a:ext cx="6585100" cy="5693866"/>
          </a:xfrm>
          <a:prstGeom prst="rect">
            <a:avLst/>
          </a:prstGeom>
        </p:spPr>
        <p:txBody>
          <a:bodyPr wrap="square">
            <a:spAutoFit/>
          </a:bodyPr>
          <a:lstStyle/>
          <a:p>
            <a:pPr algn="just"/>
            <a:r>
              <a:rPr lang="ru-RU" sz="2800" b="1" dirty="0">
                <a:solidFill>
                  <a:srgbClr val="BC8C5E"/>
                </a:solidFill>
                <a:latin typeface="Montserrat"/>
              </a:rPr>
              <a:t>Фотовыставку в музее посещали: участники Всероссийской организации «Движение первых», Всероссийской космической Олимпиады «Созвездие», члены федерального Совета Первых Движения Первых от Московской области, Форум молодежи  «Команда будущего», Фонд «Я за своих» г. Рязань, АНО «Инновационный центр «Радиант», </a:t>
            </a:r>
            <a:r>
              <a:rPr lang="ru-RU" sz="2800" b="1" dirty="0" smtClean="0">
                <a:solidFill>
                  <a:srgbClr val="BC8C5E"/>
                </a:solidFill>
                <a:latin typeface="Montserrat"/>
              </a:rPr>
              <a:t>бойцы СВО, проходящие реабилитацию и многие другие</a:t>
            </a:r>
            <a:r>
              <a:rPr lang="ru-RU" sz="2800" b="1" dirty="0">
                <a:solidFill>
                  <a:srgbClr val="BC8C5E"/>
                </a:solidFill>
                <a:latin typeface="Montserrat"/>
              </a:rPr>
              <a:t>.</a:t>
            </a:r>
          </a:p>
        </p:txBody>
      </p:sp>
      <p:pic>
        <p:nvPicPr>
          <p:cNvPr id="4" name="Рисунок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559" y="1803681"/>
            <a:ext cx="4908441" cy="3683359"/>
          </a:xfrm>
          <a:prstGeom prst="rect">
            <a:avLst/>
          </a:prstGeom>
        </p:spPr>
      </p:pic>
    </p:spTree>
    <p:extLst>
      <p:ext uri="{BB962C8B-B14F-4D97-AF65-F5344CB8AC3E}">
        <p14:creationId xmlns:p14="http://schemas.microsoft.com/office/powerpoint/2010/main" val="8538593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smtClean="0">
                <a:solidFill>
                  <a:srgbClr val="BC8C5E"/>
                </a:solidFill>
                <a:latin typeface="Montserrat"/>
                <a:ea typeface="+mn-ea"/>
                <a:cs typeface="+mn-cs"/>
              </a:rPr>
              <a:t>О фотовыставке в СМИ</a:t>
            </a:r>
            <a:endParaRPr lang="ru-RU" altLang="ru-RU" sz="40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25</a:t>
            </a:fld>
            <a:endParaRPr lang="ru-RU" altLang="ru-RU" sz="2000" b="1" dirty="0">
              <a:solidFill>
                <a:srgbClr val="BC8C5E"/>
              </a:solidFill>
              <a:latin typeface="Montserrat"/>
            </a:endParaRPr>
          </a:p>
        </p:txBody>
      </p:sp>
      <p:sp>
        <p:nvSpPr>
          <p:cNvPr id="3" name="Прямоугольник 2"/>
          <p:cNvSpPr/>
          <p:nvPr/>
        </p:nvSpPr>
        <p:spPr>
          <a:xfrm>
            <a:off x="289018" y="4893529"/>
            <a:ext cx="11433082" cy="1815882"/>
          </a:xfrm>
          <a:prstGeom prst="rect">
            <a:avLst/>
          </a:prstGeom>
        </p:spPr>
        <p:txBody>
          <a:bodyPr wrap="square">
            <a:spAutoFit/>
          </a:bodyPr>
          <a:lstStyle/>
          <a:p>
            <a:pPr algn="just"/>
            <a:r>
              <a:rPr lang="ru-RU" sz="2800" b="1" dirty="0" smtClean="0">
                <a:solidFill>
                  <a:srgbClr val="BC8C5E"/>
                </a:solidFill>
                <a:latin typeface="Montserrat"/>
              </a:rPr>
              <a:t>Открытие выставки «Человек мира» освещали средства массовой информации: Королев ТВ, телеканал 360, газета «Калининградская правда, газета РКК «Энергия» «За новую технику», канал Администрации </a:t>
            </a:r>
            <a:r>
              <a:rPr lang="ru-RU" sz="2800" b="1" dirty="0" err="1" smtClean="0">
                <a:solidFill>
                  <a:srgbClr val="BC8C5E"/>
                </a:solidFill>
                <a:latin typeface="Montserrat"/>
              </a:rPr>
              <a:t>г.Королёв</a:t>
            </a:r>
            <a:r>
              <a:rPr lang="ru-RU" sz="2800" b="1" dirty="0" smtClean="0">
                <a:solidFill>
                  <a:srgbClr val="BC8C5E"/>
                </a:solidFill>
                <a:latin typeface="Montserrat"/>
              </a:rPr>
              <a:t>.</a:t>
            </a:r>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8641" y="1237539"/>
            <a:ext cx="4874653" cy="3655990"/>
          </a:xfrm>
          <a:prstGeom prst="rect">
            <a:avLst/>
          </a:prstGeom>
        </p:spPr>
      </p:pic>
      <p:pic>
        <p:nvPicPr>
          <p:cNvPr id="4" name="Рисунок 3"/>
          <p:cNvPicPr>
            <a:picLocks noChangeAspect="1"/>
          </p:cNvPicPr>
          <p:nvPr/>
        </p:nvPicPr>
        <p:blipFill>
          <a:blip r:embed="rId5"/>
          <a:stretch>
            <a:fillRect/>
          </a:stretch>
        </p:blipFill>
        <p:spPr>
          <a:xfrm>
            <a:off x="6468035" y="1242064"/>
            <a:ext cx="5439009" cy="3597380"/>
          </a:xfrm>
          <a:prstGeom prst="rect">
            <a:avLst/>
          </a:prstGeom>
        </p:spPr>
      </p:pic>
    </p:spTree>
    <p:extLst>
      <p:ext uri="{BB962C8B-B14F-4D97-AF65-F5344CB8AC3E}">
        <p14:creationId xmlns:p14="http://schemas.microsoft.com/office/powerpoint/2010/main" val="3193458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a:solidFill>
                  <a:srgbClr val="BC8C5E"/>
                </a:solidFill>
                <a:latin typeface="Montserrat"/>
                <a:ea typeface="+mn-ea"/>
                <a:cs typeface="+mn-cs"/>
              </a:rPr>
              <a:t>Успех фотовыставки</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26</a:t>
            </a:fld>
            <a:endParaRPr lang="ru-RU" altLang="ru-RU" sz="2000" b="1" dirty="0">
              <a:solidFill>
                <a:srgbClr val="BC8C5E"/>
              </a:solidFill>
              <a:latin typeface="Montserrat"/>
            </a:endParaRPr>
          </a:p>
        </p:txBody>
      </p:sp>
      <p:sp>
        <p:nvSpPr>
          <p:cNvPr id="3" name="Прямоугольник 2"/>
          <p:cNvSpPr/>
          <p:nvPr/>
        </p:nvSpPr>
        <p:spPr>
          <a:xfrm>
            <a:off x="242047" y="4043427"/>
            <a:ext cx="11664997" cy="2677656"/>
          </a:xfrm>
          <a:prstGeom prst="rect">
            <a:avLst/>
          </a:prstGeom>
        </p:spPr>
        <p:txBody>
          <a:bodyPr wrap="square">
            <a:spAutoFit/>
          </a:bodyPr>
          <a:lstStyle/>
          <a:p>
            <a:pPr algn="just"/>
            <a:r>
              <a:rPr lang="ru-RU" sz="2800" b="1" dirty="0" smtClean="0">
                <a:solidFill>
                  <a:srgbClr val="BC8C5E"/>
                </a:solidFill>
                <a:latin typeface="Montserrat"/>
              </a:rPr>
              <a:t>Фотовыставка «Человек мира» в музее РКК «Энергия» вызывает огромный интерес. Только за первый год выставку  посетило около 14 тысяч экскурсантов, том числе иностранных групп, сотрудников предприятия и членов их семей.</a:t>
            </a:r>
          </a:p>
          <a:p>
            <a:pPr algn="just"/>
            <a:r>
              <a:rPr lang="ru-RU" sz="2800" b="1" dirty="0" smtClean="0">
                <a:solidFill>
                  <a:srgbClr val="BC8C5E"/>
                </a:solidFill>
                <a:latin typeface="Montserrat"/>
              </a:rPr>
              <a:t>Организаторы выставки приняли решение продлить работу выставки еще на один год.</a:t>
            </a:r>
          </a:p>
        </p:txBody>
      </p:sp>
      <p:pic>
        <p:nvPicPr>
          <p:cNvPr id="4" name="Рисунок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41868" y="970729"/>
            <a:ext cx="3765176" cy="2823882"/>
          </a:xfrm>
          <a:prstGeom prst="rect">
            <a:avLst/>
          </a:prstGeom>
        </p:spPr>
      </p:pic>
      <p:pic>
        <p:nvPicPr>
          <p:cNvPr id="6" name="Рисунок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0090" y="969963"/>
            <a:ext cx="3724369" cy="2793277"/>
          </a:xfrm>
          <a:prstGeom prst="rect">
            <a:avLst/>
          </a:prstGeom>
        </p:spPr>
      </p:pic>
      <p:pic>
        <p:nvPicPr>
          <p:cNvPr id="8" name="Рисунок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33815" y="986031"/>
            <a:ext cx="3724369" cy="2793277"/>
          </a:xfrm>
          <a:prstGeom prst="rect">
            <a:avLst/>
          </a:prstGeom>
        </p:spPr>
      </p:pic>
    </p:spTree>
    <p:extLst>
      <p:ext uri="{BB962C8B-B14F-4D97-AF65-F5344CB8AC3E}">
        <p14:creationId xmlns:p14="http://schemas.microsoft.com/office/powerpoint/2010/main" val="24222118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a:solidFill>
                  <a:srgbClr val="BC8C5E"/>
                </a:solidFill>
                <a:latin typeface="Montserrat"/>
                <a:ea typeface="+mn-ea"/>
                <a:cs typeface="+mn-cs"/>
              </a:rPr>
              <a:t>КОСМОС НАЧИНАЕТСЯ ЗДЕСЬ!</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27</a:t>
            </a:fld>
            <a:endParaRPr lang="ru-RU" altLang="ru-RU" sz="2000" b="1" dirty="0">
              <a:solidFill>
                <a:srgbClr val="BC8C5E"/>
              </a:solidFill>
              <a:latin typeface="Montserrat"/>
            </a:endParaRPr>
          </a:p>
        </p:txBody>
      </p:sp>
      <p:pic>
        <p:nvPicPr>
          <p:cNvPr id="9" name="Рисунок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969963"/>
            <a:ext cx="12425484" cy="2095966"/>
          </a:xfrm>
          <a:prstGeom prst="rect">
            <a:avLst/>
          </a:prstGeom>
        </p:spPr>
      </p:pic>
      <p:pic>
        <p:nvPicPr>
          <p:cNvPr id="10" name="Рисунок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518" y="2770094"/>
            <a:ext cx="11849618" cy="4208929"/>
          </a:xfrm>
          <a:prstGeom prst="rect">
            <a:avLst/>
          </a:prstGeom>
        </p:spPr>
      </p:pic>
    </p:spTree>
    <p:extLst>
      <p:ext uri="{BB962C8B-B14F-4D97-AF65-F5344CB8AC3E}">
        <p14:creationId xmlns:p14="http://schemas.microsoft.com/office/powerpoint/2010/main" val="40593097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1963737" y="206375"/>
            <a:ext cx="8229600" cy="763588"/>
          </a:xfrm>
        </p:spPr>
        <p:txBody>
          <a:bodyPr/>
          <a:lstStyle/>
          <a:p>
            <a:pPr>
              <a:defRPr/>
            </a:pPr>
            <a:r>
              <a:rPr lang="ru-RU" altLang="ru-RU" sz="4000" b="1" dirty="0">
                <a:solidFill>
                  <a:srgbClr val="BC8C5E"/>
                </a:solidFill>
                <a:latin typeface="Montserrat"/>
                <a:ea typeface="+mn-ea"/>
                <a:cs typeface="+mn-cs"/>
              </a:rPr>
              <a:t>КОСМОС НАЧИНАЕТСЯ ЗДЕСЬ!</a:t>
            </a: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28</a:t>
            </a:fld>
            <a:endParaRPr lang="ru-RU" altLang="ru-RU" sz="2000" b="1" dirty="0">
              <a:solidFill>
                <a:srgbClr val="BC8C5E"/>
              </a:solidFill>
              <a:latin typeface="Montserrat"/>
            </a:endParaRPr>
          </a:p>
        </p:txBody>
      </p:sp>
      <p:pic>
        <p:nvPicPr>
          <p:cNvPr id="2" name="Рисунок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0096" y="969963"/>
            <a:ext cx="11096948" cy="5569008"/>
          </a:xfrm>
          <a:prstGeom prst="rect">
            <a:avLst/>
          </a:prstGeom>
        </p:spPr>
      </p:pic>
    </p:spTree>
    <p:extLst>
      <p:ext uri="{BB962C8B-B14F-4D97-AF65-F5344CB8AC3E}">
        <p14:creationId xmlns:p14="http://schemas.microsoft.com/office/powerpoint/2010/main" val="23064458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0" y="2911286"/>
            <a:ext cx="12192000" cy="2359959"/>
          </a:xfrm>
        </p:spPr>
        <p:txBody>
          <a:bodyPr/>
          <a:lstStyle/>
          <a:p>
            <a:pPr>
              <a:lnSpc>
                <a:spcPct val="150000"/>
              </a:lnSpc>
              <a:defRPr/>
            </a:pPr>
            <a:r>
              <a:rPr lang="ru-RU" altLang="ru-RU" sz="9600" b="1" dirty="0" smtClean="0">
                <a:solidFill>
                  <a:srgbClr val="BC8C5E"/>
                </a:solidFill>
                <a:latin typeface="Montserrat"/>
                <a:ea typeface="+mn-ea"/>
                <a:cs typeface="+mn-cs"/>
              </a:rPr>
              <a:t>СПАСИБО ЗА ВНИМАНИЕ!</a:t>
            </a:r>
            <a:endParaRPr lang="ru-RU" altLang="ru-RU" sz="9600" b="1" dirty="0">
              <a:solidFill>
                <a:srgbClr val="BC8C5E"/>
              </a:solidFill>
              <a:latin typeface="Montserrat"/>
              <a:ea typeface="+mn-ea"/>
              <a:cs typeface="+mn-cs"/>
            </a:endParaRPr>
          </a:p>
        </p:txBody>
      </p:sp>
      <p:pic>
        <p:nvPicPr>
          <p:cNvPr id="8199" name="Рисунок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63200" y="51819"/>
            <a:ext cx="1728788"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Рисунок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99"/>
            <a:ext cx="1793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Номер слайда 3"/>
          <p:cNvSpPr>
            <a:spLocks noGrp="1"/>
          </p:cNvSpPr>
          <p:nvPr>
            <p:ph type="sldNum" sz="quarter" idx="16"/>
          </p:nvPr>
        </p:nvSpPr>
        <p:spPr bwMode="auto">
          <a:xfrm>
            <a:off x="11722100" y="6369676"/>
            <a:ext cx="3698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a:spcBef>
                <a:spcPct val="0"/>
              </a:spcBef>
              <a:buNone/>
            </a:pPr>
            <a:fld id="{59167DBE-6755-4D58-91A2-49E9FE6C72DD}" type="slidenum">
              <a:rPr lang="ru-RU" altLang="ru-RU" sz="2000" b="1">
                <a:solidFill>
                  <a:srgbClr val="BC8C5E"/>
                </a:solidFill>
                <a:latin typeface="Montserrat"/>
              </a:rPr>
              <a:pPr algn="ctr">
                <a:spcBef>
                  <a:spcPct val="0"/>
                </a:spcBef>
                <a:buNone/>
              </a:pPr>
              <a:t>29</a:t>
            </a:fld>
            <a:endParaRPr lang="ru-RU" altLang="ru-RU" sz="2000" b="1" dirty="0">
              <a:solidFill>
                <a:srgbClr val="BC8C5E"/>
              </a:solidFill>
              <a:latin typeface="Montserrat"/>
            </a:endParaRPr>
          </a:p>
        </p:txBody>
      </p:sp>
    </p:spTree>
    <p:extLst>
      <p:ext uri="{BB962C8B-B14F-4D97-AF65-F5344CB8AC3E}">
        <p14:creationId xmlns:p14="http://schemas.microsoft.com/office/powerpoint/2010/main" val="36912308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341</TotalTime>
  <Words>1111</Words>
  <Application>Microsoft Office PowerPoint</Application>
  <PresentationFormat>Произвольный</PresentationFormat>
  <Paragraphs>101</Paragraphs>
  <Slides>29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Исполнительная</vt:lpstr>
      <vt:lpstr>Презентация PowerPoint</vt:lpstr>
      <vt:lpstr>Фотовыставка «Человек мира»</vt:lpstr>
      <vt:lpstr>Открытие выставки 2 апреля 2024г.</vt:lpstr>
      <vt:lpstr>Более 80 уникальных фотографий агентства ТАСС для выставки предоставил Государственное бюджетное учреждение культуры города Москвы «Мемориальный музей космонавтики»  (ГБУК г. Москвы «ММК»).  Фотовыставка стала логическим дополнением к главному экспонату музея РКК «Энергия», спускаемому аппарату «Восток-1» Юрия Алексеевича Гагарина</vt:lpstr>
      <vt:lpstr>Презентация PowerPoint</vt:lpstr>
      <vt:lpstr>ПАРТНЕРСТВО</vt:lpstr>
      <vt:lpstr>Гагарин на Красной площади  14 апреля 1961 года</vt:lpstr>
      <vt:lpstr>«Миссия Мира» </vt:lpstr>
      <vt:lpstr>«Миссия Мира» </vt:lpstr>
      <vt:lpstr>«Миссия Мира»  встречи с главами государств</vt:lpstr>
      <vt:lpstr>«Миссия Мира»  Джина Лоллобриджида и Юрий Гагарин</vt:lpstr>
      <vt:lpstr>Награды</vt:lpstr>
      <vt:lpstr>Дерево на Цейлоне</vt:lpstr>
      <vt:lpstr>Гагарин в Великобритании</vt:lpstr>
      <vt:lpstr>Гагарин в Великобритании</vt:lpstr>
      <vt:lpstr>Гагарин в Исландии</vt:lpstr>
      <vt:lpstr>Поездки по СССР</vt:lpstr>
      <vt:lpstr>Поездки по СССР</vt:lpstr>
      <vt:lpstr>Поездки по СССР</vt:lpstr>
      <vt:lpstr>Поездки по СССР встречи с молодёжью</vt:lpstr>
      <vt:lpstr>Поездки по СССР</vt:lpstr>
      <vt:lpstr>знаменитый портрет космонавта с белым голубем в руках, Болгария, май 1961 года</vt:lpstr>
      <vt:lpstr>Тематические экскурсии</vt:lpstr>
      <vt:lpstr>Тематические экскурсии</vt:lpstr>
      <vt:lpstr>О фотовыставке в СМИ</vt:lpstr>
      <vt:lpstr>Успех фотовыставки</vt:lpstr>
      <vt:lpstr>КОСМОС НАЧИНАЕТСЯ ЗДЕСЬ!</vt:lpstr>
      <vt:lpstr>КОСМОС НАЧИНАЕТСЯ ЗДЕСЬ!</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Учетная запись Майкрософт</dc:creator>
  <cp:lastModifiedBy>user</cp:lastModifiedBy>
  <cp:revision>50</cp:revision>
  <dcterms:created xsi:type="dcterms:W3CDTF">2025-11-11T19:24:12Z</dcterms:created>
  <dcterms:modified xsi:type="dcterms:W3CDTF">2026-01-27T04:16:38Z</dcterms:modified>
</cp:coreProperties>
</file>