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364" r:id="rId4"/>
    <p:sldId id="360" r:id="rId5"/>
    <p:sldId id="326" r:id="rId6"/>
    <p:sldId id="363" r:id="rId7"/>
    <p:sldId id="327" r:id="rId8"/>
    <p:sldId id="328" r:id="rId9"/>
    <p:sldId id="366" r:id="rId10"/>
    <p:sldId id="369" r:id="rId11"/>
    <p:sldId id="330" r:id="rId12"/>
    <p:sldId id="356" r:id="rId13"/>
    <p:sldId id="343" r:id="rId14"/>
    <p:sldId id="361" r:id="rId15"/>
    <p:sldId id="340" r:id="rId16"/>
    <p:sldId id="348" r:id="rId17"/>
    <p:sldId id="342" r:id="rId18"/>
    <p:sldId id="35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58C3"/>
    <a:srgbClr val="C2D5F6"/>
    <a:srgbClr val="E8EAF4"/>
    <a:srgbClr val="E9EBF5"/>
    <a:srgbClr val="1F1F1F"/>
    <a:srgbClr val="5D687C"/>
    <a:srgbClr val="425068"/>
    <a:srgbClr val="2B31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2" d="100"/>
          <a:sy n="112" d="100"/>
        </p:scale>
        <p:origin x="-390" y="-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176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11643-E8EA-483D-8C29-510402A3AC26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7F51C-3C54-4800-87D9-56E78780C90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wall-203042747_3673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vk.com/wall-180551299_2707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wall-20418004_10388" TargetMode="External"/><Relationship Id="rId5" Type="http://schemas.openxmlformats.org/officeDocument/2006/relationships/hyperlink" Target="https://vk.com/wall-194196222_5459" TargetMode="External"/><Relationship Id="rId10" Type="http://schemas.openxmlformats.org/officeDocument/2006/relationships/hyperlink" Target="https://vk.com/wall-101776401_17054" TargetMode="External"/><Relationship Id="rId4" Type="http://schemas.openxmlformats.org/officeDocument/2006/relationships/hyperlink" Target="https://vk.com/wall-194196222_5365" TargetMode="External"/><Relationship Id="rId9" Type="http://schemas.openxmlformats.org/officeDocument/2006/relationships/hyperlink" Target="https://vk.com/wall-193152718_343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160" y="0"/>
            <a:ext cx="12188389" cy="6858000"/>
          </a:xfrm>
          <a:prstGeom prst="rect">
            <a:avLst/>
          </a:prstGeom>
        </p:spPr>
      </p:pic>
      <p:sp>
        <p:nvSpPr>
          <p:cNvPr id="4" name="ГРУППА КОМПАНИЙ"/>
          <p:cNvSpPr txBox="1"/>
          <p:nvPr/>
        </p:nvSpPr>
        <p:spPr>
          <a:xfrm>
            <a:off x="695758" y="3537162"/>
            <a:ext cx="8914407" cy="420628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Номинация: «Просветительские и образовательные проекты»</a:t>
            </a:r>
          </a:p>
        </p:txBody>
      </p:sp>
      <p:sp>
        <p:nvSpPr>
          <p:cNvPr id="5" name="ГРУППА КОМПАНИЙ"/>
          <p:cNvSpPr txBox="1"/>
          <p:nvPr/>
        </p:nvSpPr>
        <p:spPr>
          <a:xfrm>
            <a:off x="695758" y="1970119"/>
            <a:ext cx="12446500" cy="162346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6000" b="1" dirty="0">
                <a:solidFill>
                  <a:schemeClr val="bg1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Музейный штурм</a:t>
            </a:r>
          </a:p>
          <a:p>
            <a:r>
              <a:rPr lang="ru-RU" sz="4000" b="1" dirty="0">
                <a:solidFill>
                  <a:schemeClr val="bg1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«Познай! Измерь! Открой!»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758" y="445636"/>
            <a:ext cx="1639835" cy="420627"/>
          </a:xfrm>
          <a:prstGeom prst="rect">
            <a:avLst/>
          </a:prstGeom>
        </p:spPr>
      </p:pic>
      <p:sp>
        <p:nvSpPr>
          <p:cNvPr id="7" name="ГРУППА КОМПАНИЙ"/>
          <p:cNvSpPr txBox="1"/>
          <p:nvPr/>
        </p:nvSpPr>
        <p:spPr>
          <a:xfrm>
            <a:off x="695758" y="4925688"/>
            <a:ext cx="8035865" cy="78996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МУЗЕЙ ИЗМЕРИТЕЛЬНЫХ ПРИБОРОВ </a:t>
            </a:r>
          </a:p>
          <a:p>
            <a:r>
              <a:rPr lang="ru-RU" sz="2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ООО «ЭРИС» г. Чайковский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ГРУППА КОМПАНИЙ"/>
          <p:cNvSpPr txBox="1"/>
          <p:nvPr/>
        </p:nvSpPr>
        <p:spPr>
          <a:xfrm>
            <a:off x="478772" y="330638"/>
            <a:ext cx="2705236" cy="57702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О компании</a:t>
            </a:r>
            <a:endParaRPr lang="ru-RU" sz="2800" b="1" dirty="0">
              <a:solidFill>
                <a:srgbClr val="1D58C3"/>
              </a:solidFill>
              <a:latin typeface="Helvetica Neue" panose="02000503040000020004" pitchFamily="50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5692" y="5268565"/>
            <a:ext cx="61566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" marR="3175" algn="ctr">
              <a:lnSpc>
                <a:spcPct val="100000"/>
              </a:lnSpc>
              <a:spcBef>
                <a:spcPts val="75"/>
              </a:spcBef>
            </a:pPr>
            <a:r>
              <a:rPr lang="ru-RU" sz="2800" spc="12" dirty="0">
                <a:solidFill>
                  <a:srgbClr val="FFFFFF"/>
                </a:solidFill>
                <a:cs typeface="Arial" panose="020B0604020202020204"/>
              </a:rPr>
              <a:t>Эрис - энергия роста и созидания</a:t>
            </a:r>
            <a:endParaRPr lang="ru-RU" sz="2800" dirty="0">
              <a:cs typeface="Arial" panose="020B0604020202020204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992" y="2845405"/>
            <a:ext cx="316635" cy="31663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692" y="3637885"/>
            <a:ext cx="316635" cy="31663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692" y="4453225"/>
            <a:ext cx="316635" cy="31663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7242" y="2845405"/>
            <a:ext cx="316635" cy="31663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9942" y="3637885"/>
            <a:ext cx="316635" cy="31663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9942" y="4453225"/>
            <a:ext cx="316635" cy="316635"/>
          </a:xfrm>
          <a:prstGeom prst="rect">
            <a:avLst/>
          </a:prstGeom>
        </p:spPr>
      </p:pic>
      <p:sp>
        <p:nvSpPr>
          <p:cNvPr id="2" name="ГРУППА КОМПАНИЙ"/>
          <p:cNvSpPr txBox="1"/>
          <p:nvPr/>
        </p:nvSpPr>
        <p:spPr>
          <a:xfrm>
            <a:off x="478772" y="953088"/>
            <a:ext cx="5923626" cy="1282402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Более 20 лет группа компаний «ЭРИС» разрабатывает, производит и обслуживает качественную продукцию, получив репутацию надежного, технологичного и инновационного партнера, предлагая широкий спектр оборудования промышленной безопасности и газового анализа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367811" y="563803"/>
            <a:ext cx="1191663" cy="315914"/>
          </a:xfrm>
          <a:prstGeom prst="rect">
            <a:avLst/>
          </a:prstGeom>
        </p:spPr>
      </p:pic>
      <p:sp>
        <p:nvSpPr>
          <p:cNvPr id="11" name="ГРУППА КОМПАНИЙ"/>
          <p:cNvSpPr txBox="1"/>
          <p:nvPr/>
        </p:nvSpPr>
        <p:spPr>
          <a:xfrm>
            <a:off x="478772" y="2283853"/>
            <a:ext cx="5923626" cy="43601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25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Факты</a:t>
            </a:r>
          </a:p>
        </p:txBody>
      </p:sp>
      <p:sp>
        <p:nvSpPr>
          <p:cNvPr id="14" name="ГРУППА КОМПАНИЙ"/>
          <p:cNvSpPr txBox="1"/>
          <p:nvPr/>
        </p:nvSpPr>
        <p:spPr>
          <a:xfrm>
            <a:off x="987851" y="2724140"/>
            <a:ext cx="5923626" cy="543739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Компании, входящие в группу:</a:t>
            </a:r>
          </a:p>
          <a:p>
            <a:r>
              <a:rPr lang="ru-RU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ООО «ЭРИС» и ООО «ЭРИС КИП»</a:t>
            </a:r>
          </a:p>
        </p:txBody>
      </p:sp>
      <p:sp>
        <p:nvSpPr>
          <p:cNvPr id="16" name="ГРУППА КОМПАНИЙ"/>
          <p:cNvSpPr txBox="1"/>
          <p:nvPr/>
        </p:nvSpPr>
        <p:spPr>
          <a:xfrm>
            <a:off x="987851" y="3423356"/>
            <a:ext cx="3167354" cy="78996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Специализация:</a:t>
            </a:r>
          </a:p>
          <a:p>
            <a:r>
              <a:rPr lang="ru-RU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производство газоаналитического оборудования</a:t>
            </a:r>
          </a:p>
        </p:txBody>
      </p:sp>
      <p:sp>
        <p:nvSpPr>
          <p:cNvPr id="17" name="ГРУППА КОМПАНИЙ"/>
          <p:cNvSpPr txBox="1"/>
          <p:nvPr/>
        </p:nvSpPr>
        <p:spPr>
          <a:xfrm>
            <a:off x="987851" y="4354518"/>
            <a:ext cx="3167354" cy="543739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Место расположения:</a:t>
            </a:r>
          </a:p>
          <a:p>
            <a:r>
              <a:rPr lang="ru-RU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г. Чайковский, Пермский край</a:t>
            </a:r>
          </a:p>
        </p:txBody>
      </p:sp>
      <p:sp>
        <p:nvSpPr>
          <p:cNvPr id="29" name="ГРУППА КОМПАНИЙ"/>
          <p:cNvSpPr txBox="1"/>
          <p:nvPr/>
        </p:nvSpPr>
        <p:spPr>
          <a:xfrm>
            <a:off x="4524801" y="2709238"/>
            <a:ext cx="5923626" cy="543739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Площадь:</a:t>
            </a:r>
          </a:p>
          <a:p>
            <a:r>
              <a:rPr lang="ru-RU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5000 кв. м.</a:t>
            </a:r>
          </a:p>
        </p:txBody>
      </p:sp>
      <p:sp>
        <p:nvSpPr>
          <p:cNvPr id="30" name="ГРУППА КОМПАНИЙ"/>
          <p:cNvSpPr txBox="1"/>
          <p:nvPr/>
        </p:nvSpPr>
        <p:spPr>
          <a:xfrm>
            <a:off x="4524801" y="3514178"/>
            <a:ext cx="5923626" cy="543739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География поставок:</a:t>
            </a:r>
          </a:p>
          <a:p>
            <a:r>
              <a:rPr lang="ru-RU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более 15 стран</a:t>
            </a:r>
          </a:p>
        </p:txBody>
      </p:sp>
      <p:sp>
        <p:nvSpPr>
          <p:cNvPr id="31" name="ГРУППА КОМПАНИЙ"/>
          <p:cNvSpPr txBox="1"/>
          <p:nvPr/>
        </p:nvSpPr>
        <p:spPr>
          <a:xfrm>
            <a:off x="4524801" y="4354518"/>
            <a:ext cx="5923626" cy="543739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Количество сотрудников:</a:t>
            </a:r>
          </a:p>
          <a:p>
            <a:r>
              <a:rPr lang="ru-RU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более 200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EBA6A81-B919-72F6-2592-980837804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C14EC43-FF33-5DDC-4E88-C48247FEFD8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ГРУППА КОМПАНИЙ">
            <a:extLst>
              <a:ext uri="{FF2B5EF4-FFF2-40B4-BE49-F238E27FC236}">
                <a16:creationId xmlns:a16="http://schemas.microsoft.com/office/drawing/2014/main" xmlns="" id="{B9E24FB9-1EEA-F748-B95A-5BD07479221E}"/>
              </a:ext>
            </a:extLst>
          </p:cNvPr>
          <p:cNvSpPr txBox="1"/>
          <p:nvPr/>
        </p:nvSpPr>
        <p:spPr>
          <a:xfrm>
            <a:off x="4929657" y="1986991"/>
            <a:ext cx="2532588" cy="1192582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endParaRPr lang="ru-RU" b="1" dirty="0">
              <a:solidFill>
                <a:srgbClr val="1D58C3"/>
              </a:solidFill>
              <a:latin typeface="Helvetica Neue" panose="02000503040000020004" pitchFamily="50" charset="-52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Инженеры компании </a:t>
            </a:r>
          </a:p>
        </p:txBody>
      </p:sp>
      <p:sp>
        <p:nvSpPr>
          <p:cNvPr id="5" name="ГРУППА КОМПАНИЙ">
            <a:extLst>
              <a:ext uri="{FF2B5EF4-FFF2-40B4-BE49-F238E27FC236}">
                <a16:creationId xmlns:a16="http://schemas.microsoft.com/office/drawing/2014/main" xmlns="" id="{0F750033-7319-E8DB-9B79-FD2F7B25C368}"/>
              </a:ext>
            </a:extLst>
          </p:cNvPr>
          <p:cNvSpPr txBox="1"/>
          <p:nvPr/>
        </p:nvSpPr>
        <p:spPr>
          <a:xfrm>
            <a:off x="5439747" y="4149367"/>
            <a:ext cx="6501241" cy="1590179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>
              <a:spcBef>
                <a:spcPts val="2500"/>
              </a:spcBef>
            </a:pP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С 2018 года учителями и инженерами накоплен </a:t>
            </a:r>
            <a:r>
              <a:rPr lang="ru-RU" sz="2000" b="1" dirty="0">
                <a:solidFill>
                  <a:srgbClr val="1D58C3"/>
                </a:solidFill>
                <a:latin typeface="+mn-lt"/>
                <a:cs typeface="Arial" panose="020B0604020202020204" pitchFamily="34" charset="0"/>
              </a:rPr>
              <a:t>опыт проведения очных и дистанционных уроков, 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занятий физики, химии на предприятии ООО «ЭРИС», что позволило масштабировать данный опыт на все школы кластера в формате образовательного проекта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67B718C-EFBF-AB28-7E47-92C06B442B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2245" y="2096780"/>
            <a:ext cx="1528682" cy="1528682"/>
          </a:xfrm>
          <a:prstGeom prst="rect">
            <a:avLst/>
          </a:prstGeom>
        </p:spPr>
      </p:pic>
      <p:sp>
        <p:nvSpPr>
          <p:cNvPr id="2" name="ГРУППА КОМПАНИЙ">
            <a:extLst>
              <a:ext uri="{FF2B5EF4-FFF2-40B4-BE49-F238E27FC236}">
                <a16:creationId xmlns:a16="http://schemas.microsoft.com/office/drawing/2014/main" xmlns="" id="{EDEBFE58-E7BA-EADB-B7CD-26B4A0ADF76B}"/>
              </a:ext>
            </a:extLst>
          </p:cNvPr>
          <p:cNvSpPr txBox="1"/>
          <p:nvPr/>
        </p:nvSpPr>
        <p:spPr>
          <a:xfrm>
            <a:off x="9319086" y="2479434"/>
            <a:ext cx="2621903" cy="70013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sz="2000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Педагоги </a:t>
            </a:r>
          </a:p>
          <a:p>
            <a:pPr algn="ctr"/>
            <a:r>
              <a:rPr lang="ru-RU" sz="2000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школ-партнеров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7958CBC-94A2-3F94-EC2B-7F0E63421511}"/>
              </a:ext>
            </a:extLst>
          </p:cNvPr>
          <p:cNvSpPr txBox="1"/>
          <p:nvPr/>
        </p:nvSpPr>
        <p:spPr>
          <a:xfrm>
            <a:off x="5439747" y="924865"/>
            <a:ext cx="50400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Команда проекта: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CE6B069-038C-1E08-123A-44C7DDEDC5E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9717" y="172681"/>
            <a:ext cx="1191757" cy="31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48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ГРУППА КОМПАНИЙ"/>
          <p:cNvSpPr txBox="1"/>
          <p:nvPr/>
        </p:nvSpPr>
        <p:spPr>
          <a:xfrm>
            <a:off x="837359" y="1873411"/>
            <a:ext cx="2705236" cy="57702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Проблема</a:t>
            </a:r>
          </a:p>
        </p:txBody>
      </p:sp>
      <p:sp>
        <p:nvSpPr>
          <p:cNvPr id="9" name="ГРУППА КОМПАНИЙ"/>
          <p:cNvSpPr txBox="1"/>
          <p:nvPr/>
        </p:nvSpPr>
        <p:spPr>
          <a:xfrm>
            <a:off x="837359" y="2450440"/>
            <a:ext cx="5923625" cy="974626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Отсутствие новых форматов взаимодействия между предприятием и школами, способных объединить всех участников-партнёров ООО «ЭРИС»</a:t>
            </a:r>
          </a:p>
        </p:txBody>
      </p:sp>
      <p:sp>
        <p:nvSpPr>
          <p:cNvPr id="10" name="ГРУППА КОМПАНИЙ"/>
          <p:cNvSpPr txBox="1"/>
          <p:nvPr/>
        </p:nvSpPr>
        <p:spPr>
          <a:xfrm>
            <a:off x="837358" y="3697731"/>
            <a:ext cx="6083395" cy="974626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2000" b="1" dirty="0">
                <a:solidFill>
                  <a:srgbClr val="1D58C3"/>
                </a:solidFill>
                <a:latin typeface="+mn-lt"/>
                <a:cs typeface="Arial" panose="020B0604020202020204" pitchFamily="34" charset="0"/>
              </a:rPr>
              <a:t>Музейный штурм 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— это новый формат интеллектуальных соревнований, в котором учащиеся через систему знаний приобретают новый опыт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39764" y="172681"/>
            <a:ext cx="1191663" cy="3159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361B189-167F-74D8-6AAC-6050F93285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ГРУППА КОМПАНИЙ">
            <a:extLst>
              <a:ext uri="{FF2B5EF4-FFF2-40B4-BE49-F238E27FC236}">
                <a16:creationId xmlns:a16="http://schemas.microsoft.com/office/drawing/2014/main" xmlns="" id="{050FC48C-E284-541A-5980-D9855AB421D5}"/>
              </a:ext>
            </a:extLst>
          </p:cNvPr>
          <p:cNvSpPr txBox="1"/>
          <p:nvPr/>
        </p:nvSpPr>
        <p:spPr>
          <a:xfrm>
            <a:off x="1902338" y="374322"/>
            <a:ext cx="8387323" cy="70013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sz="4000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Музей измерительных приборов</a:t>
            </a:r>
          </a:p>
        </p:txBody>
      </p:sp>
      <p:sp>
        <p:nvSpPr>
          <p:cNvPr id="7" name="ГРУППА КОМПАНИЙ">
            <a:extLst>
              <a:ext uri="{FF2B5EF4-FFF2-40B4-BE49-F238E27FC236}">
                <a16:creationId xmlns:a16="http://schemas.microsoft.com/office/drawing/2014/main" xmlns="" id="{1489407D-E9AE-8EB9-A523-2451D89A3BEE}"/>
              </a:ext>
            </a:extLst>
          </p:cNvPr>
          <p:cNvSpPr txBox="1"/>
          <p:nvPr/>
        </p:nvSpPr>
        <p:spPr>
          <a:xfrm>
            <a:off x="783570" y="3755916"/>
            <a:ext cx="1484501" cy="420628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sz="2400" b="1" dirty="0">
                <a:solidFill>
                  <a:srgbClr val="1D58C3"/>
                </a:solidFill>
                <a:latin typeface="+mn-lt"/>
                <a:cs typeface="Arial" panose="020B0604020202020204" pitchFamily="34" charset="0"/>
              </a:rPr>
              <a:t>История</a:t>
            </a:r>
          </a:p>
        </p:txBody>
      </p:sp>
      <p:sp>
        <p:nvSpPr>
          <p:cNvPr id="8" name="ГРУППА КОМПАНИЙ">
            <a:extLst>
              <a:ext uri="{FF2B5EF4-FFF2-40B4-BE49-F238E27FC236}">
                <a16:creationId xmlns:a16="http://schemas.microsoft.com/office/drawing/2014/main" xmlns="" id="{5D60C7A3-AB50-668D-98B9-F487D307D69A}"/>
              </a:ext>
            </a:extLst>
          </p:cNvPr>
          <p:cNvSpPr txBox="1"/>
          <p:nvPr/>
        </p:nvSpPr>
        <p:spPr>
          <a:xfrm>
            <a:off x="268099" y="4265775"/>
            <a:ext cx="2515442" cy="974626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Знакомит посетителей с историей Компании и ее достижениями</a:t>
            </a:r>
          </a:p>
        </p:txBody>
      </p:sp>
      <p:sp>
        <p:nvSpPr>
          <p:cNvPr id="11" name="ГРУППА КОМПАНИЙ">
            <a:extLst>
              <a:ext uri="{FF2B5EF4-FFF2-40B4-BE49-F238E27FC236}">
                <a16:creationId xmlns:a16="http://schemas.microsoft.com/office/drawing/2014/main" xmlns="" id="{0B4EFA90-0618-45A7-6998-1E2733496BBB}"/>
              </a:ext>
            </a:extLst>
          </p:cNvPr>
          <p:cNvSpPr txBox="1"/>
          <p:nvPr/>
        </p:nvSpPr>
        <p:spPr>
          <a:xfrm>
            <a:off x="3786746" y="3755916"/>
            <a:ext cx="1484501" cy="420628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sz="2400" b="1" dirty="0">
                <a:solidFill>
                  <a:srgbClr val="1D58C3"/>
                </a:solidFill>
                <a:latin typeface="+mn-lt"/>
                <a:cs typeface="Arial" panose="020B0604020202020204" pitchFamily="34" charset="0"/>
              </a:rPr>
              <a:t>Развитие</a:t>
            </a:r>
          </a:p>
        </p:txBody>
      </p:sp>
      <p:sp>
        <p:nvSpPr>
          <p:cNvPr id="12" name="ГРУППА КОМПАНИЙ">
            <a:extLst>
              <a:ext uri="{FF2B5EF4-FFF2-40B4-BE49-F238E27FC236}">
                <a16:creationId xmlns:a16="http://schemas.microsoft.com/office/drawing/2014/main" xmlns="" id="{2B8783DB-3E93-2B5C-C664-F11F4BCFE539}"/>
              </a:ext>
            </a:extLst>
          </p:cNvPr>
          <p:cNvSpPr txBox="1"/>
          <p:nvPr/>
        </p:nvSpPr>
        <p:spPr>
          <a:xfrm>
            <a:off x="3271275" y="4265775"/>
            <a:ext cx="2515442" cy="1897955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Отражает этапы развития контрольно-измерительных приборов на протяжении нескольких веков</a:t>
            </a:r>
          </a:p>
        </p:txBody>
      </p:sp>
      <p:sp>
        <p:nvSpPr>
          <p:cNvPr id="13" name="ГРУППА КОМПАНИЙ">
            <a:extLst>
              <a:ext uri="{FF2B5EF4-FFF2-40B4-BE49-F238E27FC236}">
                <a16:creationId xmlns:a16="http://schemas.microsoft.com/office/drawing/2014/main" xmlns="" id="{C17E586E-2726-A5B4-1F71-626BD3E12FE9}"/>
              </a:ext>
            </a:extLst>
          </p:cNvPr>
          <p:cNvSpPr txBox="1"/>
          <p:nvPr/>
        </p:nvSpPr>
        <p:spPr>
          <a:xfrm>
            <a:off x="6642005" y="3755916"/>
            <a:ext cx="1887913" cy="420628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sz="2400" b="1" dirty="0">
                <a:solidFill>
                  <a:srgbClr val="1D58C3"/>
                </a:solidFill>
                <a:latin typeface="+mn-lt"/>
                <a:cs typeface="Arial" panose="020B0604020202020204" pitchFamily="34" charset="0"/>
              </a:rPr>
              <a:t>База знаний</a:t>
            </a:r>
          </a:p>
        </p:txBody>
      </p:sp>
      <p:sp>
        <p:nvSpPr>
          <p:cNvPr id="14" name="ГРУППА КОМПАНИЙ">
            <a:extLst>
              <a:ext uri="{FF2B5EF4-FFF2-40B4-BE49-F238E27FC236}">
                <a16:creationId xmlns:a16="http://schemas.microsoft.com/office/drawing/2014/main" xmlns="" id="{F0E01AB1-11AC-F6DA-1508-C8DE7C6BDC78}"/>
              </a:ext>
            </a:extLst>
          </p:cNvPr>
          <p:cNvSpPr txBox="1"/>
          <p:nvPr/>
        </p:nvSpPr>
        <p:spPr>
          <a:xfrm>
            <a:off x="6274451" y="4265775"/>
            <a:ext cx="2729752" cy="1282402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Для инженеров музей – опорная лабораторная и база знаний, как для будущих конструкторов</a:t>
            </a:r>
          </a:p>
        </p:txBody>
      </p:sp>
      <p:sp>
        <p:nvSpPr>
          <p:cNvPr id="17" name="ГРУППА КОМПАНИЙ">
            <a:extLst>
              <a:ext uri="{FF2B5EF4-FFF2-40B4-BE49-F238E27FC236}">
                <a16:creationId xmlns:a16="http://schemas.microsoft.com/office/drawing/2014/main" xmlns="" id="{EF7294DD-40C6-ED00-486E-930D6E540F16}"/>
              </a:ext>
            </a:extLst>
          </p:cNvPr>
          <p:cNvSpPr txBox="1"/>
          <p:nvPr/>
        </p:nvSpPr>
        <p:spPr>
          <a:xfrm>
            <a:off x="9900675" y="3755916"/>
            <a:ext cx="1484501" cy="420628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sz="2400" b="1" dirty="0">
                <a:solidFill>
                  <a:srgbClr val="1D58C3"/>
                </a:solidFill>
                <a:latin typeface="+mn-lt"/>
                <a:cs typeface="Arial" panose="020B0604020202020204" pitchFamily="34" charset="0"/>
              </a:rPr>
              <a:t>Наука</a:t>
            </a:r>
          </a:p>
        </p:txBody>
      </p:sp>
      <p:sp>
        <p:nvSpPr>
          <p:cNvPr id="18" name="ГРУППА КОМПАНИЙ">
            <a:extLst>
              <a:ext uri="{FF2B5EF4-FFF2-40B4-BE49-F238E27FC236}">
                <a16:creationId xmlns:a16="http://schemas.microsoft.com/office/drawing/2014/main" xmlns="" id="{E35808B6-3247-5FED-9AC9-B103ACC0AE20}"/>
              </a:ext>
            </a:extLst>
          </p:cNvPr>
          <p:cNvSpPr txBox="1"/>
          <p:nvPr/>
        </p:nvSpPr>
        <p:spPr>
          <a:xfrm>
            <a:off x="9491937" y="4265775"/>
            <a:ext cx="2457171" cy="666849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Популяризирует науку «Метрология»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BCA74328-F454-BD98-8E6A-A3136CEDE2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9717" y="172681"/>
            <a:ext cx="1191757" cy="31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21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B64BE1C-2EEF-D471-BE2D-DEF0587362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ГРУППА КОМПАНИЙ"/>
          <p:cNvSpPr txBox="1"/>
          <p:nvPr/>
        </p:nvSpPr>
        <p:spPr>
          <a:xfrm>
            <a:off x="424982" y="2007881"/>
            <a:ext cx="4658005" cy="57702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Цель проекта</a:t>
            </a:r>
          </a:p>
        </p:txBody>
      </p:sp>
      <p:sp>
        <p:nvSpPr>
          <p:cNvPr id="9" name="ГРУППА КОМПАНИЙ"/>
          <p:cNvSpPr txBox="1"/>
          <p:nvPr/>
        </p:nvSpPr>
        <p:spPr>
          <a:xfrm>
            <a:off x="424982" y="2584910"/>
            <a:ext cx="5151065" cy="1897955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Повышение </a:t>
            </a:r>
            <a:r>
              <a:rPr lang="ru-RU" sz="2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интереса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школьников к курсу </a:t>
            </a:r>
            <a:r>
              <a:rPr lang="ru-RU" sz="2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«Метрология» 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через проведение тематического мероприятия на базе Музея измерительных приборов ООО «ЭРИС», расширение представлений о профессиях, а также формирование инженерного мышления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39764" y="172681"/>
            <a:ext cx="1191663" cy="3159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F6600FA-1D14-1A91-ED8C-0892BBA8B9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ГРУППА КОМПАНИЙ"/>
          <p:cNvSpPr txBox="1"/>
          <p:nvPr/>
        </p:nvSpPr>
        <p:spPr>
          <a:xfrm>
            <a:off x="586345" y="3723792"/>
            <a:ext cx="4658005" cy="761694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4400" b="1" dirty="0">
                <a:solidFill>
                  <a:schemeClr val="bg1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Задачи проекта</a:t>
            </a:r>
          </a:p>
        </p:txBody>
      </p:sp>
      <p:sp>
        <p:nvSpPr>
          <p:cNvPr id="5" name="ГРУППА КОМПАНИЙ"/>
          <p:cNvSpPr txBox="1"/>
          <p:nvPr/>
        </p:nvSpPr>
        <p:spPr>
          <a:xfrm>
            <a:off x="6942324" y="312585"/>
            <a:ext cx="4568359" cy="60529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Создание пространства для объединения школ-партнёров ООО «ЭРИС»</a:t>
            </a:r>
          </a:p>
        </p:txBody>
      </p:sp>
      <p:sp>
        <p:nvSpPr>
          <p:cNvPr id="10" name="ГРУППА КОМПАНИЙ"/>
          <p:cNvSpPr txBox="1"/>
          <p:nvPr/>
        </p:nvSpPr>
        <p:spPr>
          <a:xfrm>
            <a:off x="7381595" y="1276631"/>
            <a:ext cx="4568359" cy="88229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Разработать новый формат музейного события – «Музейный штурм «Познай! Измерь! Открой!»»</a:t>
            </a:r>
          </a:p>
        </p:txBody>
      </p:sp>
      <p:sp>
        <p:nvSpPr>
          <p:cNvPr id="11" name="ГРУППА КОМПАНИЙ"/>
          <p:cNvSpPr txBox="1"/>
          <p:nvPr/>
        </p:nvSpPr>
        <p:spPr>
          <a:xfrm>
            <a:off x="7758113" y="2553536"/>
            <a:ext cx="4568359" cy="60529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Повысить мотивацию обучающихся</a:t>
            </a:r>
          </a:p>
          <a:p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к изучению направления «Метрология»</a:t>
            </a:r>
          </a:p>
        </p:txBody>
      </p:sp>
      <p:sp>
        <p:nvSpPr>
          <p:cNvPr id="12" name="ГРУППА КОМПАНИЙ"/>
          <p:cNvSpPr txBox="1"/>
          <p:nvPr/>
        </p:nvSpPr>
        <p:spPr>
          <a:xfrm>
            <a:off x="7758113" y="3723792"/>
            <a:ext cx="4568359" cy="60529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Показать, как используются измерительные приборы в современном мире</a:t>
            </a:r>
          </a:p>
        </p:txBody>
      </p:sp>
      <p:sp>
        <p:nvSpPr>
          <p:cNvPr id="13" name="ГРУППА КОМПАНИЙ"/>
          <p:cNvSpPr txBox="1"/>
          <p:nvPr/>
        </p:nvSpPr>
        <p:spPr>
          <a:xfrm>
            <a:off x="7381595" y="4699077"/>
            <a:ext cx="4711794" cy="88229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Создать пространство для профориентационной работы через взаимосвязь науки «Метрология» и профессии</a:t>
            </a:r>
          </a:p>
        </p:txBody>
      </p:sp>
      <p:sp>
        <p:nvSpPr>
          <p:cNvPr id="14" name="ГРУППА КОМПАНИЙ"/>
          <p:cNvSpPr txBox="1"/>
          <p:nvPr/>
        </p:nvSpPr>
        <p:spPr>
          <a:xfrm>
            <a:off x="6942324" y="5905193"/>
            <a:ext cx="4711794" cy="60529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Через метрологию развивать вычислительные навыки в решении нестандартных задач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8988" y="172681"/>
            <a:ext cx="1191663" cy="3159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B42CEFB-473B-3751-DEF4-279F22AA52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A8B7566-20CE-FD58-619F-9EDD2F60BC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30799" y="6268681"/>
            <a:ext cx="1191663" cy="31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90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0C9135-9F28-FD12-D7F8-CC1B0E6B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FA67BE8-7240-5FEA-22C8-63E7027EDEB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sp>
        <p:nvSpPr>
          <p:cNvPr id="4" name="ГРУППА КОМПАНИЙ">
            <a:extLst>
              <a:ext uri="{FF2B5EF4-FFF2-40B4-BE49-F238E27FC236}">
                <a16:creationId xmlns:a16="http://schemas.microsoft.com/office/drawing/2014/main" xmlns="" id="{59E092CA-C505-26A8-A02C-30CA59BA67F7}"/>
              </a:ext>
            </a:extLst>
          </p:cNvPr>
          <p:cNvSpPr txBox="1"/>
          <p:nvPr/>
        </p:nvSpPr>
        <p:spPr>
          <a:xfrm>
            <a:off x="505665" y="1355148"/>
            <a:ext cx="5904100" cy="1069471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Сроки реализации </a:t>
            </a:r>
          </a:p>
          <a:p>
            <a:r>
              <a:rPr lang="ru-RU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и география проекта</a:t>
            </a:r>
          </a:p>
        </p:txBody>
      </p:sp>
      <p:sp>
        <p:nvSpPr>
          <p:cNvPr id="5" name="ГРУППА КОМПАНИЙ">
            <a:extLst>
              <a:ext uri="{FF2B5EF4-FFF2-40B4-BE49-F238E27FC236}">
                <a16:creationId xmlns:a16="http://schemas.microsoft.com/office/drawing/2014/main" xmlns="" id="{A5886453-DC9E-5492-5069-880887898FCE}"/>
              </a:ext>
            </a:extLst>
          </p:cNvPr>
          <p:cNvSpPr txBox="1"/>
          <p:nvPr/>
        </p:nvSpPr>
        <p:spPr>
          <a:xfrm>
            <a:off x="505665" y="2523012"/>
            <a:ext cx="5357253" cy="2513509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2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Проект охватывает учащихся и учителей</a:t>
            </a:r>
          </a:p>
          <a:p>
            <a:r>
              <a:rPr lang="ru-RU" sz="2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школ Пермского края: 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МОУ «Еловская СОШ»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МБОУ «</a:t>
            </a:r>
            <a:r>
              <a:rPr lang="ru-RU" sz="20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Ошьинская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ООШ»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Школы города Оса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МБОУ «</a:t>
            </a:r>
            <a:r>
              <a:rPr lang="ru-RU" sz="20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Большекустовская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СОШ»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МАОУ «СОШ „Петролеум +“»</a:t>
            </a:r>
          </a:p>
        </p:txBody>
      </p:sp>
      <p:sp>
        <p:nvSpPr>
          <p:cNvPr id="6" name="ГРУППА КОМПАНИЙ">
            <a:extLst>
              <a:ext uri="{FF2B5EF4-FFF2-40B4-BE49-F238E27FC236}">
                <a16:creationId xmlns:a16="http://schemas.microsoft.com/office/drawing/2014/main" xmlns="" id="{19EADA5A-C229-C13B-45DF-6C9196C45E7A}"/>
              </a:ext>
            </a:extLst>
          </p:cNvPr>
          <p:cNvSpPr txBox="1"/>
          <p:nvPr/>
        </p:nvSpPr>
        <p:spPr>
          <a:xfrm>
            <a:off x="529898" y="5243671"/>
            <a:ext cx="5308785" cy="666849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2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Сроки:</a:t>
            </a:r>
          </a:p>
          <a:p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01.09.2023-15.05.2025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B2F74DE-EBC4-F6FF-2E2B-9171F43B9D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65" y="172681"/>
            <a:ext cx="1191757" cy="31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38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2037A7C-48F4-622E-6C58-F0FCBF87C3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9713" y="4094750"/>
            <a:ext cx="29135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500"/>
              </a:spcBef>
            </a:pPr>
            <a:r>
              <a:rPr lang="ru-RU" sz="1600" b="0" i="0" dirty="0">
                <a:solidFill>
                  <a:srgbClr val="1F1F1F"/>
                </a:solidFill>
                <a:effectLst/>
              </a:rPr>
              <a:t>Новый формат проведения включает неформальные задачи и работу с экспонатами музея измерительных приборов ООО «ЭРИС»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182471" y="4094750"/>
            <a:ext cx="29135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500"/>
              </a:spcBef>
            </a:pPr>
            <a:r>
              <a:rPr lang="ru-RU" sz="1600" b="0" i="0" dirty="0">
                <a:solidFill>
                  <a:srgbClr val="1F1F1F"/>
                </a:solidFill>
                <a:effectLst/>
              </a:rPr>
              <a:t>Работа в команде и взаимодействие детей, инженеров и учителей, основанные на умении слушать и слышать друг друга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005228" y="4389568"/>
            <a:ext cx="303119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500"/>
              </a:spcBef>
            </a:pPr>
            <a:r>
              <a:rPr lang="ru-RU" sz="1600" b="0" i="0" dirty="0">
                <a:solidFill>
                  <a:srgbClr val="1F1F1F"/>
                </a:solidFill>
                <a:effectLst/>
              </a:rPr>
              <a:t>Получение новой информации через музейные экспонаты, решение нестандартных и практико-ориентированных заданий с последующей классификацией информации по 7 видам измерений</a:t>
            </a:r>
            <a:endParaRPr lang="ru-RU" sz="1600" dirty="0">
              <a:solidFill>
                <a:srgbClr val="1F1F1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19337" y="4094750"/>
            <a:ext cx="25370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500"/>
              </a:spcBef>
            </a:pPr>
            <a:r>
              <a:rPr lang="ru-RU" sz="1600" b="0" i="0" dirty="0">
                <a:solidFill>
                  <a:srgbClr val="1F1F1F"/>
                </a:solidFill>
                <a:effectLst/>
              </a:rPr>
              <a:t>Формирование инженерного мышления и пробуждение интереса к </a:t>
            </a:r>
            <a:r>
              <a:rPr lang="ru-RU" sz="1600" b="0" i="0">
                <a:solidFill>
                  <a:srgbClr val="1F1F1F"/>
                </a:solidFill>
                <a:effectLst/>
              </a:rPr>
              <a:t>науке метрологии</a:t>
            </a:r>
            <a:endParaRPr lang="ru-RU" sz="1600" dirty="0"/>
          </a:p>
        </p:txBody>
      </p:sp>
      <p:sp>
        <p:nvSpPr>
          <p:cNvPr id="14" name="ГРУППА КОМПАНИЙ"/>
          <p:cNvSpPr txBox="1"/>
          <p:nvPr/>
        </p:nvSpPr>
        <p:spPr>
          <a:xfrm>
            <a:off x="2632262" y="293183"/>
            <a:ext cx="6745933" cy="1069471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Описание технологий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и</a:t>
            </a:r>
            <a:r>
              <a:rPr lang="en-US" b="1" dirty="0">
                <a:solidFill>
                  <a:schemeClr val="bg1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креативных решений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39764" y="172681"/>
            <a:ext cx="1191663" cy="3159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ГРУППА КОМПАНИЙ"/>
          <p:cNvSpPr txBox="1"/>
          <p:nvPr/>
        </p:nvSpPr>
        <p:spPr>
          <a:xfrm>
            <a:off x="402296" y="485600"/>
            <a:ext cx="4658005" cy="57702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Этапы</a:t>
            </a:r>
          </a:p>
        </p:txBody>
      </p:sp>
      <p:sp>
        <p:nvSpPr>
          <p:cNvPr id="6" name="ГРУППА КОМПАНИЙ"/>
          <p:cNvSpPr txBox="1"/>
          <p:nvPr/>
        </p:nvSpPr>
        <p:spPr>
          <a:xfrm>
            <a:off x="1294281" y="1454546"/>
            <a:ext cx="3465701" cy="48218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>
              <a:spcBef>
                <a:spcPts val="500"/>
              </a:spcBef>
            </a:pPr>
            <a:r>
              <a:rPr lang="ru-RU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Подготовительный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39764" y="172681"/>
            <a:ext cx="1191663" cy="315914"/>
          </a:xfrm>
          <a:prstGeom prst="rect">
            <a:avLst/>
          </a:prstGeom>
        </p:spPr>
      </p:pic>
      <p:sp>
        <p:nvSpPr>
          <p:cNvPr id="9" name="ГРУППА КОМПАНИЙ"/>
          <p:cNvSpPr txBox="1"/>
          <p:nvPr/>
        </p:nvSpPr>
        <p:spPr>
          <a:xfrm>
            <a:off x="1294282" y="2265559"/>
            <a:ext cx="3465701" cy="48218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>
              <a:spcBef>
                <a:spcPts val="500"/>
              </a:spcBef>
            </a:pPr>
            <a:r>
              <a:rPr lang="ru-RU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Деятельностный </a:t>
            </a:r>
          </a:p>
        </p:txBody>
      </p:sp>
      <p:sp>
        <p:nvSpPr>
          <p:cNvPr id="10" name="ГРУППА КОМПАНИЙ"/>
          <p:cNvSpPr txBox="1"/>
          <p:nvPr/>
        </p:nvSpPr>
        <p:spPr>
          <a:xfrm>
            <a:off x="1294281" y="3076572"/>
            <a:ext cx="3465701" cy="48218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>
              <a:spcBef>
                <a:spcPts val="500"/>
              </a:spcBef>
            </a:pPr>
            <a:r>
              <a:rPr lang="ru-RU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Аналитический 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9717" y="172681"/>
            <a:ext cx="1191757" cy="31591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296" y="1454546"/>
            <a:ext cx="557970" cy="55797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296" y="2265558"/>
            <a:ext cx="557971" cy="55797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296" y="3095629"/>
            <a:ext cx="557971" cy="55797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ультимедиа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0" y="0"/>
            <a:ext cx="12192000" cy="938784"/>
            <a:chOff x="0" y="0"/>
            <a:chExt cx="12192000" cy="938784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938784"/>
            </a:xfrm>
            <a:prstGeom prst="rect">
              <a:avLst/>
            </a:prstGeom>
          </p:spPr>
        </p:pic>
        <p:sp>
          <p:nvSpPr>
            <p:cNvPr id="5" name="ГРУППА КОМПАНИЙ"/>
            <p:cNvSpPr txBox="1"/>
            <p:nvPr/>
          </p:nvSpPr>
          <p:spPr>
            <a:xfrm>
              <a:off x="2723033" y="180877"/>
              <a:ext cx="6745933" cy="577029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41884" tIns="41884" rIns="41884" bIns="41884" anchor="ctr">
              <a:spAutoFit/>
            </a:bodyPr>
            <a:lstStyle>
              <a:lvl1pPr defTabSz="825500">
                <a:defRPr sz="3200">
                  <a:solidFill>
                    <a:srgbClr val="FFFFFF">
                      <a:alpha val="80381"/>
                    </a:srgbClr>
                  </a:solidFill>
                  <a:latin typeface="+mj-lt"/>
                  <a:ea typeface="+mj-ea"/>
                  <a:cs typeface="+mj-cs"/>
                  <a:sym typeface="Helvetica Light"/>
                </a:defRPr>
              </a:lvl1pPr>
            </a:lstStyle>
            <a:p>
              <a:pPr algn="ctr"/>
              <a:r>
                <a:rPr lang="ru-RU" b="1" dirty="0">
                  <a:solidFill>
                    <a:schemeClr val="bg1"/>
                  </a:solidFill>
                  <a:latin typeface="Helvetica Neue" panose="02000503040000020004" pitchFamily="50" charset="-52"/>
                  <a:cs typeface="Arial" panose="020B0604020202020204" pitchFamily="34" charset="0"/>
                </a:rPr>
                <a:t>Деятельностный этап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0E018BB-1AB6-E15E-6C8E-0A079DA8F2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ГРУППА КОМПАНИЙ">
            <a:extLst>
              <a:ext uri="{FF2B5EF4-FFF2-40B4-BE49-F238E27FC236}">
                <a16:creationId xmlns:a16="http://schemas.microsoft.com/office/drawing/2014/main" xmlns="" id="{6958C0A2-9830-D0D2-DE33-5C57248149A3}"/>
              </a:ext>
            </a:extLst>
          </p:cNvPr>
          <p:cNvSpPr txBox="1"/>
          <p:nvPr/>
        </p:nvSpPr>
        <p:spPr>
          <a:xfrm>
            <a:off x="316482" y="773321"/>
            <a:ext cx="6623993" cy="70013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4000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Результаты проекта</a:t>
            </a:r>
          </a:p>
        </p:txBody>
      </p:sp>
      <p:sp>
        <p:nvSpPr>
          <p:cNvPr id="17" name="ГРУППА КОМПАНИЙ">
            <a:extLst>
              <a:ext uri="{FF2B5EF4-FFF2-40B4-BE49-F238E27FC236}">
                <a16:creationId xmlns:a16="http://schemas.microsoft.com/office/drawing/2014/main" xmlns="" id="{4DCE6E0A-4E1C-8BF5-786D-CE59BDFBC336}"/>
              </a:ext>
            </a:extLst>
          </p:cNvPr>
          <p:cNvSpPr txBox="1"/>
          <p:nvPr/>
        </p:nvSpPr>
        <p:spPr>
          <a:xfrm>
            <a:off x="316482" y="1473460"/>
            <a:ext cx="5564813" cy="88229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>
              <a:spcBef>
                <a:spcPts val="2000"/>
              </a:spcBef>
            </a:pPr>
            <a:r>
              <a:rPr lang="ru-RU" sz="18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Главное</a:t>
            </a:r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— это качественные изменения. По итогам опроса </a:t>
            </a:r>
            <a:r>
              <a:rPr lang="ru-RU" sz="18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208 участников </a:t>
            </a:r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мы получили конкретные, измеримые результаты</a:t>
            </a:r>
            <a:endParaRPr lang="en-US" sz="18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B401C24A-A84E-D8B7-CD59-0C0F6BBDF30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482" y="172681"/>
            <a:ext cx="1191757" cy="31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23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AC7B968-CBED-D553-4F8E-3184355551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ГРУППА КОМПАНИЙ"/>
          <p:cNvSpPr txBox="1"/>
          <p:nvPr/>
        </p:nvSpPr>
        <p:spPr>
          <a:xfrm>
            <a:off x="370074" y="1257647"/>
            <a:ext cx="3958758" cy="57702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b="1" dirty="0">
                <a:solidFill>
                  <a:srgbClr val="1D58C3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Перспективы</a:t>
            </a:r>
          </a:p>
        </p:txBody>
      </p:sp>
      <p:sp>
        <p:nvSpPr>
          <p:cNvPr id="5" name="ГРУППА КОМПАНИЙ"/>
          <p:cNvSpPr txBox="1"/>
          <p:nvPr/>
        </p:nvSpPr>
        <p:spPr>
          <a:xfrm>
            <a:off x="1107175" y="2118105"/>
            <a:ext cx="5616108" cy="3421449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>
              <a:spcBef>
                <a:spcPts val="300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Проведение для педагогов школ ЧГО</a:t>
            </a:r>
          </a:p>
          <a:p>
            <a:pPr>
              <a:spcBef>
                <a:spcPts val="300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Выездной музейный штурм по</a:t>
            </a:r>
          </a:p>
          <a:p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школам Пермского края с инженерным профилем</a:t>
            </a:r>
          </a:p>
          <a:p>
            <a:pPr>
              <a:spcBef>
                <a:spcPts val="300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Разработка музейного штурма «</a:t>
            </a:r>
            <a:r>
              <a:rPr lang="ru-RU" sz="1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ФизХимБиоМед</a:t>
            </a:r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» (физика + химия + биология + медицина)</a:t>
            </a:r>
          </a:p>
          <a:p>
            <a:pPr>
              <a:spcBef>
                <a:spcPts val="3000"/>
              </a:spcBef>
            </a:pPr>
            <a:r>
              <a:rPr lang="ru-RU" sz="1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Трансляция опыта на предприятия города имеющие музеи на территории (ООО «Газпром трансгаз Чайковский», ПАО «РусГидро», АО "Уралоргсинтез")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076" y="2037537"/>
            <a:ext cx="461995" cy="4619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075" y="2861325"/>
            <a:ext cx="461995" cy="4619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511" y="3782912"/>
            <a:ext cx="461996" cy="4619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075" y="4781249"/>
            <a:ext cx="461995" cy="4619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39764" y="172681"/>
            <a:ext cx="1191663" cy="31591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ГРУППА КОМПАНИЙ"/>
          <p:cNvSpPr txBox="1"/>
          <p:nvPr/>
        </p:nvSpPr>
        <p:spPr>
          <a:xfrm>
            <a:off x="3766997" y="226422"/>
            <a:ext cx="4658005" cy="57702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Отзывы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39764" y="172681"/>
            <a:ext cx="1191663" cy="31591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39764" y="172681"/>
            <a:ext cx="1191663" cy="31591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402462" y="3764578"/>
            <a:ext cx="643035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dirty="0">
                <a:hlinkClick r:id="rId4"/>
              </a:rPr>
              <a:t>https://vk.com/wall-194196222_5365</a:t>
            </a:r>
            <a:r>
              <a:rPr lang="ru-RU" sz="1500" dirty="0"/>
              <a:t> МШ «Познай» Измерь! Открой!» (2025)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402462" y="3390269"/>
            <a:ext cx="560185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dirty="0">
                <a:hlinkClick r:id="rId5"/>
              </a:rPr>
              <a:t>https://vk.com/wall-194196222_5459</a:t>
            </a:r>
            <a:r>
              <a:rPr lang="ru-RU" sz="1500" dirty="0"/>
              <a:t> МШ для Южного куста (2025)</a:t>
            </a: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402462" y="4133910"/>
            <a:ext cx="507574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dirty="0">
                <a:hlinkClick r:id="rId6"/>
              </a:rPr>
              <a:t>https://vk.com/wall-20418004_10388</a:t>
            </a:r>
            <a:r>
              <a:rPr lang="ru-RU" sz="1500" dirty="0"/>
              <a:t> МШ «Давление» (2025)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402462" y="4534039"/>
            <a:ext cx="623696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dirty="0">
                <a:hlinkClick r:id="rId7"/>
              </a:rPr>
              <a:t>https://vk.com/wall-180551299_2707</a:t>
            </a:r>
            <a:r>
              <a:rPr lang="ru-RU" sz="1500" dirty="0"/>
              <a:t> отзыв МБОУ </a:t>
            </a:r>
            <a:r>
              <a:rPr lang="ru-RU" sz="1500" dirty="0" err="1"/>
              <a:t>Большекустовская</a:t>
            </a:r>
            <a:r>
              <a:rPr lang="ru-RU" sz="1500" dirty="0"/>
              <a:t> СОШ </a:t>
            </a: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402462" y="4948893"/>
            <a:ext cx="606813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dirty="0">
                <a:hlinkClick r:id="rId8"/>
              </a:rPr>
              <a:t>https://vk.com/wall-203042747_3673</a:t>
            </a:r>
            <a:r>
              <a:rPr lang="ru-RU" sz="1500" dirty="0"/>
              <a:t> отзыв МБОУ </a:t>
            </a:r>
            <a:r>
              <a:rPr lang="ru-RU" sz="1500" dirty="0" err="1"/>
              <a:t>Большеусинской</a:t>
            </a:r>
            <a:r>
              <a:rPr lang="ru-RU" sz="1500" dirty="0"/>
              <a:t> СОШ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402462" y="5354276"/>
            <a:ext cx="594053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dirty="0">
                <a:hlinkClick r:id="rId9"/>
              </a:rPr>
              <a:t>https://vk.com/wall-193152718_3432</a:t>
            </a:r>
            <a:r>
              <a:rPr lang="ru-RU" sz="1500" dirty="0"/>
              <a:t> отзыв МБОУ </a:t>
            </a:r>
            <a:r>
              <a:rPr lang="ru-RU" sz="1500" dirty="0" err="1"/>
              <a:t>Ошьинская</a:t>
            </a:r>
            <a:r>
              <a:rPr lang="ru-RU" sz="1500" dirty="0"/>
              <a:t>-БШ СОШ</a:t>
            </a: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402462" y="5759659"/>
            <a:ext cx="552773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dirty="0">
                <a:hlinkClick r:id="rId10"/>
              </a:rPr>
              <a:t>https://vk.com/wall-101776401_17054</a:t>
            </a:r>
            <a:r>
              <a:rPr lang="ru-RU" sz="1500" dirty="0"/>
              <a:t> отзыв МБОУ </a:t>
            </a:r>
            <a:r>
              <a:rPr lang="ru-RU" sz="1500" dirty="0" err="1"/>
              <a:t>Еловская</a:t>
            </a:r>
            <a:r>
              <a:rPr lang="ru-RU" sz="1500" dirty="0"/>
              <a:t> СОШ</a:t>
            </a:r>
          </a:p>
        </p:txBody>
      </p:sp>
      <p:sp>
        <p:nvSpPr>
          <p:cNvPr id="20" name="ГРУППА КОМПАНИЙ"/>
          <p:cNvSpPr txBox="1"/>
          <p:nvPr/>
        </p:nvSpPr>
        <p:spPr>
          <a:xfrm>
            <a:off x="402462" y="1812915"/>
            <a:ext cx="5388958" cy="1282402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Школы активно публикуют посты-отзывы о музейных мероприятиях, делясь впечатлениями учеников и отражая значимость культурных посещений в образовательном процессе</a:t>
            </a:r>
          </a:p>
        </p:txBody>
      </p:sp>
      <p:sp>
        <p:nvSpPr>
          <p:cNvPr id="6" name="ГРУППА КОМПАНИЙ"/>
          <p:cNvSpPr txBox="1"/>
          <p:nvPr/>
        </p:nvSpPr>
        <p:spPr>
          <a:xfrm>
            <a:off x="3766997" y="226422"/>
            <a:ext cx="4658005" cy="57702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Отзывы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160" y="0"/>
            <a:ext cx="12188389" cy="6858000"/>
          </a:xfrm>
          <a:prstGeom prst="rect">
            <a:avLst/>
          </a:prstGeom>
        </p:spPr>
      </p:pic>
      <p:sp>
        <p:nvSpPr>
          <p:cNvPr id="4" name="ГРУППА КОМПАНИЙ"/>
          <p:cNvSpPr txBox="1"/>
          <p:nvPr/>
        </p:nvSpPr>
        <p:spPr>
          <a:xfrm>
            <a:off x="695758" y="3537162"/>
            <a:ext cx="8914407" cy="420628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Номинация: «Просветительские и образовательные проекты»</a:t>
            </a:r>
          </a:p>
        </p:txBody>
      </p:sp>
      <p:sp>
        <p:nvSpPr>
          <p:cNvPr id="5" name="ГРУППА КОМПАНИЙ"/>
          <p:cNvSpPr txBox="1"/>
          <p:nvPr/>
        </p:nvSpPr>
        <p:spPr>
          <a:xfrm>
            <a:off x="695758" y="1970119"/>
            <a:ext cx="12446500" cy="1623469"/>
          </a:xfrm>
          <a:prstGeom prst="rect">
            <a:avLst/>
          </a:prstGeom>
          <a:ln w="12700">
            <a:miter lim="400000"/>
          </a:ln>
        </p:spPr>
        <p:txBody>
          <a:bodyPr wrap="square" lIns="41884" tIns="41884" rIns="41884" bIns="41884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6000" b="1" dirty="0">
                <a:solidFill>
                  <a:schemeClr val="bg1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Музейный штурм</a:t>
            </a:r>
          </a:p>
          <a:p>
            <a:r>
              <a:rPr lang="ru-RU" sz="4000" b="1" dirty="0">
                <a:solidFill>
                  <a:schemeClr val="bg1"/>
                </a:solidFill>
                <a:latin typeface="Helvetica Neue" panose="02000503040000020004" pitchFamily="50" charset="-52"/>
                <a:cs typeface="Arial" panose="020B0604020202020204" pitchFamily="34" charset="0"/>
              </a:rPr>
              <a:t>«Познай! Измерь! Открой!»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758" y="445636"/>
            <a:ext cx="1639835" cy="420627"/>
          </a:xfrm>
          <a:prstGeom prst="rect">
            <a:avLst/>
          </a:prstGeom>
        </p:spPr>
      </p:pic>
      <p:sp>
        <p:nvSpPr>
          <p:cNvPr id="7" name="ГРУППА КОМПАНИЙ"/>
          <p:cNvSpPr txBox="1"/>
          <p:nvPr/>
        </p:nvSpPr>
        <p:spPr>
          <a:xfrm>
            <a:off x="695758" y="4925688"/>
            <a:ext cx="8035865" cy="78996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825500">
              <a:defRPr sz="3200">
                <a:solidFill>
                  <a:srgbClr val="FFFFFF">
                    <a:alpha val="80381"/>
                  </a:srgbClr>
                </a:solidFill>
                <a:latin typeface="+mj-lt"/>
                <a:ea typeface="+mj-ea"/>
                <a:cs typeface="+mj-cs"/>
                <a:sym typeface="Helvetica Light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МУЗЕЙ ИЗМЕРИТЕЛЬНЫХ ПРИБОРОВ </a:t>
            </a:r>
          </a:p>
          <a:p>
            <a:r>
              <a:rPr lang="ru-RU" sz="2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ООО «ЭРИС» г. Чайковский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641</Words>
  <Application>Microsoft Office PowerPoint</Application>
  <PresentationFormat>Произвольный</PresentationFormat>
  <Paragraphs>94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Колодина Екатерина Сергеевна</dc:creator>
  <cp:lastModifiedBy>user</cp:lastModifiedBy>
  <cp:revision>216</cp:revision>
  <dcterms:created xsi:type="dcterms:W3CDTF">2025-05-30T03:49:00Z</dcterms:created>
  <dcterms:modified xsi:type="dcterms:W3CDTF">2026-01-28T18:37:02Z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B8D2E398D35C4440800791491A8C8874_12</vt:lpwstr>
  </property>
  <property fmtid="{D5CDD505-2E9C-101B-9397-08002B2CF9AE}" pid="3" name="KSOProductBuildVer">
    <vt:lpwstr>1049-12.2.0.21931</vt:lpwstr>
  </property>
</Properties>
</file>