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76" r:id="rId2"/>
    <p:sldId id="256" r:id="rId3"/>
    <p:sldId id="258" r:id="rId4"/>
    <p:sldId id="264" r:id="rId5"/>
    <p:sldId id="261" r:id="rId6"/>
    <p:sldId id="260" r:id="rId7"/>
    <p:sldId id="263" r:id="rId8"/>
    <p:sldId id="262" r:id="rId9"/>
    <p:sldId id="259" r:id="rId10"/>
    <p:sldId id="266" r:id="rId11"/>
    <p:sldId id="267" r:id="rId12"/>
    <p:sldId id="268" r:id="rId13"/>
    <p:sldId id="269" r:id="rId14"/>
    <p:sldId id="272" r:id="rId15"/>
    <p:sldId id="265" r:id="rId16"/>
    <p:sldId id="275" r:id="rId17"/>
    <p:sldId id="273" r:id="rId18"/>
    <p:sldId id="270" r:id="rId19"/>
    <p:sldId id="274" r:id="rId20"/>
    <p:sldId id="277" r:id="rId21"/>
    <p:sldId id="257" r:id="rId22"/>
  </p:sldIdLst>
  <p:sldSz cx="8999538" cy="5040313"/>
  <p:notesSz cx="6858000" cy="9144000"/>
  <p:embeddedFontLst>
    <p:embeddedFont>
      <p:font typeface="Cambria" panose="02040503050406030204" pitchFamily="18" charset="0"/>
      <p:regular r:id="rId24"/>
      <p:bold r:id="rId25"/>
      <p:italic r:id="rId26"/>
      <p:bold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Tahoma" panose="020B0604030504040204" pitchFamily="34" charset="0"/>
      <p:regular r:id="rId32"/>
      <p:bold r:id="rId33"/>
    </p:embeddedFont>
    <p:embeddedFont>
      <p:font typeface="Miama Nueva" panose="020B0604020202020204" charset="-52"/>
      <p: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88" userDrawn="1">
          <p15:clr>
            <a:srgbClr val="A4A3A4"/>
          </p15:clr>
        </p15:guide>
        <p15:guide id="2" pos="2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2C0B"/>
    <a:srgbClr val="60493E"/>
    <a:srgbClr val="FFE7F5"/>
    <a:srgbClr val="FFCDEB"/>
    <a:srgbClr val="BEFED5"/>
    <a:srgbClr val="666666"/>
    <a:srgbClr val="DAFEE7"/>
    <a:srgbClr val="585858"/>
    <a:srgbClr val="71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3" autoAdjust="0"/>
  </p:normalViewPr>
  <p:slideViewPr>
    <p:cSldViewPr>
      <p:cViewPr varScale="1">
        <p:scale>
          <a:sx n="145" d="100"/>
          <a:sy n="145" d="100"/>
        </p:scale>
        <p:origin x="-648" y="-102"/>
      </p:cViewPr>
      <p:guideLst>
        <p:guide orient="horz" pos="1588"/>
        <p:guide pos="2835"/>
      </p:guideLst>
    </p:cSldViewPr>
  </p:slideViewPr>
  <p:outlineViewPr>
    <p:cViewPr>
      <p:scale>
        <a:sx n="33" d="100"/>
        <a:sy n="33" d="100"/>
      </p:scale>
      <p:origin x="0" y="33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685800"/>
            <a:ext cx="612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08658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37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121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65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62F41B0-F7D4-6F9F-3F3C-DD60DD8F1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1D6D8516-CAEB-0490-CCEF-3BC68A5041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3CAB9F0B-34E8-E444-BB77-BF773B8FA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833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A514FEA-9092-C304-021A-84C9243FD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6CD8B605-1D22-8CC1-B532-F49627CEBB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E8F9BDBC-98FB-B1B1-03BC-5EC85D89BC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8487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621ACA-92EE-5F4A-DD68-FB7862444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4A0275C9-0971-5AEB-CC95-1506620204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1BBA4CB8-8982-10E2-D987-3F63058188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898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06776" y="2107701"/>
            <a:ext cx="8385987" cy="8249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528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528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528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528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528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528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528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528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528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338606" y="4569665"/>
            <a:ext cx="540031" cy="3857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06776" y="436097"/>
            <a:ext cx="8385987" cy="5612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06776" y="1129355"/>
            <a:ext cx="8385987" cy="33478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48010" lvl="0" indent="-336008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896021" lvl="1" indent="-31111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44031" lvl="2" indent="-31111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792041" lvl="3" indent="-311118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40051" lvl="4" indent="-31111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688062" lvl="5" indent="-31111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136072" lvl="6" indent="-311118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584082" lvl="7" indent="-31111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032093" lvl="8" indent="-31111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338606" y="4569665"/>
            <a:ext cx="540031" cy="3857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06776" y="436097"/>
            <a:ext cx="8385987" cy="5612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06776" y="1129355"/>
            <a:ext cx="3936707" cy="33478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48010" lvl="0" indent="-311118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372"/>
            </a:lvl1pPr>
            <a:lvl2pPr marL="896021" lvl="1" indent="-298674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176"/>
            </a:lvl2pPr>
            <a:lvl3pPr marL="1344031" lvl="2" indent="-298674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176"/>
            </a:lvl3pPr>
            <a:lvl4pPr marL="1792041" lvl="3" indent="-298674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76"/>
            </a:lvl4pPr>
            <a:lvl5pPr marL="2240051" lvl="4" indent="-298674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176"/>
            </a:lvl5pPr>
            <a:lvl6pPr marL="2688062" lvl="5" indent="-298674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176"/>
            </a:lvl6pPr>
            <a:lvl7pPr marL="3136072" lvl="6" indent="-298674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76"/>
            </a:lvl7pPr>
            <a:lvl8pPr marL="3584082" lvl="7" indent="-298674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176"/>
            </a:lvl8pPr>
            <a:lvl9pPr marL="4032093" lvl="8" indent="-298674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17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756055" y="1129355"/>
            <a:ext cx="3936707" cy="33478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48010" lvl="0" indent="-311118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372"/>
            </a:lvl1pPr>
            <a:lvl2pPr marL="896021" lvl="1" indent="-298674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176"/>
            </a:lvl2pPr>
            <a:lvl3pPr marL="1344031" lvl="2" indent="-298674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176"/>
            </a:lvl3pPr>
            <a:lvl4pPr marL="1792041" lvl="3" indent="-298674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76"/>
            </a:lvl4pPr>
            <a:lvl5pPr marL="2240051" lvl="4" indent="-298674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176"/>
            </a:lvl5pPr>
            <a:lvl6pPr marL="2688062" lvl="5" indent="-298674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176"/>
            </a:lvl6pPr>
            <a:lvl7pPr marL="3136072" lvl="6" indent="-298674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76"/>
            </a:lvl7pPr>
            <a:lvl8pPr marL="3584082" lvl="7" indent="-298674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176"/>
            </a:lvl8pPr>
            <a:lvl9pPr marL="4032093" lvl="8" indent="-298674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17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338606" y="4569665"/>
            <a:ext cx="540031" cy="3857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06776" y="436097"/>
            <a:ext cx="8385987" cy="5612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338606" y="4569665"/>
            <a:ext cx="540031" cy="3857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06775" y="544454"/>
            <a:ext cx="2763638" cy="74053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352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352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352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352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352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352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352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352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352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06775" y="1361722"/>
            <a:ext cx="2763638" cy="31156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48010" lvl="0" indent="-298674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76"/>
            </a:lvl1pPr>
            <a:lvl2pPr marL="896021" lvl="1" indent="-298674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176"/>
            </a:lvl2pPr>
            <a:lvl3pPr marL="1344031" lvl="2" indent="-298674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176"/>
            </a:lvl3pPr>
            <a:lvl4pPr marL="1792041" lvl="3" indent="-298674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76"/>
            </a:lvl4pPr>
            <a:lvl5pPr marL="2240051" lvl="4" indent="-298674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176"/>
            </a:lvl5pPr>
            <a:lvl6pPr marL="2688062" lvl="5" indent="-298674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176"/>
            </a:lvl6pPr>
            <a:lvl7pPr marL="3136072" lvl="6" indent="-298674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176"/>
            </a:lvl7pPr>
            <a:lvl8pPr marL="3584082" lvl="7" indent="-298674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176"/>
            </a:lvl8pPr>
            <a:lvl9pPr marL="4032093" lvl="8" indent="-298674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17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338606" y="4569665"/>
            <a:ext cx="540031" cy="3857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82505" y="441119"/>
            <a:ext cx="6267198" cy="40087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704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704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704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704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704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704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704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704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704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338606" y="4569665"/>
            <a:ext cx="540031" cy="3857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499769" y="-122"/>
            <a:ext cx="4499769" cy="504031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9591" tIns="89591" rIns="89591" bIns="8959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48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1305" y="1208435"/>
            <a:ext cx="3981292" cy="14525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116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116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116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116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116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116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116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116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116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1305" y="2746841"/>
            <a:ext cx="3981292" cy="12103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5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5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5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5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5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5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5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5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58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861463" y="709549"/>
            <a:ext cx="3776381" cy="36209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48010" lvl="0" indent="-336008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896021" lvl="1" indent="-31111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44031" lvl="2" indent="-31111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792041" lvl="3" indent="-311118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40051" lvl="4" indent="-31111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688062" lvl="5" indent="-31111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136072" lvl="6" indent="-311118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584082" lvl="7" indent="-31111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032093" lvl="8" indent="-31111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338606" y="4569665"/>
            <a:ext cx="540031" cy="3857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06775" y="4145703"/>
            <a:ext cx="5904028" cy="59296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48010" lvl="0" indent="-22400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338606" y="4569665"/>
            <a:ext cx="540031" cy="3857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06776" y="1083934"/>
            <a:ext cx="8385987" cy="192410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759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759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759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759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759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759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759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759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759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06776" y="3088986"/>
            <a:ext cx="8385987" cy="12747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48010" lvl="0" indent="-336008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896021" lvl="1" indent="-311118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44031" lvl="2" indent="-311118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792041" lvl="3" indent="-311118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40051" lvl="4" indent="-311118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688062" lvl="5" indent="-311118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136072" lvl="6" indent="-311118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584082" lvl="7" indent="-311118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032093" lvl="8" indent="-311118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338606" y="4569665"/>
            <a:ext cx="540031" cy="3857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Пустой слайд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338606" y="4569665"/>
            <a:ext cx="540031" cy="3857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 flip="none" rotWithShape="1">
          <a:gsLst>
            <a:gs pos="0">
              <a:srgbClr val="FFCDEB">
                <a:alpha val="79000"/>
                <a:lumMod val="55000"/>
                <a:lumOff val="45000"/>
              </a:srgbClr>
            </a:gs>
            <a:gs pos="90000">
              <a:srgbClr val="DAFEE7">
                <a:lumMod val="71000"/>
                <a:lumOff val="29000"/>
              </a:srgbClr>
            </a:gs>
            <a:gs pos="64000">
              <a:schemeClr val="bg1"/>
            </a:gs>
            <a:gs pos="5000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06776" y="436097"/>
            <a:ext cx="8385987" cy="561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06776" y="1129355"/>
            <a:ext cx="8385987" cy="3347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38606" y="4569665"/>
            <a:ext cx="540031" cy="38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80">
                <a:solidFill>
                  <a:schemeClr val="dk2"/>
                </a:solidFill>
              </a:defRPr>
            </a:lvl1pPr>
            <a:lvl2pPr lvl="1" algn="r">
              <a:buNone/>
              <a:defRPr sz="980">
                <a:solidFill>
                  <a:schemeClr val="dk2"/>
                </a:solidFill>
              </a:defRPr>
            </a:lvl2pPr>
            <a:lvl3pPr lvl="2" algn="r">
              <a:buNone/>
              <a:defRPr sz="980">
                <a:solidFill>
                  <a:schemeClr val="dk2"/>
                </a:solidFill>
              </a:defRPr>
            </a:lvl3pPr>
            <a:lvl4pPr lvl="3" algn="r">
              <a:buNone/>
              <a:defRPr sz="980">
                <a:solidFill>
                  <a:schemeClr val="dk2"/>
                </a:solidFill>
              </a:defRPr>
            </a:lvl4pPr>
            <a:lvl5pPr lvl="4" algn="r">
              <a:buNone/>
              <a:defRPr sz="980">
                <a:solidFill>
                  <a:schemeClr val="dk2"/>
                </a:solidFill>
              </a:defRPr>
            </a:lvl5pPr>
            <a:lvl6pPr lvl="5" algn="r">
              <a:buNone/>
              <a:defRPr sz="980">
                <a:solidFill>
                  <a:schemeClr val="dk2"/>
                </a:solidFill>
              </a:defRPr>
            </a:lvl6pPr>
            <a:lvl7pPr lvl="6" algn="r">
              <a:buNone/>
              <a:defRPr sz="980">
                <a:solidFill>
                  <a:schemeClr val="dk2"/>
                </a:solidFill>
              </a:defRPr>
            </a:lvl7pPr>
            <a:lvl8pPr lvl="7" algn="r">
              <a:buNone/>
              <a:defRPr sz="980">
                <a:solidFill>
                  <a:schemeClr val="dk2"/>
                </a:solidFill>
              </a:defRPr>
            </a:lvl8pPr>
            <a:lvl9pPr lvl="8" algn="r">
              <a:buNone/>
              <a:defRPr sz="98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7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E902EAC-A5A5-E3D3-9F82-9C4C23CF2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25E55B3C-D2C7-305B-92C0-5348AF2435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822" y="871123"/>
            <a:ext cx="2082004" cy="2557186"/>
          </a:xfrm>
          <a:prstGeom prst="rect">
            <a:avLst/>
          </a:prstGeom>
          <a:noFill/>
        </p:spPr>
      </p:pic>
      <p:pic>
        <p:nvPicPr>
          <p:cNvPr id="22" name="Рисунок 21" descr="Изображение выглядит как текст, книга, искусство, зарисо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73245DC6-05D6-379B-88E6-1B3B1B9910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6417" y="1732967"/>
            <a:ext cx="3635216" cy="3307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8F304AB1-E494-BA1D-7C6A-3BEF55DC360A}"/>
              </a:ext>
            </a:extLst>
          </p:cNvPr>
          <p:cNvGrpSpPr/>
          <p:nvPr/>
        </p:nvGrpSpPr>
        <p:grpSpPr>
          <a:xfrm>
            <a:off x="7785734" y="212749"/>
            <a:ext cx="1105899" cy="201989"/>
            <a:chOff x="6948041" y="143892"/>
            <a:chExt cx="1655559" cy="277068"/>
          </a:xfrm>
        </p:grpSpPr>
        <p:pic>
          <p:nvPicPr>
            <p:cNvPr id="8" name="Рисунок 7" descr="Изображение выглядит как снимок экрана, линия, черный, дизайн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xmlns="" id="{281D103A-7FBA-B6D8-E445-D4F0B5FB6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71552" y="149336"/>
              <a:ext cx="432048" cy="271624"/>
            </a:xfrm>
            <a:prstGeom prst="rect">
              <a:avLst/>
            </a:prstGeom>
          </p:spPr>
        </p:pic>
        <p:pic>
          <p:nvPicPr>
            <p:cNvPr id="10" name="Рисунок 9" descr="Изображение выглядит как текст, Шрифт, снимок экрана, Графика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xmlns="" id="{27F8C3E7-959C-597E-35AE-26BF1BB7E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48041" y="143892"/>
              <a:ext cx="1235031" cy="261820"/>
            </a:xfrm>
            <a:prstGeom prst="rect">
              <a:avLst/>
            </a:prstGeom>
          </p:spPr>
        </p:pic>
      </p:grp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3713E1E2-6C78-A546-DC0A-10EDF838B179}"/>
              </a:ext>
            </a:extLst>
          </p:cNvPr>
          <p:cNvSpPr/>
          <p:nvPr/>
        </p:nvSpPr>
        <p:spPr>
          <a:xfrm>
            <a:off x="5147841" y="143893"/>
            <a:ext cx="1497666" cy="4899520"/>
          </a:xfrm>
          <a:prstGeom prst="rect">
            <a:avLst/>
          </a:prstGeom>
          <a:solidFill>
            <a:srgbClr val="DAFEE7">
              <a:alpha val="24000"/>
            </a:srgbClr>
          </a:solidFill>
          <a:ln>
            <a:noFill/>
          </a:ln>
          <a:effectLst>
            <a:glow>
              <a:schemeClr val="accent1"/>
            </a:glow>
            <a:outerShdw blurRad="50800" dist="381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Танец, искусство, черно-белый, тен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29B1A2F6-C060-1AE1-A8D2-09DFDED86EE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alphaModFix amt="73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454" y="2036337"/>
            <a:ext cx="936104" cy="1278202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  <p:sp>
        <p:nvSpPr>
          <p:cNvPr id="5" name="Google Shape;54;p13">
            <a:extLst>
              <a:ext uri="{FF2B5EF4-FFF2-40B4-BE49-F238E27FC236}">
                <a16:creationId xmlns:a16="http://schemas.microsoft.com/office/drawing/2014/main" xmlns="" id="{38376055-1BAB-1F57-0E63-F85BD78DF1C7}"/>
              </a:ext>
            </a:extLst>
          </p:cNvPr>
          <p:cNvSpPr txBox="1">
            <a:spLocks/>
          </p:cNvSpPr>
          <p:nvPr/>
        </p:nvSpPr>
        <p:spPr>
          <a:xfrm>
            <a:off x="495623" y="3869543"/>
            <a:ext cx="4580210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3200" dirty="0">
                <a:solidFill>
                  <a:srgbClr val="452C0B"/>
                </a:solidFill>
                <a:latin typeface="Miama Nueva" panose="02000603000000000000" pitchFamily="2" charset="-52"/>
                <a:ea typeface="Wix Madefor Text SemiBold"/>
                <a:cs typeface="Wix Madefor Text SemiBold"/>
                <a:sym typeface="Wix Madefor Text SemiBold"/>
              </a:rPr>
              <a:t>Шоколадный Вальс</a:t>
            </a:r>
          </a:p>
        </p:txBody>
      </p:sp>
      <p:sp>
        <p:nvSpPr>
          <p:cNvPr id="25" name="Google Shape;54;p13">
            <a:extLst>
              <a:ext uri="{FF2B5EF4-FFF2-40B4-BE49-F238E27FC236}">
                <a16:creationId xmlns:a16="http://schemas.microsoft.com/office/drawing/2014/main" xmlns="" id="{FDCBC4B5-5AB7-7E7D-937F-FDD0098EF80A}"/>
              </a:ext>
            </a:extLst>
          </p:cNvPr>
          <p:cNvSpPr txBox="1">
            <a:spLocks/>
          </p:cNvSpPr>
          <p:nvPr/>
        </p:nvSpPr>
        <p:spPr>
          <a:xfrm>
            <a:off x="1761479" y="1663182"/>
            <a:ext cx="2862490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2400" dirty="0">
                <a:solidFill>
                  <a:srgbClr val="452C0B"/>
                </a:solidFill>
                <a:latin typeface="Century Gothic" panose="020B0502020202020204" pitchFamily="34" charset="0"/>
                <a:ea typeface="Wix Madefor Text SemiBold"/>
                <a:cs typeface="Wix Madefor Text SemiBold"/>
                <a:sym typeface="Wix Madefor Text SemiBold"/>
              </a:rPr>
              <a:t>Выставка года</a:t>
            </a:r>
          </a:p>
        </p:txBody>
      </p:sp>
      <p:pic>
        <p:nvPicPr>
          <p:cNvPr id="27" name="Рисунок 26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42387B9-FDE4-B5BD-F4D2-15FBDDDCB96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721" y="90180"/>
            <a:ext cx="1153573" cy="27810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84D19560-724E-7063-EFF5-FFD1307469B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721" y="449812"/>
            <a:ext cx="1153570" cy="13866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0163BAC-307C-DF66-A089-DA0B2501AF47}"/>
              </a:ext>
            </a:extLst>
          </p:cNvPr>
          <p:cNvSpPr/>
          <p:nvPr/>
        </p:nvSpPr>
        <p:spPr>
          <a:xfrm>
            <a:off x="7785734" y="935979"/>
            <a:ext cx="1213804" cy="4104333"/>
          </a:xfrm>
          <a:prstGeom prst="rect">
            <a:avLst/>
          </a:prstGeom>
          <a:solidFill>
            <a:srgbClr val="FFE7F5">
              <a:alpha val="24000"/>
            </a:srgbClr>
          </a:solidFill>
          <a:ln>
            <a:noFill/>
          </a:ln>
          <a:effectLst>
            <a:glow>
              <a:schemeClr val="accent1"/>
            </a:glow>
            <a:outerShdw blurRad="50800" dist="381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71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5000">
              <a:srgbClr val="FFCDEB">
                <a:alpha val="79000"/>
                <a:lumMod val="55000"/>
                <a:lumOff val="45000"/>
              </a:srgbClr>
            </a:gs>
            <a:gs pos="83000">
              <a:srgbClr val="DAFEE7">
                <a:lumMod val="71000"/>
                <a:lumOff val="29000"/>
              </a:srgbClr>
            </a:gs>
            <a:gs pos="69000">
              <a:schemeClr val="bg1"/>
            </a:gs>
            <a:gs pos="5800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EA59A28-70B0-6717-62DC-3D748864CFC5}"/>
              </a:ext>
            </a:extLst>
          </p:cNvPr>
          <p:cNvSpPr/>
          <p:nvPr/>
        </p:nvSpPr>
        <p:spPr>
          <a:xfrm>
            <a:off x="4421897" y="0"/>
            <a:ext cx="4577641" cy="5040313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>
            <a:glow>
              <a:schemeClr val="accent1"/>
            </a:glow>
            <a:outerShdw blurRad="50800" dist="381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D7341A2-FC49-693A-6C8E-4FF78241B26A}"/>
              </a:ext>
            </a:extLst>
          </p:cNvPr>
          <p:cNvSpPr txBox="1"/>
          <p:nvPr/>
        </p:nvSpPr>
        <p:spPr>
          <a:xfrm>
            <a:off x="265783" y="1008148"/>
            <a:ext cx="21796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4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Музеем</a:t>
            </a:r>
            <a:r>
              <a:rPr lang="ru-RU" sz="14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Костюма</a:t>
            </a:r>
            <a:endParaRPr lang="ru-RU" sz="120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0370E5B-D29C-D3A7-1740-450374C54735}"/>
              </a:ext>
            </a:extLst>
          </p:cNvPr>
          <p:cNvSpPr txBox="1"/>
          <p:nvPr/>
        </p:nvSpPr>
        <p:spPr>
          <a:xfrm>
            <a:off x="611337" y="1891812"/>
            <a:ext cx="3054949" cy="3003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220"/>
              </a:lnSpc>
              <a:buNone/>
            </a:pPr>
            <a:r>
              <a:rPr lang="ru-RU" sz="900" u="sng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Авторы идеи, концепция</a:t>
            </a: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endParaRPr lang="ru-RU" sz="90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220"/>
              </a:lnSpc>
              <a:buNone/>
            </a:pP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Сотрудники Музея Истории Шоколада и Какао:</a:t>
            </a:r>
            <a:endParaRPr lang="ru-RU" sz="90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220"/>
              </a:lnSpc>
              <a:buNone/>
            </a:pP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Савина Ю.В., </a:t>
            </a:r>
            <a:r>
              <a:rPr lang="ru-RU" sz="900" dirty="0" err="1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Острикова</a:t>
            </a: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Н.К.</a:t>
            </a:r>
          </a:p>
          <a:p>
            <a:pPr algn="just">
              <a:lnSpc>
                <a:spcPts val="1220"/>
              </a:lnSpc>
              <a:buNone/>
            </a:pPr>
            <a:endParaRPr lang="ru-RU" sz="90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220"/>
              </a:lnSpc>
            </a:pPr>
            <a:r>
              <a:rPr lang="ru-RU" sz="900" u="sng" dirty="0">
                <a:solidFill>
                  <a:schemeClr val="tx1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Подбор экспонатов, д</a:t>
            </a:r>
            <a:r>
              <a:rPr lang="ru-RU" sz="900" u="sng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изайн и монтаж выставки</a:t>
            </a: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endParaRPr lang="ru-RU" sz="90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220"/>
              </a:lnSpc>
              <a:buNone/>
            </a:pP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Сотрудники Музея Истории Шоколада и Какао и</a:t>
            </a:r>
            <a:endParaRPr lang="ru-RU" sz="90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220"/>
              </a:lnSpc>
              <a:buNone/>
            </a:pP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«Музея Костюма» ГМЗ «Павловск»</a:t>
            </a:r>
          </a:p>
          <a:p>
            <a:pPr algn="just">
              <a:lnSpc>
                <a:spcPts val="1220"/>
              </a:lnSpc>
              <a:buNone/>
            </a:pPr>
            <a:endParaRPr lang="ru-RU" sz="90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220"/>
              </a:lnSpc>
              <a:buNone/>
            </a:pPr>
            <a:r>
              <a:rPr lang="ru-RU" sz="900" u="sng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Кураторы</a:t>
            </a: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endParaRPr lang="ru-RU" sz="90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220"/>
              </a:lnSpc>
            </a:pP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Заместитель директора ГМЗ «Павловск» </a:t>
            </a:r>
          </a:p>
          <a:p>
            <a:pPr algn="just">
              <a:lnSpc>
                <a:spcPts val="1220"/>
              </a:lnSpc>
            </a:pP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Гузанов Алексей Николаевич; </a:t>
            </a:r>
          </a:p>
          <a:p>
            <a:pPr algn="just">
              <a:lnSpc>
                <a:spcPts val="1220"/>
              </a:lnSpc>
            </a:pP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директор Музея Истории Шоколада и Какао</a:t>
            </a:r>
          </a:p>
          <a:p>
            <a:pPr algn="just">
              <a:lnSpc>
                <a:spcPts val="1220"/>
              </a:lnSpc>
            </a:pP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Жданович Марина Николаевна</a:t>
            </a:r>
          </a:p>
          <a:p>
            <a:pPr>
              <a:lnSpc>
                <a:spcPts val="1220"/>
              </a:lnSpc>
              <a:buNone/>
            </a:pPr>
            <a:endParaRPr lang="ru-RU" sz="900" dirty="0">
              <a:solidFill>
                <a:schemeClr val="tx1"/>
              </a:solidFill>
              <a:latin typeface="Century Gothic" panose="020B0502020202020204" pitchFamily="34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900" u="sng" dirty="0">
                <a:solidFill>
                  <a:schemeClr val="tx1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Организационные и финансовые вопросы</a:t>
            </a:r>
          </a:p>
          <a:p>
            <a:pPr>
              <a:lnSpc>
                <a:spcPts val="1220"/>
              </a:lnSpc>
              <a:buNone/>
            </a:pPr>
            <a:r>
              <a:rPr lang="ru-RU" sz="900" dirty="0">
                <a:solidFill>
                  <a:schemeClr val="tx1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Начальник управления «Мир Шоколада», </a:t>
            </a:r>
          </a:p>
          <a:p>
            <a:pPr>
              <a:lnSpc>
                <a:spcPts val="1220"/>
              </a:lnSpc>
              <a:buNone/>
            </a:pPr>
            <a:r>
              <a:rPr lang="ru-RU" sz="900" dirty="0">
                <a:solidFill>
                  <a:schemeClr val="tx1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руководитель спецпроектов холдинга</a:t>
            </a:r>
          </a:p>
          <a:p>
            <a:pPr>
              <a:lnSpc>
                <a:spcPts val="1220"/>
              </a:lnSpc>
              <a:buNone/>
            </a:pPr>
            <a:r>
              <a:rPr lang="ru-RU" sz="900" dirty="0">
                <a:solidFill>
                  <a:schemeClr val="tx1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«Объединенные кондитеры» </a:t>
            </a:r>
          </a:p>
          <a:p>
            <a:pPr>
              <a:lnSpc>
                <a:spcPts val="1220"/>
              </a:lnSpc>
              <a:buNone/>
            </a:pPr>
            <a:r>
              <a:rPr lang="ru-RU" sz="900" dirty="0">
                <a:solidFill>
                  <a:schemeClr val="tx1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Кузнецова Нина Викторовна</a:t>
            </a:r>
            <a:endParaRPr lang="ru-RU" sz="900" dirty="0">
              <a:solidFill>
                <a:schemeClr val="tx1"/>
              </a:solidFill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68D6F8D-129A-9B5C-8AA1-1A8E7C8E057C}"/>
              </a:ext>
            </a:extLst>
          </p:cNvPr>
          <p:cNvSpPr txBox="1"/>
          <p:nvPr/>
        </p:nvSpPr>
        <p:spPr>
          <a:xfrm>
            <a:off x="323305" y="141049"/>
            <a:ext cx="406947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ru-RU" sz="11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Музей Истории Шоколада и Какао </a:t>
            </a:r>
            <a:endParaRPr lang="ru-RU" sz="1100" dirty="0">
              <a:solidFill>
                <a:schemeClr val="tx1"/>
              </a:solidFill>
              <a:latin typeface="Century Gothic" panose="020B0502020202020204" pitchFamily="34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algn="r">
              <a:buNone/>
            </a:pPr>
            <a:r>
              <a:rPr lang="ru-RU" sz="11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Холдинга «Объединенные кондитеры»</a:t>
            </a:r>
          </a:p>
          <a:p>
            <a:pPr algn="r">
              <a:buNone/>
            </a:pPr>
            <a:r>
              <a:rPr lang="ru-RU" sz="11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представляет выставку</a:t>
            </a:r>
            <a:endParaRPr lang="ru-RU" sz="110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 descr="Изображение выглядит как круг, черный, логотип, черно-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08A71F24-6B7E-AC79-D9F5-FB5B8F46C1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3855" y="956090"/>
            <a:ext cx="2222428" cy="45211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FA9E120-76C7-87E3-A36A-ABD8F9E96397}"/>
              </a:ext>
            </a:extLst>
          </p:cNvPr>
          <p:cNvSpPr txBox="1"/>
          <p:nvPr/>
        </p:nvSpPr>
        <p:spPr>
          <a:xfrm>
            <a:off x="208787" y="1466985"/>
            <a:ext cx="25546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1100" b="1" dirty="0">
                <a:solidFill>
                  <a:srgbClr val="60493E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Авторский коллектив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F63D011-D97F-7BF7-09B4-7320AD519EC2}"/>
              </a:ext>
            </a:extLst>
          </p:cNvPr>
          <p:cNvSpPr txBox="1"/>
          <p:nvPr/>
        </p:nvSpPr>
        <p:spPr>
          <a:xfrm>
            <a:off x="161073" y="751570"/>
            <a:ext cx="265007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Выставка создана совместно с</a:t>
            </a:r>
            <a:endParaRPr lang="ru-RU" sz="100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Google Shape;54;p13">
            <a:extLst>
              <a:ext uri="{FF2B5EF4-FFF2-40B4-BE49-F238E27FC236}">
                <a16:creationId xmlns:a16="http://schemas.microsoft.com/office/drawing/2014/main" xmlns="" id="{17F55357-EE13-95F4-1DBB-9F90319FA8CC}"/>
              </a:ext>
            </a:extLst>
          </p:cNvPr>
          <p:cNvSpPr txBox="1">
            <a:spLocks/>
          </p:cNvSpPr>
          <p:nvPr/>
        </p:nvSpPr>
        <p:spPr>
          <a:xfrm>
            <a:off x="5075833" y="141049"/>
            <a:ext cx="3444665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2000" b="1" dirty="0">
                <a:solidFill>
                  <a:srgbClr val="452C0B"/>
                </a:solidFill>
                <a:latin typeface="Miama Nueva" panose="02000603000000000000" pitchFamily="2" charset="-52"/>
                <a:ea typeface="Wix Madefor Text SemiBold"/>
                <a:cs typeface="Wix Madefor Text SemiBold"/>
                <a:sym typeface="Wix Madefor Text SemiBold"/>
              </a:rPr>
              <a:t>«Шоколадный Вальс»</a:t>
            </a:r>
          </a:p>
        </p:txBody>
      </p:sp>
      <p:pic>
        <p:nvPicPr>
          <p:cNvPr id="20" name="Рисунок 19" descr="Изображение выглядит как в помещении, дизайн интерьера, пол, окн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A77F858-3CA2-BC6A-8CEE-8B8277CAB75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1897" y="1038650"/>
            <a:ext cx="4296967" cy="4001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8549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BEFED5"/>
            </a:gs>
            <a:gs pos="3000">
              <a:srgbClr val="FFE7F5"/>
            </a:gs>
            <a:gs pos="73000">
              <a:srgbClr val="DAFEE7">
                <a:lumMod val="42000"/>
                <a:lumOff val="58000"/>
              </a:srgbClr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E7A8FD5-F260-98EF-6E7E-AB3922DCF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7DD2DC8-C69B-7C34-86D6-618DFFFD2492}"/>
              </a:ext>
            </a:extLst>
          </p:cNvPr>
          <p:cNvSpPr txBox="1"/>
          <p:nvPr/>
        </p:nvSpPr>
        <p:spPr>
          <a:xfrm>
            <a:off x="2987601" y="2050216"/>
            <a:ext cx="230425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05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DBB027A-0C37-2D86-BF11-89B63EDA3C93}"/>
              </a:ext>
            </a:extLst>
          </p:cNvPr>
          <p:cNvSpPr txBox="1"/>
          <p:nvPr/>
        </p:nvSpPr>
        <p:spPr>
          <a:xfrm rot="16200000">
            <a:off x="-1538803" y="2340911"/>
            <a:ext cx="44981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1200" b="1" dirty="0">
                <a:solidFill>
                  <a:srgbClr val="452C0B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География проекта</a:t>
            </a:r>
            <a:endParaRPr lang="ru-RU" sz="1050" dirty="0">
              <a:solidFill>
                <a:srgbClr val="452C0B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9468CC41-C688-AF62-2F34-DD2564F8544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8888" y="-142819"/>
            <a:ext cx="2082004" cy="2557186"/>
          </a:xfrm>
          <a:prstGeom prst="rect">
            <a:avLst/>
          </a:prstGeom>
          <a:noFill/>
        </p:spPr>
      </p:pic>
      <p:pic>
        <p:nvPicPr>
          <p:cNvPr id="18" name="Рисунок 17" descr="Изображение выглядит как Танец, искусство, черно-белый, тен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B1FBB4D1-CE2C-32E0-F763-0274BCF24CE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73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997" y="766379"/>
            <a:ext cx="936104" cy="1278202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A942741-2916-9428-5075-262F75A11229}"/>
              </a:ext>
            </a:extLst>
          </p:cNvPr>
          <p:cNvSpPr txBox="1"/>
          <p:nvPr/>
        </p:nvSpPr>
        <p:spPr>
          <a:xfrm>
            <a:off x="5291857" y="360398"/>
            <a:ext cx="3266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900" dirty="0"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Выставка проходила: город </a:t>
            </a:r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Санкт-Петербург, Павловск, ул. Садовая, 20, Павловский Императорский дворец литера А, северный полуциркульный корпус Музей Костюма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 descr="Изображение выглядит как на открытом воздухе, облако, растение, неб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7F00B1A0-5FC1-DF01-FEF2-54F6B76A7ED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1269" y="-1"/>
            <a:ext cx="3266219" cy="5040313"/>
          </a:xfrm>
          <a:prstGeom prst="rect">
            <a:avLst/>
          </a:prstGeom>
        </p:spPr>
      </p:pic>
      <p:pic>
        <p:nvPicPr>
          <p:cNvPr id="31" name="Рисунок 30" descr="Изображение выглядит как в помещении, посуда, стол, е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62BD47F4-FA2F-2CB8-9808-15CD7EDEE38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2705" y="1419562"/>
            <a:ext cx="3947206" cy="33123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0757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BEFED5"/>
            </a:gs>
            <a:gs pos="8000">
              <a:srgbClr val="FFCDEB"/>
            </a:gs>
            <a:gs pos="50000">
              <a:srgbClr val="FFE7F5"/>
            </a:gs>
            <a:gs pos="83000">
              <a:srgbClr val="DAFEE7">
                <a:lumMod val="42000"/>
                <a:lumOff val="58000"/>
              </a:srgbClr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D479F68-6E8C-BF91-CF8D-1DB267293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75AE984-6330-961F-1BAD-B959EF4D2B22}"/>
              </a:ext>
            </a:extLst>
          </p:cNvPr>
          <p:cNvSpPr/>
          <p:nvPr/>
        </p:nvSpPr>
        <p:spPr>
          <a:xfrm>
            <a:off x="2999281" y="96707"/>
            <a:ext cx="3365165" cy="4295657"/>
          </a:xfrm>
          <a:prstGeom prst="rect">
            <a:avLst/>
          </a:prstGeom>
          <a:solidFill>
            <a:srgbClr val="DAFEE7">
              <a:alpha val="24000"/>
            </a:srgbClr>
          </a:solidFill>
          <a:ln>
            <a:noFill/>
          </a:ln>
          <a:effectLst>
            <a:glow>
              <a:schemeClr val="accent1"/>
            </a:glow>
            <a:outerShdw blurRad="50800" dist="381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55135661-F146-FC7C-DBC3-3A861D51E4E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brightnessContrast bright="89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9892" y="3384252"/>
            <a:ext cx="1943076" cy="1540692"/>
          </a:xfrm>
          <a:prstGeom prst="rect">
            <a:avLst/>
          </a:prstGeom>
          <a:noFill/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8DD9A08-777D-DB29-0475-6E1B4A4702D9}"/>
              </a:ext>
            </a:extLst>
          </p:cNvPr>
          <p:cNvSpPr txBox="1"/>
          <p:nvPr/>
        </p:nvSpPr>
        <p:spPr>
          <a:xfrm>
            <a:off x="6352109" y="1018841"/>
            <a:ext cx="2512983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предлагала почувствовать изысканную эстетику и очарование бала, понять его философию и предназначение. </a:t>
            </a:r>
          </a:p>
          <a:p>
            <a:pPr algn="r"/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Погружала посетителя в атмосферу роскоши и удовольствий конца XIX начала XX столетия, где обязательно присутствовал «Король Танцев» – романтический Вальс, олицетворяющий собой идеальный образ бала, и «Король Десертов» – Шоколад – экзотическое лакомство, покорившее мир</a:t>
            </a:r>
          </a:p>
          <a:p>
            <a:pPr algn="r"/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endParaRPr lang="ru-RU" sz="900" dirty="0">
              <a:latin typeface="Century Gothic" panose="020B0502020202020204" pitchFamily="34" charset="0"/>
            </a:endParaRPr>
          </a:p>
        </p:txBody>
      </p:sp>
      <p:pic>
        <p:nvPicPr>
          <p:cNvPr id="5" name="Рисунок 4" descr="Изображение выглядит как свадебный пирог, в помещении, Подставка для торта, ваз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A5EF817-952D-9DAD-97AD-95726B85419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841" y="-1"/>
            <a:ext cx="3047931" cy="5040313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анец, искусство, черно-белый, тен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12020880-14D3-B191-8624-0886688AF81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alphaModFix amt="73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121" y="3562730"/>
            <a:ext cx="866920" cy="1183735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  <p:pic>
        <p:nvPicPr>
          <p:cNvPr id="4" name="Рисунок 3" descr="Изображение выглядит как свадебное платье, в помещении, манекен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6940D98F-EE95-6889-4C4C-285380748AD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4867" y="228056"/>
            <a:ext cx="2753993" cy="40031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6398AA-DD78-197B-3E26-9722DDF547F3}"/>
              </a:ext>
            </a:extLst>
          </p:cNvPr>
          <p:cNvSpPr txBox="1"/>
          <p:nvPr/>
        </p:nvSpPr>
        <p:spPr>
          <a:xfrm>
            <a:off x="6339772" y="115369"/>
            <a:ext cx="251298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Выставка </a:t>
            </a:r>
          </a:p>
          <a:p>
            <a:pPr algn="r"/>
            <a:endParaRPr lang="ru-RU" sz="1100" dirty="0">
              <a:latin typeface="Century Gothic" panose="020B0502020202020204" pitchFamily="34" charset="0"/>
            </a:endParaRPr>
          </a:p>
        </p:txBody>
      </p:sp>
      <p:sp>
        <p:nvSpPr>
          <p:cNvPr id="7" name="Google Shape;54;p13">
            <a:extLst>
              <a:ext uri="{FF2B5EF4-FFF2-40B4-BE49-F238E27FC236}">
                <a16:creationId xmlns:a16="http://schemas.microsoft.com/office/drawing/2014/main" xmlns="" id="{B0C26233-201A-5906-B4A7-A75339C15136}"/>
              </a:ext>
            </a:extLst>
          </p:cNvPr>
          <p:cNvSpPr txBox="1">
            <a:spLocks/>
          </p:cNvSpPr>
          <p:nvPr/>
        </p:nvSpPr>
        <p:spPr>
          <a:xfrm>
            <a:off x="6452737" y="368200"/>
            <a:ext cx="2387868" cy="33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1400" b="1" dirty="0">
                <a:solidFill>
                  <a:srgbClr val="452C0B"/>
                </a:solidFill>
                <a:latin typeface="Miama Nueva" panose="02000603000000000000" pitchFamily="2" charset="-52"/>
                <a:ea typeface="Wix Madefor Text SemiBold"/>
                <a:cs typeface="Wix Madefor Text SemiBold"/>
                <a:sym typeface="Wix Madefor Text SemiBold"/>
              </a:rPr>
              <a:t>«Шоколадный Вальс»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5078DD7-5F25-B744-554C-FDAB4ACEAAA2}"/>
              </a:ext>
            </a:extLst>
          </p:cNvPr>
          <p:cNvSpPr txBox="1"/>
          <p:nvPr/>
        </p:nvSpPr>
        <p:spPr>
          <a:xfrm>
            <a:off x="3141493" y="4593227"/>
            <a:ext cx="450517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Выставка рассчитана на широкий круг посетителей  </a:t>
            </a:r>
            <a:endParaRPr lang="ru-RU" sz="10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11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FFCDEB">
                <a:alpha val="79000"/>
                <a:lumMod val="55000"/>
                <a:lumOff val="45000"/>
              </a:srgbClr>
            </a:gs>
            <a:gs pos="46000">
              <a:srgbClr val="DAFEE7">
                <a:lumMod val="71000"/>
                <a:lumOff val="29000"/>
              </a:srgbClr>
            </a:gs>
            <a:gs pos="2300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79B7AA4-0B8D-9067-4B22-61897B1EF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1EB89DB0-FC49-B233-2D32-BEC6CE9122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132" y="1747728"/>
            <a:ext cx="2789571" cy="2630876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798E29E-FE0C-9BA6-0F8A-729F6AFA0E6D}"/>
              </a:ext>
            </a:extLst>
          </p:cNvPr>
          <p:cNvSpPr txBox="1"/>
          <p:nvPr/>
        </p:nvSpPr>
        <p:spPr>
          <a:xfrm>
            <a:off x="4355753" y="3802225"/>
            <a:ext cx="392661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                                                             Создание выставочного проекта, интересного для широкой публики, в коллаборации с историческим государственным музеем, соединение двух столь непохожих коллекций стало своего рода вызовом для творческой команды Музея Истории Шоколада и Какао 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54;p13">
            <a:extLst>
              <a:ext uri="{FF2B5EF4-FFF2-40B4-BE49-F238E27FC236}">
                <a16:creationId xmlns:a16="http://schemas.microsoft.com/office/drawing/2014/main" xmlns="" id="{97616357-DE24-062B-354C-FD77BE5BC5B6}"/>
              </a:ext>
            </a:extLst>
          </p:cNvPr>
          <p:cNvSpPr txBox="1">
            <a:spLocks/>
          </p:cNvSpPr>
          <p:nvPr/>
        </p:nvSpPr>
        <p:spPr>
          <a:xfrm rot="16200000">
            <a:off x="-321305" y="1996861"/>
            <a:ext cx="1591970" cy="334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1400" b="1" dirty="0">
                <a:solidFill>
                  <a:srgbClr val="60493E"/>
                </a:solidFill>
                <a:latin typeface="Century Gothic" panose="020B0502020202020204" pitchFamily="34" charset="0"/>
                <a:ea typeface="Wix Madefor Text SemiBold"/>
                <a:cs typeface="Wix Madefor Text SemiBold"/>
                <a:sym typeface="Wix Madefor Text SemiBold"/>
              </a:rPr>
              <a:t>проблема</a:t>
            </a:r>
          </a:p>
        </p:txBody>
      </p:sp>
      <p:pic>
        <p:nvPicPr>
          <p:cNvPr id="38" name="Рисунок 37" descr="Изображение выглядит как посуда, кофейная чашка, Предметы сервировки, соус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E2D64103-55DC-1EDE-8DF1-C5C635731DB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0200" y="-1"/>
            <a:ext cx="2428232" cy="32402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" name="Рисунок 39" descr="Изображение выглядит как стол, стена, искусство, меб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01D0B955-D36F-28D1-5E3B-F2A83840FBC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689" y="222425"/>
            <a:ext cx="2317467" cy="34414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2" name="Рисунок 41" descr="Изображение выглядит как Легкая закуска, десерт, в помещении, выпеч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6C6B58A-2A0D-0ECF-C62B-6C6E2CD2CE9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087" y="0"/>
            <a:ext cx="2835176" cy="50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20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rgbClr val="FFCDEB">
                <a:alpha val="79000"/>
                <a:lumMod val="55000"/>
                <a:lumOff val="45000"/>
              </a:srgbClr>
            </a:gs>
            <a:gs pos="58000">
              <a:srgbClr val="DAFEE7">
                <a:lumMod val="71000"/>
                <a:lumOff val="29000"/>
              </a:srgbClr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E623ABC-2A96-71F9-3405-E6053E3DA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AA5C5518-3F30-9C2C-008E-A745F9C848E8}"/>
              </a:ext>
            </a:extLst>
          </p:cNvPr>
          <p:cNvSpPr/>
          <p:nvPr/>
        </p:nvSpPr>
        <p:spPr>
          <a:xfrm>
            <a:off x="4499769" y="0"/>
            <a:ext cx="4481835" cy="5040313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>
            <a:glow>
              <a:schemeClr val="accent1"/>
            </a:glow>
            <a:outerShdw blurRad="50800" dist="381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E366270-2CEF-AC0A-9725-F4C7CD4343F2}"/>
              </a:ext>
            </a:extLst>
          </p:cNvPr>
          <p:cNvSpPr txBox="1"/>
          <p:nvPr/>
        </p:nvSpPr>
        <p:spPr>
          <a:xfrm>
            <a:off x="4553548" y="3175167"/>
            <a:ext cx="44606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00" b="1" kern="1200" dirty="0">
                <a:solidFill>
                  <a:srgbClr val="452C0B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Задачи</a:t>
            </a:r>
            <a:r>
              <a:rPr lang="ru-RU" sz="1000" b="1" dirty="0">
                <a:solidFill>
                  <a:srgbClr val="452C0B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проекта</a:t>
            </a:r>
            <a:r>
              <a:rPr lang="ru-RU" sz="1000" b="1" kern="1200" dirty="0">
                <a:solidFill>
                  <a:srgbClr val="452C0B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:</a:t>
            </a:r>
            <a:endParaRPr lang="ru-RU" sz="1000" dirty="0">
              <a:solidFill>
                <a:srgbClr val="452C0B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Развитие коммуникаций между корпоративным и государственным музеем;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Расширение музейной аудитории каждого музея-участника;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Создание музейного продукта для широкого круга гостей выставки;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Использование результатов исследовательской работы для создания новых музейных продуктов;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Создание дополнительного рекламного контента для брендов фабрик;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Привлечение потенциальных партнеров Музея для создания новых необычных выставочных коллабораций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23D7FFB-AEAB-112B-568F-F51B5A8C35C5}"/>
              </a:ext>
            </a:extLst>
          </p:cNvPr>
          <p:cNvSpPr txBox="1"/>
          <p:nvPr/>
        </p:nvSpPr>
        <p:spPr>
          <a:xfrm>
            <a:off x="179777" y="92275"/>
            <a:ext cx="4208426" cy="1424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</a:pPr>
            <a:r>
              <a:rPr lang="ru-RU" sz="1000" b="1" dirty="0">
                <a:solidFill>
                  <a:srgbClr val="452C0B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Цели проекта:</a:t>
            </a:r>
            <a:endParaRPr lang="ru-RU" sz="1000" dirty="0">
              <a:solidFill>
                <a:srgbClr val="452C0B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Повышение узнаваемости брендов Холдинга;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lvl="2" indent="-1714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Формирование лояльности к продукции компании;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Популяризация истории компании и музейных коллекций;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Выявление и изучение архивных материалов по истории страны и кондитерских брендов, хранящихся как в государственных архивах, так и в музейном собрании;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Создание незабываемого опыта для посетителей выставки</a:t>
            </a:r>
            <a:r>
              <a:rPr lang="ru-RU" sz="9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Изображение выглядит как одежда, человек, женщин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73332DE-1749-12F5-3ACD-EAAFC6320B2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82978"/>
            <a:ext cx="4299645" cy="33573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Изображение выглядит как в помещении, Витрина, музей, зерка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9BA4C13C-ECCE-8A2E-8008-7C67729ECCA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342" y="0"/>
            <a:ext cx="4305301" cy="29252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9006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FFCDEB">
                <a:alpha val="79000"/>
                <a:lumMod val="55000"/>
                <a:lumOff val="45000"/>
              </a:srgbClr>
            </a:gs>
            <a:gs pos="46000">
              <a:srgbClr val="DAFEE7">
                <a:lumMod val="71000"/>
                <a:lumOff val="29000"/>
              </a:srgbClr>
            </a:gs>
            <a:gs pos="2300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5A5F537-0D76-66FA-DBFF-7036AFE6D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9E7DABCF-64EF-7FD5-EE26-EF621AD69E3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81" y="1944092"/>
            <a:ext cx="2789571" cy="2630876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E970DEA-B58E-3F91-5AB7-1A8407B8912C}"/>
              </a:ext>
            </a:extLst>
          </p:cNvPr>
          <p:cNvSpPr txBox="1"/>
          <p:nvPr/>
        </p:nvSpPr>
        <p:spPr>
          <a:xfrm>
            <a:off x="803749" y="848928"/>
            <a:ext cx="2642974" cy="3342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60" dirty="0">
                <a:latin typeface="Century Gothic" panose="020B0502020202020204" pitchFamily="34" charset="0"/>
              </a:rPr>
              <a:t>1 этап. Идея выставки. Заключение партнерского договора – март 2024 года</a:t>
            </a:r>
          </a:p>
          <a:p>
            <a:endParaRPr lang="ru-RU" sz="960" dirty="0">
              <a:latin typeface="Century Gothic" panose="020B0502020202020204" pitchFamily="34" charset="0"/>
            </a:endParaRPr>
          </a:p>
          <a:p>
            <a:r>
              <a:rPr lang="ru-RU" sz="960" dirty="0">
                <a:latin typeface="Century Gothic" panose="020B0502020202020204" pitchFamily="34" charset="0"/>
              </a:rPr>
              <a:t>2 этап. Написание и согласование концепции – апрель 2024 года.</a:t>
            </a:r>
          </a:p>
          <a:p>
            <a:r>
              <a:rPr lang="ru-RU" sz="960" dirty="0">
                <a:latin typeface="Century Gothic" panose="020B0502020202020204" pitchFamily="34" charset="0"/>
              </a:rPr>
              <a:t> </a:t>
            </a:r>
          </a:p>
          <a:p>
            <a:r>
              <a:rPr lang="ru-RU" sz="960" dirty="0">
                <a:latin typeface="Century Gothic" panose="020B0502020202020204" pitchFamily="34" charset="0"/>
              </a:rPr>
              <a:t>3 этап. Разработка дизайна витрин. Подбор экспонатов. Написание методических материалов – май 2024 года </a:t>
            </a:r>
          </a:p>
          <a:p>
            <a:endParaRPr lang="ru-RU" sz="960" dirty="0">
              <a:latin typeface="Century Gothic" panose="020B0502020202020204" pitchFamily="34" charset="0"/>
            </a:endParaRPr>
          </a:p>
          <a:p>
            <a:r>
              <a:rPr lang="ru-RU" sz="960" dirty="0">
                <a:latin typeface="Century Gothic" panose="020B0502020202020204" pitchFamily="34" charset="0"/>
              </a:rPr>
              <a:t>4 этап.  Монтаж выставки – конец мая 2024 года (5 дней);</a:t>
            </a:r>
          </a:p>
          <a:p>
            <a:endParaRPr lang="ru-RU" sz="960" dirty="0">
              <a:latin typeface="Century Gothic" panose="020B0502020202020204" pitchFamily="34" charset="0"/>
            </a:endParaRPr>
          </a:p>
          <a:p>
            <a:r>
              <a:rPr lang="ru-RU" sz="960" dirty="0">
                <a:latin typeface="Century Gothic" panose="020B0502020202020204" pitchFamily="34" charset="0"/>
              </a:rPr>
              <a:t>5 этап. Открытие. Кураторские экскурсии – 4 июня 2024 года;</a:t>
            </a:r>
          </a:p>
          <a:p>
            <a:endParaRPr lang="ru-RU" sz="960" dirty="0">
              <a:latin typeface="Century Gothic" panose="020B0502020202020204" pitchFamily="34" charset="0"/>
            </a:endParaRPr>
          </a:p>
          <a:p>
            <a:r>
              <a:rPr lang="ru-RU" sz="960" dirty="0">
                <a:latin typeface="Century Gothic" panose="020B0502020202020204" pitchFamily="34" charset="0"/>
              </a:rPr>
              <a:t>От сформулированной идеи до открытия выставки – три месяца, </a:t>
            </a:r>
          </a:p>
          <a:p>
            <a:r>
              <a:rPr lang="ru-RU" sz="960" dirty="0">
                <a:latin typeface="Century Gothic" panose="020B0502020202020204" pitchFamily="34" charset="0"/>
              </a:rPr>
              <a:t>выставка работала 10 месяцев с 6 июня 2024 года по 6 апреля 2025 года</a:t>
            </a:r>
          </a:p>
        </p:txBody>
      </p:sp>
      <p:sp>
        <p:nvSpPr>
          <p:cNvPr id="6" name="Google Shape;54;p13">
            <a:extLst>
              <a:ext uri="{FF2B5EF4-FFF2-40B4-BE49-F238E27FC236}">
                <a16:creationId xmlns:a16="http://schemas.microsoft.com/office/drawing/2014/main" xmlns="" id="{286EE76B-7DCB-AAB8-B173-190EE8D51C58}"/>
              </a:ext>
            </a:extLst>
          </p:cNvPr>
          <p:cNvSpPr txBox="1">
            <a:spLocks/>
          </p:cNvSpPr>
          <p:nvPr/>
        </p:nvSpPr>
        <p:spPr>
          <a:xfrm rot="16200000">
            <a:off x="-1661082" y="2353003"/>
            <a:ext cx="4392491" cy="334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400" b="1" dirty="0">
                <a:solidFill>
                  <a:srgbClr val="452C0B"/>
                </a:solidFill>
                <a:latin typeface="Century Gothic" panose="020B0502020202020204" pitchFamily="34" charset="0"/>
              </a:rPr>
              <a:t>сроки и этапы реализации проекта</a:t>
            </a:r>
            <a:endParaRPr lang="ru-RU" sz="1400" dirty="0">
              <a:solidFill>
                <a:srgbClr val="452C0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Рисунок 1" descr="Изображение выглядит как в помещении, стена, мебель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B3FC5CBB-5AC2-E0C4-279D-BF437AB4491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5405" y="593849"/>
            <a:ext cx="5464133" cy="3852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008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FFCDEB">
                <a:alpha val="79000"/>
                <a:lumMod val="55000"/>
                <a:lumOff val="45000"/>
              </a:srgbClr>
            </a:gs>
            <a:gs pos="39000">
              <a:srgbClr val="DAFEE7">
                <a:lumMod val="71000"/>
                <a:lumOff val="29000"/>
              </a:srgbClr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71A4DAF-5F91-99B9-9FB3-5942CCC2D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0C2ED0FC-384C-FD6F-DC14-DB899807EB4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132" y="1747728"/>
            <a:ext cx="2789571" cy="2630876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3038C9B-401C-B7DC-F926-16E868700716}"/>
              </a:ext>
            </a:extLst>
          </p:cNvPr>
          <p:cNvSpPr txBox="1"/>
          <p:nvPr/>
        </p:nvSpPr>
        <p:spPr>
          <a:xfrm rot="16200000">
            <a:off x="-1775395" y="1882554"/>
            <a:ext cx="45051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60493E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т</a:t>
            </a:r>
            <a:r>
              <a:rPr lang="ru-RU" sz="1400" b="1" dirty="0">
                <a:solidFill>
                  <a:srgbClr val="60493E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ехнологии и креативные решения</a:t>
            </a:r>
            <a:endParaRPr lang="ru-RU" sz="1100" dirty="0">
              <a:solidFill>
                <a:srgbClr val="60493E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22536C9-2420-CC4C-C40F-4357DDA1AB29}"/>
              </a:ext>
            </a:extLst>
          </p:cNvPr>
          <p:cNvSpPr txBox="1"/>
          <p:nvPr/>
        </p:nvSpPr>
        <p:spPr>
          <a:xfrm>
            <a:off x="4139729" y="2592164"/>
            <a:ext cx="4392488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Выставка - как продолжение основной экспозиции Музея Костюма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endParaRPr lang="ru-RU" sz="8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Внимание к деталям. Для погружения в атмосферу бала на выставке проигрывались музыкальные композиции «Сладких танцев»</a:t>
            </a:r>
          </a:p>
          <a:p>
            <a:pPr algn="just">
              <a:buNone/>
            </a:pPr>
            <a:endParaRPr lang="ru-RU" sz="8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Концепция наполнения витрин. </a:t>
            </a:r>
            <a:r>
              <a:rPr lang="ru-RU" sz="900" dirty="0"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О</a:t>
            </a:r>
            <a:r>
              <a:rPr lang="ru-RU" sz="900" dirty="0"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формление витрин с силуэтными фигурами на заднем плане демонстрировало часть бального мероприятия. </a:t>
            </a:r>
            <a:r>
              <a:rPr lang="ru-RU" sz="900" dirty="0"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С</a:t>
            </a:r>
            <a:r>
              <a:rPr lang="ru-RU" sz="900" dirty="0"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тояла задача в одной витрине, наряду с крупными экспонатами, показать кондитерский этикет и промышленную графику, дополняя и раскрывая тему выставки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ru-RU" sz="800" dirty="0">
              <a:latin typeface="Century Gothic" panose="020B0502020202020204" pitchFamily="34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Обращение к историческим источникам. Для изготовления кондитерских муляжей использовались рисунки,</a:t>
            </a:r>
          </a:p>
          <a:p>
            <a:pPr algn="just"/>
            <a:r>
              <a:rPr lang="ru-RU" sz="900" dirty="0"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рецептурные справочники, прейскуранты и документы  XIX века</a:t>
            </a:r>
          </a:p>
        </p:txBody>
      </p:sp>
      <p:pic>
        <p:nvPicPr>
          <p:cNvPr id="22" name="Рисунок 21" descr="Изображение выглядит как искусство, картина, статуя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0B00A0ED-6F4D-AE4A-02D6-E9C8333C488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729" y="143892"/>
            <a:ext cx="4320192" cy="19954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Рисунок 22" descr="Изображение выглядит как посуда, десерт, стол, блюд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9102DE48-7C4A-7A25-84DE-D7F3A123E61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369" y="123"/>
            <a:ext cx="2704215" cy="50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25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rgbClr val="FFCDEB">
                <a:alpha val="79000"/>
                <a:lumMod val="55000"/>
                <a:lumOff val="45000"/>
              </a:srgbClr>
            </a:gs>
            <a:gs pos="34000">
              <a:srgbClr val="DAFEE7">
                <a:lumMod val="71000"/>
                <a:lumOff val="29000"/>
              </a:srgbClr>
            </a:gs>
            <a:gs pos="5600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8C57CCA-5B90-E484-37B7-846A78820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979A44CC-DCAF-7E03-9E1D-315B950924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85" y="359916"/>
            <a:ext cx="2101458" cy="2581080"/>
          </a:xfrm>
          <a:prstGeom prst="rect">
            <a:avLst/>
          </a:prstGeom>
          <a:noFill/>
        </p:spPr>
      </p:pic>
      <p:sp>
        <p:nvSpPr>
          <p:cNvPr id="6" name="Google Shape;54;p13">
            <a:extLst>
              <a:ext uri="{FF2B5EF4-FFF2-40B4-BE49-F238E27FC236}">
                <a16:creationId xmlns:a16="http://schemas.microsoft.com/office/drawing/2014/main" xmlns="" id="{1497FD80-6BE3-418E-DA44-B057F0A2D6A0}"/>
              </a:ext>
            </a:extLst>
          </p:cNvPr>
          <p:cNvSpPr txBox="1">
            <a:spLocks/>
          </p:cNvSpPr>
          <p:nvPr/>
        </p:nvSpPr>
        <p:spPr>
          <a:xfrm rot="16200000">
            <a:off x="-817821" y="2285765"/>
            <a:ext cx="2448272" cy="32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1400" b="1" dirty="0">
                <a:solidFill>
                  <a:srgbClr val="60493E"/>
                </a:solidFill>
                <a:latin typeface="Century Gothic" panose="020B0502020202020204" pitchFamily="34" charset="0"/>
                <a:ea typeface="Wix Madefor Text SemiBold"/>
                <a:cs typeface="Wix Madefor Text SemiBold"/>
                <a:sym typeface="Wix Madefor Text SemiBold"/>
              </a:rPr>
              <a:t>наполнение витрин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1BC8424-D65D-D312-AF64-CBCC76EA28E2}"/>
              </a:ext>
            </a:extLst>
          </p:cNvPr>
          <p:cNvSpPr txBox="1"/>
          <p:nvPr/>
        </p:nvSpPr>
        <p:spPr>
          <a:xfrm>
            <a:off x="587967" y="3888308"/>
            <a:ext cx="542669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b="1" dirty="0">
                <a:solidFill>
                  <a:srgbClr val="452C0B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                                                             Торжество десерта</a:t>
            </a:r>
            <a:r>
              <a:rPr lang="ru-RU" sz="105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: </a:t>
            </a:r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импровизированный ярусный стол-буфет </a:t>
            </a:r>
            <a:r>
              <a:rPr lang="ru-RU" sz="900" dirty="0"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в центральной витрине </a:t>
            </a:r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с десертным сервизом, посудой для подачи фруктов и мороженого.  Представленные на столе муляжи кондитерских изделий: рог изобилия, </a:t>
            </a:r>
            <a:r>
              <a:rPr lang="ru-RU" sz="90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крокембуш</a:t>
            </a:r>
            <a:r>
              <a:rPr lang="ru-RU" sz="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, конфеты подчеркивают великолепие угощений на балах, а сахарные букеты отсылают к традиции знакомств, ведь бал был своеобразной «ярмаркой» невест</a:t>
            </a:r>
            <a:endParaRPr lang="ru-RU" sz="9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 descr="Изображение выглядит как в помещении, скатерть, стена, меб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0907DB7B-AB8B-C809-50A3-7E36638E7F6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882" y="144436"/>
            <a:ext cx="2102117" cy="36313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Рисунок 22" descr="Изображение выглядит как цветок, роза, Срезанные цветы, ваз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3FBC9E6-FA2C-8AAB-6927-629D4504011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314" y="575940"/>
            <a:ext cx="2396909" cy="26413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" name="Рисунок 40" descr="Изображение выглядит как посуда, стол, еда, блюд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E5F1413-8AF9-C745-9D11-6263194C548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226" y="0"/>
            <a:ext cx="2808312" cy="50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33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">
              <a:srgbClr val="FFCDEB">
                <a:lumMod val="66000"/>
                <a:lumOff val="34000"/>
                <a:alpha val="60000"/>
              </a:srgbClr>
            </a:gs>
            <a:gs pos="29000">
              <a:srgbClr val="DAFEE7">
                <a:lumMod val="71000"/>
                <a:lumOff val="29000"/>
                <a:alpha val="63000"/>
              </a:srgbClr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2DDF4A1-E5A6-250F-FA3E-6A37C3C2B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D98DC52E-B5FA-5FA0-201D-FE1149D8151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4" y="1229616"/>
            <a:ext cx="2101458" cy="2581080"/>
          </a:xfrm>
          <a:prstGeom prst="rect">
            <a:avLst/>
          </a:prstGeom>
          <a:noFill/>
        </p:spPr>
      </p:pic>
      <p:sp>
        <p:nvSpPr>
          <p:cNvPr id="6" name="Google Shape;54;p13">
            <a:extLst>
              <a:ext uri="{FF2B5EF4-FFF2-40B4-BE49-F238E27FC236}">
                <a16:creationId xmlns:a16="http://schemas.microsoft.com/office/drawing/2014/main" xmlns="" id="{24D999AC-0834-D60A-BC82-BB129C0B3493}"/>
              </a:ext>
            </a:extLst>
          </p:cNvPr>
          <p:cNvSpPr txBox="1">
            <a:spLocks/>
          </p:cNvSpPr>
          <p:nvPr/>
        </p:nvSpPr>
        <p:spPr>
          <a:xfrm rot="16200000">
            <a:off x="-824781" y="2030375"/>
            <a:ext cx="2448272" cy="32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1400" b="1" dirty="0">
                <a:solidFill>
                  <a:srgbClr val="60493E"/>
                </a:solidFill>
                <a:latin typeface="Century Gothic" panose="020B0502020202020204" pitchFamily="34" charset="0"/>
                <a:ea typeface="Wix Madefor Text SemiBold"/>
                <a:cs typeface="Wix Madefor Text SemiBold"/>
                <a:sym typeface="Wix Madefor Text SemiBold"/>
              </a:rPr>
              <a:t>наполнение витрин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19CE1FE-0ABC-0933-B78A-E7A1E2B77ACE}"/>
              </a:ext>
            </a:extLst>
          </p:cNvPr>
          <p:cNvSpPr txBox="1"/>
          <p:nvPr/>
        </p:nvSpPr>
        <p:spPr>
          <a:xfrm>
            <a:off x="561739" y="187086"/>
            <a:ext cx="4734768" cy="80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b="1" dirty="0">
                <a:solidFill>
                  <a:srgbClr val="452C0B"/>
                </a:solidFill>
                <a:latin typeface="Century Gothic" panose="020B0502020202020204" pitchFamily="34" charset="0"/>
              </a:rPr>
              <a:t>Завтрак с шоколадом</a:t>
            </a:r>
            <a:r>
              <a:rPr lang="ru-RU" sz="1050" dirty="0">
                <a:solidFill>
                  <a:srgbClr val="452C0B"/>
                </a:solidFill>
                <a:latin typeface="Century Gothic" panose="020B0502020202020204" pitchFamily="34" charset="0"/>
              </a:rPr>
              <a:t>. </a:t>
            </a:r>
            <a:r>
              <a:rPr lang="ru-RU" sz="900" dirty="0">
                <a:latin typeface="Century Gothic" panose="020B0502020202020204" pitchFamily="34" charset="0"/>
              </a:rPr>
              <a:t>Представленные в витрина детское платье, игрушки, открытки «Детский маскарад» фабрики «Эйнем», статуэтка «Шоколадница», шоколадная пара и настольная игра «Кто выбирает конфекты?» — все это намекает на первые детские утренние балы, где предлагались танцы, игры и лакомства</a:t>
            </a:r>
          </a:p>
        </p:txBody>
      </p:sp>
      <p:pic>
        <p:nvPicPr>
          <p:cNvPr id="3" name="Рисунок 2" descr="Изображение выглядит как в помещении, искусство, стена, ст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291FB26A-59DC-9381-61B8-DD8842A6E13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850" y="0"/>
            <a:ext cx="3599688" cy="5040313"/>
          </a:xfrm>
          <a:prstGeom prst="rect">
            <a:avLst/>
          </a:prstGeom>
        </p:spPr>
      </p:pic>
      <p:pic>
        <p:nvPicPr>
          <p:cNvPr id="9" name="Рисунок 8" descr="Изображение выглядит как мультфильм, искусство, иллюстрация, зарисо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B3F5108-57C6-ED47-0D07-867AF1F7002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65251">
            <a:off x="1463727" y="1376687"/>
            <a:ext cx="2514299" cy="95522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картина, искусство, в помещении, п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A98E0F1-9F32-8956-6946-2DB362472DF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419" y="2418656"/>
            <a:ext cx="4615364" cy="24858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9313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rgbClr val="FFCDEB">
                <a:alpha val="79000"/>
                <a:lumMod val="55000"/>
                <a:lumOff val="45000"/>
              </a:srgbClr>
            </a:gs>
            <a:gs pos="34000">
              <a:srgbClr val="DAFEE7">
                <a:lumMod val="71000"/>
                <a:lumOff val="29000"/>
              </a:srgbClr>
            </a:gs>
            <a:gs pos="5600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89BAE0D-348C-6F8A-A8AB-91A5DA6B0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99A39CFE-D127-9CFC-8759-4F33ECB74B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730" y="2233637"/>
            <a:ext cx="2101458" cy="2581080"/>
          </a:xfrm>
          <a:prstGeom prst="rect">
            <a:avLst/>
          </a:prstGeom>
          <a:noFill/>
        </p:spPr>
      </p:pic>
      <p:sp>
        <p:nvSpPr>
          <p:cNvPr id="6" name="Google Shape;54;p13">
            <a:extLst>
              <a:ext uri="{FF2B5EF4-FFF2-40B4-BE49-F238E27FC236}">
                <a16:creationId xmlns:a16="http://schemas.microsoft.com/office/drawing/2014/main" xmlns="" id="{FE79D289-84CF-EBAF-0F6C-E8101471F3F3}"/>
              </a:ext>
            </a:extLst>
          </p:cNvPr>
          <p:cNvSpPr txBox="1">
            <a:spLocks/>
          </p:cNvSpPr>
          <p:nvPr/>
        </p:nvSpPr>
        <p:spPr>
          <a:xfrm rot="16200000">
            <a:off x="-839407" y="2137657"/>
            <a:ext cx="2448272" cy="32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1400" b="1" dirty="0">
                <a:solidFill>
                  <a:srgbClr val="60493E"/>
                </a:solidFill>
                <a:latin typeface="Century Gothic" panose="020B0502020202020204" pitchFamily="34" charset="0"/>
                <a:ea typeface="Wix Madefor Text SemiBold"/>
                <a:cs typeface="Wix Madefor Text SemiBold"/>
                <a:sym typeface="Wix Madefor Text SemiBold"/>
              </a:rPr>
              <a:t>наполнение витрин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FABF4F1-6402-4F44-BC94-F713927A6B04}"/>
              </a:ext>
            </a:extLst>
          </p:cNvPr>
          <p:cNvSpPr txBox="1"/>
          <p:nvPr/>
        </p:nvSpPr>
        <p:spPr>
          <a:xfrm>
            <a:off x="611337" y="3888308"/>
            <a:ext cx="5472608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В</a:t>
            </a:r>
            <a:r>
              <a:rPr lang="ru-RU" sz="900" b="1" dirty="0">
                <a:solidFill>
                  <a:srgbClr val="452C0B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r>
              <a:rPr lang="ru-RU" sz="1050" b="1" dirty="0">
                <a:solidFill>
                  <a:srgbClr val="452C0B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Мужской</a:t>
            </a:r>
            <a:r>
              <a:rPr lang="ru-RU" sz="900" b="1" dirty="0">
                <a:solidFill>
                  <a:srgbClr val="452C0B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витрине были представлены костюм, цилиндр, трость, фарфоровая пара для шоколада, газета «Новости сезона», курительная трубка, игральные карты -  все это поддерживает тему мужских бальных развлечений </a:t>
            </a:r>
            <a:endParaRPr lang="ru-RU" sz="90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Изображение выглядит как мебель, одежда, в помещении, журнальный стол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3561A860-96B7-15C1-B139-C8D3C22AA33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066" y="-9248"/>
            <a:ext cx="2699569" cy="5058808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в помещении, посуда, меб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FF4CC25-961A-6472-72B4-29D17D2F80C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114" y="503932"/>
            <a:ext cx="5314950" cy="2788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4046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FFCDEB">
                <a:alpha val="79000"/>
                <a:lumMod val="55000"/>
                <a:lumOff val="45000"/>
              </a:srgbClr>
            </a:gs>
            <a:gs pos="43000">
              <a:srgbClr val="DAFEE7">
                <a:lumMod val="71000"/>
                <a:lumOff val="29000"/>
              </a:srgbClr>
            </a:gs>
            <a:gs pos="3500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A5F26B2-74EA-E5D8-D19C-326409482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A86D74C1-34AC-48A1-70AB-0A86D852981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845" y="719956"/>
            <a:ext cx="2101458" cy="2581080"/>
          </a:xfrm>
          <a:prstGeom prst="rect">
            <a:avLst/>
          </a:prstGeom>
          <a:noFill/>
        </p:spPr>
      </p:pic>
      <p:sp>
        <p:nvSpPr>
          <p:cNvPr id="6" name="Google Shape;54;p13">
            <a:extLst>
              <a:ext uri="{FF2B5EF4-FFF2-40B4-BE49-F238E27FC236}">
                <a16:creationId xmlns:a16="http://schemas.microsoft.com/office/drawing/2014/main" xmlns="" id="{780F15DB-0396-BE8F-95F4-CE739CD31B56}"/>
              </a:ext>
            </a:extLst>
          </p:cNvPr>
          <p:cNvSpPr txBox="1">
            <a:spLocks/>
          </p:cNvSpPr>
          <p:nvPr/>
        </p:nvSpPr>
        <p:spPr>
          <a:xfrm rot="16200000">
            <a:off x="-867705" y="2141749"/>
            <a:ext cx="2448272" cy="32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1400" b="1" dirty="0">
                <a:solidFill>
                  <a:srgbClr val="60493E"/>
                </a:solidFill>
                <a:latin typeface="Century Gothic" panose="020B0502020202020204" pitchFamily="34" charset="0"/>
                <a:ea typeface="Wix Madefor Text SemiBold"/>
                <a:cs typeface="Wix Madefor Text SemiBold"/>
                <a:sym typeface="Wix Madefor Text SemiBold"/>
              </a:rPr>
              <a:t>наполнение витрин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A0D28C1-841B-4A1A-8668-0058A3A18219}"/>
              </a:ext>
            </a:extLst>
          </p:cNvPr>
          <p:cNvSpPr txBox="1"/>
          <p:nvPr/>
        </p:nvSpPr>
        <p:spPr>
          <a:xfrm>
            <a:off x="1261085" y="4054899"/>
            <a:ext cx="4248471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b="1" dirty="0">
                <a:solidFill>
                  <a:srgbClr val="452C0B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Бал – Маскарад</a:t>
            </a:r>
            <a:r>
              <a:rPr lang="ru-RU" sz="105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, </a:t>
            </a: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витрина, где ее Величество Музыка </a:t>
            </a:r>
            <a:r>
              <a:rPr lang="ru-RU" sz="900" dirty="0">
                <a:solidFill>
                  <a:schemeClr val="tx1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– </a:t>
            </a: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основная тема. В центре Фонограф-игрушечка и партитура «</a:t>
            </a:r>
            <a:r>
              <a:rPr lang="ru-RU" sz="900" dirty="0">
                <a:solidFill>
                  <a:schemeClr val="tx1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Шоколадного вальса», одного из пяти  </a:t>
            </a: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«Сладких танцев» Карла Фельдмана</a:t>
            </a:r>
            <a:endParaRPr lang="ru-RU" sz="90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в помещении, мебель, Витрина, ст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9B67E50A-941B-3EF3-F24B-342A72097D9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415" y="225850"/>
            <a:ext cx="4026073" cy="34577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Изображение выглядит как посуда, в помещении, мебель, журнальный стол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A706D42C-D33F-3B3D-D18A-B8A234588A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2827" y="-1"/>
            <a:ext cx="3314371" cy="504031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анец, искусство, черно-белый, тен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E5D48A0E-F8F6-6868-1360-A01259FDD5C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alphaModFix amt="73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81" y="3663822"/>
            <a:ext cx="936104" cy="1278202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47533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DEB">
                <a:alpha val="79000"/>
                <a:lumMod val="55000"/>
                <a:lumOff val="45000"/>
              </a:srgbClr>
            </a:gs>
            <a:gs pos="53000">
              <a:srgbClr val="DAFEE7">
                <a:lumMod val="77000"/>
                <a:lumOff val="23000"/>
              </a:srgbClr>
            </a:gs>
            <a:gs pos="9200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0499599-C7F6-3482-E96B-29F30BD84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2D7F2B45-0520-37F4-51A6-0D596A3882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298" y="1204482"/>
            <a:ext cx="2437738" cy="2994110"/>
          </a:xfrm>
          <a:prstGeom prst="rect">
            <a:avLst/>
          </a:prstGeom>
          <a:noFill/>
        </p:spPr>
      </p:pic>
      <p:sp>
        <p:nvSpPr>
          <p:cNvPr id="6" name="Google Shape;54;p13">
            <a:extLst>
              <a:ext uri="{FF2B5EF4-FFF2-40B4-BE49-F238E27FC236}">
                <a16:creationId xmlns:a16="http://schemas.microsoft.com/office/drawing/2014/main" xmlns="" id="{63E5776A-93B0-3FAC-ABAF-391A8BD0F146}"/>
              </a:ext>
            </a:extLst>
          </p:cNvPr>
          <p:cNvSpPr txBox="1">
            <a:spLocks/>
          </p:cNvSpPr>
          <p:nvPr/>
        </p:nvSpPr>
        <p:spPr>
          <a:xfrm rot="16200000">
            <a:off x="-881305" y="2139421"/>
            <a:ext cx="2448272" cy="32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1400" b="1" dirty="0">
                <a:solidFill>
                  <a:srgbClr val="60493E"/>
                </a:solidFill>
                <a:latin typeface="Century Gothic" panose="020B0502020202020204" pitchFamily="34" charset="0"/>
                <a:ea typeface="Wix Madefor Text SemiBold"/>
                <a:cs typeface="Wix Madefor Text SemiBold"/>
                <a:sym typeface="Wix Madefor Text SemiBold"/>
              </a:rPr>
              <a:t>наполнение витрин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CEA7FA3-114B-2ECA-57AC-9185111D54E1}"/>
              </a:ext>
            </a:extLst>
          </p:cNvPr>
          <p:cNvSpPr txBox="1"/>
          <p:nvPr/>
        </p:nvSpPr>
        <p:spPr>
          <a:xfrm>
            <a:off x="2869640" y="2862183"/>
            <a:ext cx="3661047" cy="108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b="1" dirty="0">
                <a:solidFill>
                  <a:srgbClr val="452C0B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За кулисами </a:t>
            </a:r>
            <a:r>
              <a:rPr lang="ru-RU" sz="1050" b="1" dirty="0">
                <a:solidFill>
                  <a:srgbClr val="452C0B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бала 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– </a:t>
            </a: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своеобразная «обратная сторона» бального угощения – кухня: предметы кондитерского ручного производства, венчик, ступки, формы для изготовления конфет, ингредиенты для приготовления шоколада, посуда, весы и меры веса, рукописные рецепты кондитерских изделий. Все то, что обеспечивало наполнение буфетного стола</a:t>
            </a:r>
          </a:p>
        </p:txBody>
      </p:sp>
      <p:pic>
        <p:nvPicPr>
          <p:cNvPr id="5" name="Рисунок 4" descr="Изображение выглядит как в помещении, Витрина, искусство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BD95F9D2-2B9A-0A7A-FE5C-E61D8DA5C23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711" y="-1"/>
            <a:ext cx="2286827" cy="5040313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Витрина, в помещении, сте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E5993F2-B96F-059B-0AC3-1A781638EEE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754" y="295027"/>
            <a:ext cx="1834489" cy="3741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978D18C-99FA-70F5-7E68-49B347C0862D}"/>
              </a:ext>
            </a:extLst>
          </p:cNvPr>
          <p:cNvSpPr txBox="1"/>
          <p:nvPr/>
        </p:nvSpPr>
        <p:spPr>
          <a:xfrm>
            <a:off x="691584" y="4237455"/>
            <a:ext cx="583910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Выставка не заканчивалась Розовым залом, в радиусном коридоре три баннера дают краткую информацию о фабриках</a:t>
            </a:r>
            <a:r>
              <a:rPr lang="ru-RU" sz="900" dirty="0">
                <a:solidFill>
                  <a:schemeClr val="tx1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–</a:t>
            </a:r>
            <a:r>
              <a:rPr lang="ru-RU" sz="9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 Поставщиках Двора Его Императорского Величества: «Эйнем», «Абрикосова», «Жоржа Бормана», и о том, как называются старинные предприятия в наши дни </a:t>
            </a:r>
          </a:p>
        </p:txBody>
      </p:sp>
      <p:pic>
        <p:nvPicPr>
          <p:cNvPr id="13" name="Рисунок 12" descr="Изображение выглядит как в помещении, Легкая закуска, шоколад, ст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9E32DF55-81C9-0E8E-015E-1B5CBD42B7F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2827" y="152161"/>
            <a:ext cx="3500076" cy="23338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1427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FFCDEB">
                <a:lumMod val="78000"/>
                <a:lumOff val="22000"/>
              </a:srgbClr>
            </a:gs>
            <a:gs pos="34000">
              <a:srgbClr val="DAFEE7">
                <a:lumMod val="71000"/>
                <a:lumOff val="29000"/>
              </a:srgbClr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8B5AC52-5588-465B-9250-F72985813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Изображение выглядит как текст, книга, письмо, бумаг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1C959F9A-96D8-C7E1-1EBB-A3807D8CFA6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9172">
            <a:off x="4610156" y="203403"/>
            <a:ext cx="3927068" cy="2976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Google Shape;54;p13">
            <a:extLst>
              <a:ext uri="{FF2B5EF4-FFF2-40B4-BE49-F238E27FC236}">
                <a16:creationId xmlns:a16="http://schemas.microsoft.com/office/drawing/2014/main" xmlns="" id="{8B8E54E4-5920-D73D-F44C-3CBB41FA13A8}"/>
              </a:ext>
            </a:extLst>
          </p:cNvPr>
          <p:cNvSpPr txBox="1">
            <a:spLocks/>
          </p:cNvSpPr>
          <p:nvPr/>
        </p:nvSpPr>
        <p:spPr>
          <a:xfrm rot="16200000">
            <a:off x="-1839470" y="2357773"/>
            <a:ext cx="4382794" cy="32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1400" b="1" dirty="0">
                <a:solidFill>
                  <a:srgbClr val="60493E"/>
                </a:solidFill>
                <a:latin typeface="Century Gothic" panose="020B0502020202020204" pitchFamily="34" charset="0"/>
                <a:ea typeface="Wix Madefor Text SemiBold"/>
                <a:cs typeface="Wix Madefor Text SemiBold"/>
                <a:sym typeface="Wix Madefor Text SemiBold"/>
              </a:rPr>
              <a:t>обращение к историческим источникам</a:t>
            </a:r>
          </a:p>
        </p:txBody>
      </p:sp>
      <p:pic>
        <p:nvPicPr>
          <p:cNvPr id="22" name="Рисунок 21" descr="Изображение выглядит как текст, книга, письмо, Печат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246DFCEA-C9E1-427B-1E06-469D78E82A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47130">
            <a:off x="3758442" y="889452"/>
            <a:ext cx="1876941" cy="2645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Рисунок 23" descr="Изображение выглядит как Торт на день рождения, Сладость, пирог, Легкая закус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75812E37-9F57-29E2-85C3-997A1F2A72E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309" y="0"/>
            <a:ext cx="3275847" cy="5040313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Печать, Шрифт, плака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E49D571E-6AB9-8C19-E63B-DA91F7452F7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3498" y="2013455"/>
            <a:ext cx="2009492" cy="2934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 descr="Изображение выглядит как текст, книга, одежда, письм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AA32EACC-5175-C47A-8E37-A703FC55F5F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70623">
            <a:off x="5589194" y="2083433"/>
            <a:ext cx="1269013" cy="1800817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ед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BC9FDA5E-53EF-C93F-5670-342160D7426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74197">
            <a:off x="3919391" y="3521082"/>
            <a:ext cx="3081783" cy="1357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7519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rgbClr val="FFCDEB">
                <a:alpha val="79000"/>
                <a:lumMod val="55000"/>
                <a:lumOff val="45000"/>
              </a:srgbClr>
            </a:gs>
            <a:gs pos="90000">
              <a:srgbClr val="DAFEE7">
                <a:lumMod val="71000"/>
                <a:lumOff val="29000"/>
              </a:srgbClr>
            </a:gs>
            <a:gs pos="6900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570C435-BDF9-CAB6-19BE-E9F6BD579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307FCFD-E711-AB6C-202B-615AA45A4C22}"/>
              </a:ext>
            </a:extLst>
          </p:cNvPr>
          <p:cNvSpPr/>
          <p:nvPr/>
        </p:nvSpPr>
        <p:spPr>
          <a:xfrm>
            <a:off x="5864243" y="237161"/>
            <a:ext cx="1659862" cy="4756568"/>
          </a:xfrm>
          <a:prstGeom prst="rect">
            <a:avLst/>
          </a:prstGeom>
          <a:solidFill>
            <a:srgbClr val="FFE7F5">
              <a:alpha val="24000"/>
            </a:srgbClr>
          </a:solidFill>
          <a:ln>
            <a:noFill/>
          </a:ln>
          <a:effectLst>
            <a:glow>
              <a:schemeClr val="accent1"/>
            </a:glow>
            <a:outerShdw blurRad="50800" dist="381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28C91154-36F4-790C-37A2-BFD654B3AC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029" y="431924"/>
            <a:ext cx="2684772" cy="3297525"/>
          </a:xfrm>
          <a:prstGeom prst="rect">
            <a:avLst/>
          </a:prstGeom>
          <a:noFill/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3F58F09-D8FA-59EF-C8AF-CB2AD65D1034}"/>
              </a:ext>
            </a:extLst>
          </p:cNvPr>
          <p:cNvSpPr/>
          <p:nvPr/>
        </p:nvSpPr>
        <p:spPr>
          <a:xfrm>
            <a:off x="334831" y="298538"/>
            <a:ext cx="3805036" cy="4443235"/>
          </a:xfrm>
          <a:prstGeom prst="rect">
            <a:avLst/>
          </a:prstGeom>
          <a:solidFill>
            <a:srgbClr val="DAFEE7">
              <a:alpha val="24000"/>
            </a:srgbClr>
          </a:solidFill>
          <a:ln>
            <a:noFill/>
          </a:ln>
          <a:effectLst>
            <a:glow>
              <a:schemeClr val="accent1"/>
            </a:glow>
            <a:outerShdw blurRad="50800" dist="381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 descr="Изображение выглядит как в помещении, дизайн интерьера, окно, сте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E17B66A2-80FB-8589-7FF3-3E3FAD79855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5833" y="-1"/>
            <a:ext cx="3923705" cy="50466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876FD3C-503A-0060-EAC4-ABF656C36EB2}"/>
              </a:ext>
            </a:extLst>
          </p:cNvPr>
          <p:cNvSpPr txBox="1"/>
          <p:nvPr/>
        </p:nvSpPr>
        <p:spPr>
          <a:xfrm>
            <a:off x="663145" y="915869"/>
            <a:ext cx="3332982" cy="320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452C0B"/>
                </a:solidFill>
                <a:latin typeface="Century Gothic" panose="020B0502020202020204" pitchFamily="34" charset="0"/>
              </a:rPr>
              <a:t>Проблемы при реализации проекта</a:t>
            </a:r>
            <a:r>
              <a:rPr lang="ru-RU" sz="1050" dirty="0">
                <a:latin typeface="Century Gothic" panose="020B0502020202020204" pitchFamily="34" charset="0"/>
              </a:rPr>
              <a:t>:</a:t>
            </a:r>
          </a:p>
          <a:p>
            <a:endParaRPr lang="ru-RU" sz="1050" dirty="0">
              <a:latin typeface="Century Gothic" panose="020B0502020202020204" pitchFamily="34" charset="0"/>
            </a:endParaRPr>
          </a:p>
          <a:p>
            <a:endParaRPr lang="ru-RU" sz="1050" dirty="0">
              <a:latin typeface="Century Gothic" panose="020B0502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latin typeface="Century Gothic" panose="020B0502020202020204" pitchFamily="34" charset="0"/>
              </a:rPr>
              <a:t>Ограниченный бюджет выставки;</a:t>
            </a:r>
          </a:p>
          <a:p>
            <a:pPr marL="171450" indent="-171450">
              <a:buFontTx/>
              <a:buChar char="-"/>
            </a:pPr>
            <a:endParaRPr lang="ru-RU" sz="900" dirty="0">
              <a:latin typeface="Century Gothic" panose="020B0502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latin typeface="Century Gothic" panose="020B0502020202020204" pitchFamily="34" charset="0"/>
              </a:rPr>
              <a:t>Небольшой объем и сложная архитектура выставочного помещения;</a:t>
            </a:r>
          </a:p>
          <a:p>
            <a:pPr marL="171450" indent="-171450">
              <a:buFontTx/>
              <a:buChar char="-"/>
            </a:pPr>
            <a:endParaRPr lang="ru-RU" sz="900" dirty="0">
              <a:latin typeface="Century Gothic" panose="020B0502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latin typeface="Century Gothic" panose="020B0502020202020204" pitchFamily="34" charset="0"/>
              </a:rPr>
              <a:t>Витрины-комнаты для демонстрации крупных предметов и костюмов, не подходящие для демонстрации мелкой промышленной графики и миниатюрных предметов;</a:t>
            </a:r>
          </a:p>
          <a:p>
            <a:pPr marL="171450" indent="-171450">
              <a:buFontTx/>
              <a:buChar char="-"/>
            </a:pPr>
            <a:endParaRPr lang="ru-RU" sz="900" dirty="0">
              <a:latin typeface="Century Gothic" panose="020B0502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latin typeface="Century Gothic" panose="020B0502020202020204" pitchFamily="34" charset="0"/>
              </a:rPr>
              <a:t>Необходимость в использовании дополнительных конструкций и антикварной мебели: кофейных, ломберных, туалетных столиков, консолей, которые подбирались и устанавливались уже в процессе монтажа;</a:t>
            </a:r>
          </a:p>
          <a:p>
            <a:pPr marL="171450" indent="-171450">
              <a:buFontTx/>
              <a:buChar char="-"/>
            </a:pPr>
            <a:endParaRPr lang="ru-RU" sz="900" dirty="0">
              <a:latin typeface="Century Gothic" panose="020B0502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latin typeface="Century Gothic" panose="020B0502020202020204" pitchFamily="34" charset="0"/>
              </a:rPr>
              <a:t>Для размещения информационных баннеров был задействован радиусный коридор, чтобы не нарушать гармонию Розового зала</a:t>
            </a:r>
          </a:p>
        </p:txBody>
      </p:sp>
      <p:pic>
        <p:nvPicPr>
          <p:cNvPr id="11" name="Рисунок 10" descr="Изображение выглядит как Танец, искусство, черно-белый, тен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E15567B-B82E-8576-A64A-8173E4F38D4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73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5553" y="3647585"/>
            <a:ext cx="936104" cy="1278202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15088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1000">
              <a:srgbClr val="FFCDEB">
                <a:alpha val="79000"/>
                <a:lumMod val="55000"/>
                <a:lumOff val="45000"/>
              </a:srgbClr>
            </a:gs>
            <a:gs pos="60000">
              <a:srgbClr val="DAFEE7">
                <a:lumMod val="71000"/>
                <a:lumOff val="29000"/>
              </a:srgbClr>
            </a:gs>
            <a:gs pos="4100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DAA8A7A-911E-3D29-3C86-045D0453A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4BEA52D-00FB-4B79-0DE3-5E79D2FFD9D4}"/>
              </a:ext>
            </a:extLst>
          </p:cNvPr>
          <p:cNvSpPr txBox="1"/>
          <p:nvPr/>
        </p:nvSpPr>
        <p:spPr>
          <a:xfrm>
            <a:off x="3184925" y="829533"/>
            <a:ext cx="3458257" cy="332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algn="just">
              <a:buFont typeface="Wingdings" panose="05000000000000000000" pitchFamily="2" charset="2"/>
              <a:buChar char="ü"/>
            </a:pPr>
            <a:r>
              <a:rPr lang="ru-RU" sz="870" dirty="0">
                <a:latin typeface="Century Gothic" panose="020B0502020202020204" pitchFamily="34" charset="0"/>
              </a:rPr>
              <a:t>Работа выставки планировалась с 4 июня до 30 сентября 2024 года. По запросу ГМЗ «Павловск» и гостей музея «Шоколадный вальс» продлевали два раза. Выставка работала до 06.04. 2025 года – </a:t>
            </a:r>
          </a:p>
          <a:p>
            <a:pPr marL="171450" algn="just"/>
            <a:r>
              <a:rPr lang="ru-RU" sz="900" b="1" dirty="0">
                <a:solidFill>
                  <a:srgbClr val="452C0B"/>
                </a:solidFill>
                <a:latin typeface="Century Gothic" panose="020B0502020202020204" pitchFamily="34" charset="0"/>
              </a:rPr>
              <a:t>	</a:t>
            </a:r>
            <a:r>
              <a:rPr lang="ru-RU" sz="1100" b="1" dirty="0">
                <a:solidFill>
                  <a:srgbClr val="452C0B"/>
                </a:solidFill>
                <a:latin typeface="Century Gothic" panose="020B0502020202020204" pitchFamily="34" charset="0"/>
              </a:rPr>
              <a:t>10 месяцев</a:t>
            </a:r>
          </a:p>
          <a:p>
            <a:pPr marL="171450" algn="just"/>
            <a:endParaRPr lang="ru-RU" sz="1000" b="1" dirty="0">
              <a:solidFill>
                <a:srgbClr val="452C0B"/>
              </a:solidFill>
              <a:latin typeface="Century Gothic" panose="020B0502020202020204" pitchFamily="34" charset="0"/>
            </a:endParaRPr>
          </a:p>
          <a:p>
            <a:pPr marL="171450" algn="just">
              <a:buFont typeface="Wingdings" panose="05000000000000000000" pitchFamily="2" charset="2"/>
              <a:buChar char="ü"/>
            </a:pPr>
            <a:r>
              <a:rPr lang="ru-RU" sz="870" dirty="0">
                <a:latin typeface="Century Gothic" panose="020B0502020202020204" pitchFamily="34" charset="0"/>
              </a:rPr>
              <a:t>За время работы «Шоколадного вальса» выставку посетили    </a:t>
            </a:r>
            <a:r>
              <a:rPr lang="ru-RU" sz="900" dirty="0">
                <a:latin typeface="Century Gothic" panose="020B0502020202020204" pitchFamily="34" charset="0"/>
              </a:rPr>
              <a:t>	</a:t>
            </a:r>
            <a:r>
              <a:rPr lang="ru-RU" sz="1100" b="1" dirty="0">
                <a:solidFill>
                  <a:srgbClr val="452C0B"/>
                </a:solidFill>
                <a:latin typeface="Century Gothic" panose="020B0502020202020204" pitchFamily="34" charset="0"/>
              </a:rPr>
              <a:t>104 503 гостя</a:t>
            </a:r>
          </a:p>
          <a:p>
            <a:pPr marL="171450" algn="just">
              <a:buFont typeface="Wingdings" panose="05000000000000000000" pitchFamily="2" charset="2"/>
              <a:buChar char="ü"/>
            </a:pPr>
            <a:endParaRPr lang="ru-RU" sz="1000" b="1" dirty="0">
              <a:solidFill>
                <a:srgbClr val="452C0B"/>
              </a:solidFill>
              <a:latin typeface="Century Gothic" panose="020B0502020202020204" pitchFamily="34" charset="0"/>
            </a:endParaRPr>
          </a:p>
          <a:p>
            <a:pPr marL="171450" algn="just">
              <a:buFont typeface="Wingdings" panose="05000000000000000000" pitchFamily="2" charset="2"/>
              <a:buChar char="ü"/>
            </a:pPr>
            <a:r>
              <a:rPr lang="ru-RU" sz="870" dirty="0">
                <a:latin typeface="Century Gothic" panose="020B0502020202020204" pitchFamily="34" charset="0"/>
              </a:rPr>
              <a:t>Выставка была реализована силами Музея Истории Шоколада и Какао, бюджет выставки небольшой – около             </a:t>
            </a:r>
            <a:r>
              <a:rPr lang="ru-RU" sz="1100" b="1" dirty="0">
                <a:solidFill>
                  <a:srgbClr val="452C0B"/>
                </a:solidFill>
                <a:latin typeface="Century Gothic" panose="020B0502020202020204" pitchFamily="34" charset="0"/>
              </a:rPr>
              <a:t>500 тыс. рублей</a:t>
            </a:r>
          </a:p>
          <a:p>
            <a:pPr marL="171450" algn="just">
              <a:buFont typeface="Wingdings" panose="05000000000000000000" pitchFamily="2" charset="2"/>
              <a:buChar char="ü"/>
            </a:pPr>
            <a:endParaRPr lang="ru-RU" sz="1000" b="1" dirty="0">
              <a:solidFill>
                <a:srgbClr val="452C0B"/>
              </a:solidFill>
              <a:latin typeface="Century Gothic" panose="020B0502020202020204" pitchFamily="34" charset="0"/>
            </a:endParaRPr>
          </a:p>
          <a:p>
            <a:pPr marL="171450" algn="just">
              <a:buFont typeface="Wingdings" panose="05000000000000000000" pitchFamily="2" charset="2"/>
              <a:buChar char="ü"/>
            </a:pPr>
            <a:r>
              <a:rPr lang="ru-RU" sz="870" dirty="0">
                <a:latin typeface="Century Gothic" panose="020B0502020202020204" pitchFamily="34" charset="0"/>
              </a:rPr>
              <a:t>Реклама выставки со стороны холдинга «Объединенные кондитеры» и Музея Истории  Шоколада и Какао — это публикации в социальных сетях, на сайтах холдинга и Музея. Верстку афиши для «Музея костюма» создал дизайнер </a:t>
            </a:r>
            <a:r>
              <a:rPr lang="ru-RU" sz="870" dirty="0" err="1">
                <a:latin typeface="Century Gothic" panose="020B0502020202020204" pitchFamily="34" charset="0"/>
              </a:rPr>
              <a:t>МИШКи</a:t>
            </a:r>
            <a:r>
              <a:rPr lang="ru-RU" sz="870" dirty="0">
                <a:latin typeface="Century Gothic" panose="020B0502020202020204" pitchFamily="34" charset="0"/>
              </a:rPr>
              <a:t>, афиши печатались силами ГМЗ «Павловск»</a:t>
            </a:r>
          </a:p>
          <a:p>
            <a:pPr marL="171450" algn="just">
              <a:buFont typeface="Wingdings" panose="05000000000000000000" pitchFamily="2" charset="2"/>
              <a:buChar char="ü"/>
            </a:pPr>
            <a:endParaRPr lang="ru-RU" sz="1000" dirty="0">
              <a:latin typeface="Century Gothic" panose="020B0502020202020204" pitchFamily="34" charset="0"/>
            </a:endParaRPr>
          </a:p>
          <a:p>
            <a:pPr marL="171450" algn="just">
              <a:buFont typeface="Wingdings" panose="05000000000000000000" pitchFamily="2" charset="2"/>
              <a:buChar char="ü"/>
            </a:pPr>
            <a:r>
              <a:rPr lang="ru-RU" sz="870" dirty="0">
                <a:latin typeface="Century Gothic" panose="020B0502020202020204" pitchFamily="34" charset="0"/>
              </a:rPr>
              <a:t>Был создан раздел выставки в «Коллекции-онлайн» Музея. Сформировался запрос на публикацию каталогов выставок и создание виртуальных проектов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4350EEF-06B1-FDDA-7028-E01BE47E1B4D}"/>
              </a:ext>
            </a:extLst>
          </p:cNvPr>
          <p:cNvSpPr txBox="1"/>
          <p:nvPr/>
        </p:nvSpPr>
        <p:spPr>
          <a:xfrm>
            <a:off x="3347641" y="227096"/>
            <a:ext cx="5328592" cy="493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870" dirty="0">
                <a:latin typeface="Century Gothic" panose="020B0502020202020204" pitchFamily="34" charset="0"/>
              </a:rPr>
              <a:t>Для Музея это был уникальный опыт посмотреть на шоколад, его подачу через великолепие бала. При этом ключевое место на выставке занимал музейный предмет - драгоценность, которую хотелось рассматривать</a:t>
            </a:r>
          </a:p>
        </p:txBody>
      </p:sp>
      <p:pic>
        <p:nvPicPr>
          <p:cNvPr id="14" name="Рисунок 13" descr="Изображение выглядит как текст, одежда, приукрашивание, Криноли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939FA262-655A-C3DD-E3B4-EEE5839C4C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5131" y="804430"/>
            <a:ext cx="2204407" cy="42423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E19F5A3-ADED-B9D5-16F2-F03EC6934683}"/>
              </a:ext>
            </a:extLst>
          </p:cNvPr>
          <p:cNvSpPr txBox="1"/>
          <p:nvPr/>
        </p:nvSpPr>
        <p:spPr>
          <a:xfrm rot="16200000">
            <a:off x="-1062012" y="2225175"/>
            <a:ext cx="25862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52C0B"/>
                </a:solidFill>
                <a:latin typeface="Century Gothic" panose="020B0502020202020204" pitchFamily="34" charset="0"/>
              </a:rPr>
              <a:t>Результаты проекта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7DFEA40-DE18-4B0A-D7B5-5E81B774888C}"/>
              </a:ext>
            </a:extLst>
          </p:cNvPr>
          <p:cNvSpPr txBox="1"/>
          <p:nvPr/>
        </p:nvSpPr>
        <p:spPr>
          <a:xfrm>
            <a:off x="179288" y="4203498"/>
            <a:ext cx="64638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Century Gothic" panose="020B0502020202020204" pitchFamily="34" charset="0"/>
              </a:rPr>
              <a:t> </a:t>
            </a:r>
            <a:r>
              <a:rPr lang="ru-RU" sz="870" dirty="0">
                <a:latin typeface="Century Gothic" panose="020B0502020202020204" pitchFamily="34" charset="0"/>
              </a:rPr>
              <a:t>У Музея появились новые партнеры и запросы на создание интересных проектов в будущем:                   ГМЗ «Петергоф», ГБУК «Санкт-Петербургский музей Хлеба», Саратовский государственный художественный музей им. А.Н. Радищева, ФБУ «Музей морского флота», Музей Финансового университета при Правительстве РФ</a:t>
            </a:r>
          </a:p>
        </p:txBody>
      </p:sp>
      <p:pic>
        <p:nvPicPr>
          <p:cNvPr id="20" name="Рисунок 19" descr="Изображение выглядит как текст, письмо, Шрифт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E51B1964-ADD4-E1BC-1F51-3D26DEA537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44" y="190484"/>
            <a:ext cx="2731648" cy="38883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5407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">
              <a:srgbClr val="FFCDEB">
                <a:lumMod val="78000"/>
                <a:lumOff val="22000"/>
                <a:alpha val="66000"/>
              </a:srgbClr>
            </a:gs>
            <a:gs pos="84000">
              <a:srgbClr val="DAFEE7">
                <a:lumMod val="71000"/>
                <a:lumOff val="29000"/>
              </a:srgbClr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D585145-0A52-C22F-B36B-38D038FA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4;p13">
            <a:extLst>
              <a:ext uri="{FF2B5EF4-FFF2-40B4-BE49-F238E27FC236}">
                <a16:creationId xmlns:a16="http://schemas.microsoft.com/office/drawing/2014/main" xmlns="" id="{76E679A4-69E7-3B0F-A36F-E298D7447570}"/>
              </a:ext>
            </a:extLst>
          </p:cNvPr>
          <p:cNvSpPr txBox="1">
            <a:spLocks/>
          </p:cNvSpPr>
          <p:nvPr/>
        </p:nvSpPr>
        <p:spPr>
          <a:xfrm rot="16200000">
            <a:off x="-122605" y="2357772"/>
            <a:ext cx="945395" cy="32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1400" b="1" dirty="0">
                <a:solidFill>
                  <a:srgbClr val="60493E"/>
                </a:solidFill>
                <a:latin typeface="Century Gothic" panose="020B0502020202020204" pitchFamily="34" charset="0"/>
                <a:ea typeface="Wix Madefor Text SemiBold"/>
                <a:cs typeface="Wix Madefor Text SemiBold"/>
                <a:sym typeface="Wix Madefor Text SemiBold"/>
              </a:rPr>
              <a:t>отзывы</a:t>
            </a:r>
          </a:p>
        </p:txBody>
      </p:sp>
      <p:pic>
        <p:nvPicPr>
          <p:cNvPr id="25" name="Рисунок 24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85D869B-995D-F65A-AAA5-11D5E6CF90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85243" y="781503"/>
            <a:ext cx="2030233" cy="3491315"/>
          </a:xfrm>
          <a:prstGeom prst="rect">
            <a:avLst/>
          </a:prstGeom>
          <a:noFill/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DBD4CEFB-AC93-6781-7351-DDDB7457564D}"/>
              </a:ext>
            </a:extLst>
          </p:cNvPr>
          <p:cNvSpPr/>
          <p:nvPr/>
        </p:nvSpPr>
        <p:spPr>
          <a:xfrm>
            <a:off x="4929166" y="2808188"/>
            <a:ext cx="3491315" cy="1963234"/>
          </a:xfrm>
          <a:prstGeom prst="rect">
            <a:avLst/>
          </a:prstGeom>
          <a:solidFill>
            <a:srgbClr val="DAFEE7">
              <a:alpha val="24000"/>
            </a:srgbClr>
          </a:solidFill>
          <a:ln>
            <a:noFill/>
          </a:ln>
          <a:effectLst>
            <a:glow>
              <a:schemeClr val="accent1"/>
            </a:glow>
            <a:outerShdw blurRad="50800" dist="381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9BA19CAD-22E1-641A-8968-BCAA0F548DE4}"/>
              </a:ext>
            </a:extLst>
          </p:cNvPr>
          <p:cNvSpPr txBox="1"/>
          <p:nvPr/>
        </p:nvSpPr>
        <p:spPr>
          <a:xfrm>
            <a:off x="891901" y="363163"/>
            <a:ext cx="30169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1000" i="1" dirty="0">
                <a:latin typeface="Century Gothic" panose="020B0502020202020204" pitchFamily="34" charset="0"/>
              </a:rPr>
              <a:t>Чудесный шоколадно-конфетный зал! После посещения идём в кофейню с шоколадом - разыгрался аппетит!</a:t>
            </a:r>
          </a:p>
          <a:p>
            <a:r>
              <a:rPr lang="ru-RU" sz="1000" i="1" dirty="0">
                <a:latin typeface="Century Gothic" panose="020B0502020202020204" pitchFamily="34" charset="0"/>
              </a:rPr>
              <a:t>                          </a:t>
            </a:r>
          </a:p>
          <a:p>
            <a:r>
              <a:rPr lang="ru-RU" sz="1000" i="1" dirty="0">
                <a:latin typeface="Century Gothic" panose="020B0502020202020204" pitchFamily="34" charset="0"/>
              </a:rPr>
              <a:t>                          Евгений, Ольга, 13.06.2024 г.</a:t>
            </a:r>
          </a:p>
          <a:p>
            <a:endParaRPr lang="ru-RU" sz="1000" i="1" dirty="0">
              <a:latin typeface="Century Gothic" panose="020B0502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D838034-61D8-675F-27E8-91FAE65FCEC1}"/>
              </a:ext>
            </a:extLst>
          </p:cNvPr>
          <p:cNvSpPr txBox="1"/>
          <p:nvPr/>
        </p:nvSpPr>
        <p:spPr>
          <a:xfrm>
            <a:off x="927422" y="2132803"/>
            <a:ext cx="28362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1000" i="1" dirty="0">
                <a:latin typeface="Century Gothic" panose="020B0502020202020204" pitchFamily="34" charset="0"/>
              </a:rPr>
              <a:t>Большое спасибо за нежную и романтичную выставку</a:t>
            </a:r>
          </a:p>
          <a:p>
            <a:pPr indent="457200" algn="just"/>
            <a:r>
              <a:rPr lang="ru-RU" sz="1000" i="1" dirty="0">
                <a:latin typeface="Century Gothic" panose="020B0502020202020204" pitchFamily="34" charset="0"/>
              </a:rPr>
              <a:t>       </a:t>
            </a:r>
          </a:p>
          <a:p>
            <a:pPr indent="457200" algn="just"/>
            <a:r>
              <a:rPr lang="ru-RU" sz="1000" i="1" dirty="0">
                <a:latin typeface="Century Gothic" panose="020B0502020202020204" pitchFamily="34" charset="0"/>
              </a:rPr>
              <a:t>Посетитель выставки 07.06.2024г.</a:t>
            </a:r>
          </a:p>
          <a:p>
            <a:pPr indent="457200" algn="just"/>
            <a:endParaRPr lang="ru-RU" sz="1000" i="1" dirty="0">
              <a:latin typeface="Century Gothic" panose="020B0502020202020204" pitchFamily="34" charset="0"/>
            </a:endParaRPr>
          </a:p>
          <a:p>
            <a:pPr algn="just"/>
            <a:endParaRPr lang="ru-RU" sz="1000" i="1" dirty="0">
              <a:latin typeface="Century Gothic" panose="020B0502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2910695-3BB0-DAA6-67B1-C01E916CF39F}"/>
              </a:ext>
            </a:extLst>
          </p:cNvPr>
          <p:cNvSpPr txBox="1"/>
          <p:nvPr/>
        </p:nvSpPr>
        <p:spPr>
          <a:xfrm>
            <a:off x="919517" y="3818776"/>
            <a:ext cx="303157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1000" i="1" dirty="0">
                <a:latin typeface="Century Gothic" panose="020B0502020202020204" pitchFamily="34" charset="0"/>
              </a:rPr>
              <a:t>Спасибо большое за прекрасную выставку, экспонаты! Всё просто потрясающе!</a:t>
            </a:r>
          </a:p>
          <a:p>
            <a:pPr indent="457200" algn="just"/>
            <a:r>
              <a:rPr lang="ru-RU" sz="1000" i="1" dirty="0">
                <a:latin typeface="Century Gothic" panose="020B0502020202020204" pitchFamily="34" charset="0"/>
              </a:rPr>
              <a:t>                                г. Нижневартовск</a:t>
            </a:r>
          </a:p>
          <a:p>
            <a:pPr indent="457200" algn="just"/>
            <a:endParaRPr lang="ru-RU" sz="1000" i="1" dirty="0">
              <a:latin typeface="Century Gothic" panose="020B0502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FCEC394-8AD2-CCBB-DCE2-780F18A836D1}"/>
              </a:ext>
            </a:extLst>
          </p:cNvPr>
          <p:cNvSpPr txBox="1"/>
          <p:nvPr/>
        </p:nvSpPr>
        <p:spPr>
          <a:xfrm>
            <a:off x="5003825" y="3888308"/>
            <a:ext cx="34433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1000" i="1" dirty="0">
                <a:latin typeface="Century Gothic" panose="020B0502020202020204" pitchFamily="34" charset="0"/>
              </a:rPr>
              <a:t>Спасибо за такую интересную выставку! Хотелось бы книгу - каталог!»</a:t>
            </a:r>
          </a:p>
          <a:p>
            <a:pPr indent="457200" algn="just"/>
            <a:endParaRPr lang="ru-RU" sz="1000" i="1" dirty="0">
              <a:latin typeface="Century Gothic" panose="020B0502020202020204" pitchFamily="34" charset="0"/>
            </a:endParaRPr>
          </a:p>
          <a:p>
            <a:pPr indent="457200" algn="just"/>
            <a:r>
              <a:rPr lang="ru-RU" sz="1000" i="1" dirty="0">
                <a:latin typeface="Century Gothic" panose="020B0502020202020204" pitchFamily="34" charset="0"/>
              </a:rPr>
              <a:t>                                 Посетитель выставки</a:t>
            </a:r>
          </a:p>
          <a:p>
            <a:pPr indent="457200" algn="just"/>
            <a:endParaRPr lang="ru-RU" sz="1000" i="1" dirty="0">
              <a:latin typeface="Century Gothic" panose="020B0502020202020204" pitchFamily="34" charset="0"/>
            </a:endParaRPr>
          </a:p>
          <a:p>
            <a:pPr algn="just"/>
            <a:endParaRPr lang="ru-RU" sz="1000" i="1" dirty="0">
              <a:latin typeface="Century Gothic" panose="020B0502020202020204" pitchFamily="34" charset="0"/>
            </a:endParaRPr>
          </a:p>
        </p:txBody>
      </p:sp>
      <p:pic>
        <p:nvPicPr>
          <p:cNvPr id="3" name="Рисунок 2" descr="Изображение выглядит как коллекция, багет, в помещении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6E873E92-B082-855D-A5AB-8EC978A711C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0833" y="353861"/>
            <a:ext cx="4400996" cy="29316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8709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DEB">
                <a:lumMod val="78000"/>
                <a:lumOff val="22000"/>
                <a:alpha val="69000"/>
              </a:srgbClr>
            </a:gs>
            <a:gs pos="71000">
              <a:srgbClr val="DAFEE7">
                <a:lumMod val="71000"/>
                <a:lumOff val="29000"/>
              </a:srgbClr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625E659-B8D6-0F5A-A1A8-36C5CE68C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4;p13">
            <a:extLst>
              <a:ext uri="{FF2B5EF4-FFF2-40B4-BE49-F238E27FC236}">
                <a16:creationId xmlns:a16="http://schemas.microsoft.com/office/drawing/2014/main" xmlns="" id="{AE94D4C8-ADFA-6E05-23B0-4462C08B729C}"/>
              </a:ext>
            </a:extLst>
          </p:cNvPr>
          <p:cNvSpPr txBox="1">
            <a:spLocks/>
          </p:cNvSpPr>
          <p:nvPr/>
        </p:nvSpPr>
        <p:spPr>
          <a:xfrm rot="16200000">
            <a:off x="-182150" y="2426730"/>
            <a:ext cx="945395" cy="32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1400" b="1" dirty="0">
                <a:solidFill>
                  <a:srgbClr val="60493E"/>
                </a:solidFill>
                <a:latin typeface="Century Gothic" panose="020B0502020202020204" pitchFamily="34" charset="0"/>
                <a:ea typeface="Wix Madefor Text SemiBold"/>
                <a:cs typeface="Wix Madefor Text SemiBold"/>
                <a:sym typeface="Wix Madefor Text SemiBold"/>
              </a:rPr>
              <a:t>отзывы</a:t>
            </a:r>
          </a:p>
        </p:txBody>
      </p:sp>
      <p:pic>
        <p:nvPicPr>
          <p:cNvPr id="25" name="Рисунок 24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0AFF62D0-A9B0-2695-41CD-05552FD09B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503202" y="1441466"/>
            <a:ext cx="3227551" cy="3491315"/>
          </a:xfrm>
          <a:prstGeom prst="rect">
            <a:avLst/>
          </a:prstGeom>
          <a:noFill/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96C089E1-E51B-67B1-7D1F-F8B91E03329D}"/>
              </a:ext>
            </a:extLst>
          </p:cNvPr>
          <p:cNvSpPr/>
          <p:nvPr/>
        </p:nvSpPr>
        <p:spPr>
          <a:xfrm>
            <a:off x="683345" y="509327"/>
            <a:ext cx="3816424" cy="2160241"/>
          </a:xfrm>
          <a:prstGeom prst="rect">
            <a:avLst/>
          </a:prstGeom>
          <a:solidFill>
            <a:srgbClr val="DAFEE7">
              <a:alpha val="24000"/>
            </a:srgbClr>
          </a:solidFill>
          <a:ln>
            <a:noFill/>
          </a:ln>
          <a:effectLst>
            <a:glow>
              <a:schemeClr val="accent1"/>
            </a:glow>
            <a:outerShdw blurRad="50800" dist="381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 descr="Изображение выглядит как стол, в помещении, мебель, ваз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E43C08B6-80F2-210C-7D59-049F780C3AB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377" y="137676"/>
            <a:ext cx="4196677" cy="23496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6E839D2-E556-7333-4CFB-AF18EA7F4627}"/>
              </a:ext>
            </a:extLst>
          </p:cNvPr>
          <p:cNvSpPr txBox="1"/>
          <p:nvPr/>
        </p:nvSpPr>
        <p:spPr>
          <a:xfrm>
            <a:off x="683345" y="2887339"/>
            <a:ext cx="633670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900" i="1" dirty="0">
                <a:latin typeface="Century Gothic" panose="020B0502020202020204" pitchFamily="34" charset="0"/>
              </a:rPr>
              <a:t>...Завершает Галерею костюма очаровательная временная выставка «Шоколадный вальс». Выставка сделана совместно ГМЗ «Павловск» и Музеем Истории Шоколада и Какао Холдинга «Объединенные кондитеры».</a:t>
            </a:r>
          </a:p>
          <a:p>
            <a:pPr indent="457200" algn="just"/>
            <a:r>
              <a:rPr lang="ru-RU" sz="900" i="1" dirty="0">
                <a:latin typeface="Century Gothic" panose="020B0502020202020204" pitchFamily="34" charset="0"/>
              </a:rPr>
              <a:t>Выставка рассказывает о бальном этикете, который включал в себя великолепную музыку, элегантные наряды и изысканные угощения. </a:t>
            </a:r>
          </a:p>
          <a:p>
            <a:pPr indent="457200" algn="just"/>
            <a:r>
              <a:rPr lang="ru-RU" sz="900" i="1" dirty="0">
                <a:latin typeface="Century Gothic" panose="020B0502020202020204" pitchFamily="34" charset="0"/>
              </a:rPr>
              <a:t>На балах традиционно накрывали буфет, где можно было освежиться прохладительными напитками и мороженым, полакомиться фруктами и конфетами.</a:t>
            </a:r>
          </a:p>
          <a:p>
            <a:pPr indent="457200" algn="just"/>
            <a:r>
              <a:rPr lang="ru-RU" sz="900" i="1" dirty="0">
                <a:latin typeface="Century Gothic" panose="020B0502020202020204" pitchFamily="34" charset="0"/>
              </a:rPr>
              <a:t>Десертный стол - украшение бальной трапезы. С конца 18 века почетное место на нем принадлежало «Королю десертов» - Шоколаду. Выставка погружает в атмосферу роскоши и удовольствий конца 19 столетия, рассказывает о главных фирмах - производителях шоколада...</a:t>
            </a:r>
          </a:p>
          <a:p>
            <a:pPr indent="457200" algn="just"/>
            <a:r>
              <a:rPr lang="ru-RU" sz="900" i="1" dirty="0">
                <a:latin typeface="Century Gothic" panose="020B0502020202020204" pitchFamily="34" charset="0"/>
              </a:rPr>
              <a:t>                                                                                                                 Блогер Марина Ларионова, ЖЖ</a:t>
            </a:r>
          </a:p>
          <a:p>
            <a:pPr indent="457200" algn="just"/>
            <a:r>
              <a:rPr lang="ru-RU" sz="900" i="1" dirty="0">
                <a:latin typeface="Century Gothic" panose="020B0502020202020204" pitchFamily="34" charset="0"/>
              </a:rPr>
              <a:t>                                                                                                                                   ГМЗ "Павловск"</a:t>
            </a:r>
          </a:p>
        </p:txBody>
      </p:sp>
      <p:pic>
        <p:nvPicPr>
          <p:cNvPr id="33" name="Рисунок 32" descr="Изображение выглядит как Предметная фотография, духовые инструменты, в помещении, ст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E4CDF817-527E-3263-FF1A-D350A55B260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5626" y="137676"/>
            <a:ext cx="3435501" cy="23708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 descr="Изображение выглядит как одежда, в помещении, Человеческое лицо, Дизайн костюм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1F715319-ED04-7155-D107-F8D720B0A8E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4914" y="2669568"/>
            <a:ext cx="1492471" cy="22382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1512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FFCDEB">
                <a:lumMod val="78000"/>
                <a:lumOff val="22000"/>
                <a:alpha val="66000"/>
              </a:srgbClr>
            </a:gs>
            <a:gs pos="74000">
              <a:srgbClr val="DAFEE7">
                <a:lumMod val="71000"/>
                <a:lumOff val="29000"/>
              </a:srgbClr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95FEB1C-7DD2-5341-0E3D-420123752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49DC3BBB-4BA6-318E-D492-0D8CE211744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262" y="1007988"/>
            <a:ext cx="2265095" cy="3491315"/>
          </a:xfrm>
          <a:prstGeom prst="rect">
            <a:avLst/>
          </a:prstGeom>
          <a:noFill/>
        </p:spPr>
      </p:pic>
      <p:sp>
        <p:nvSpPr>
          <p:cNvPr id="6" name="Google Shape;54;p13">
            <a:extLst>
              <a:ext uri="{FF2B5EF4-FFF2-40B4-BE49-F238E27FC236}">
                <a16:creationId xmlns:a16="http://schemas.microsoft.com/office/drawing/2014/main" xmlns="" id="{36D9A309-4CCF-E949-040D-1C856A2A55B0}"/>
              </a:ext>
            </a:extLst>
          </p:cNvPr>
          <p:cNvSpPr txBox="1">
            <a:spLocks/>
          </p:cNvSpPr>
          <p:nvPr/>
        </p:nvSpPr>
        <p:spPr>
          <a:xfrm rot="16200000">
            <a:off x="-185186" y="2357772"/>
            <a:ext cx="945395" cy="32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1400" b="1" dirty="0">
                <a:solidFill>
                  <a:srgbClr val="60493E"/>
                </a:solidFill>
                <a:latin typeface="Century Gothic" panose="020B0502020202020204" pitchFamily="34" charset="0"/>
                <a:ea typeface="Wix Madefor Text SemiBold"/>
                <a:cs typeface="Wix Madefor Text SemiBold"/>
                <a:sym typeface="Wix Madefor Text SemiBold"/>
              </a:rPr>
              <a:t>отзывы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53A8A740-206B-F853-F25D-2526F18F6117}"/>
              </a:ext>
            </a:extLst>
          </p:cNvPr>
          <p:cNvSpPr txBox="1"/>
          <p:nvPr/>
        </p:nvSpPr>
        <p:spPr>
          <a:xfrm>
            <a:off x="3563665" y="411886"/>
            <a:ext cx="244827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900" i="1" dirty="0">
                <a:latin typeface="Century Gothic" panose="020B0502020202020204" pitchFamily="34" charset="0"/>
              </a:rPr>
              <a:t>Зал «Шоколадного вальса» не рассчитан на танцы. Зато мастерски передаёт эстетику и настроение бального приёма. Труды знаменитых фабрикантов Фердинанда Эйнема и Алексея Абрикосова оставили незабываемый след в продвижении их кондитерских производств. Тема пленительного десерта отражалась в литературе, живописи, музыкальном искусстве.</a:t>
            </a:r>
          </a:p>
          <a:p>
            <a:pPr indent="457200" algn="just"/>
            <a:r>
              <a:rPr lang="ru-RU" sz="900" i="1" dirty="0">
                <a:latin typeface="Century Gothic" panose="020B0502020202020204" pitchFamily="34" charset="0"/>
              </a:rPr>
              <a:t>Один из стендов посвящён ключевым ингредиентам шоколада…</a:t>
            </a:r>
          </a:p>
          <a:p>
            <a:pPr indent="457200" algn="just"/>
            <a:r>
              <a:rPr lang="ru-RU" sz="900" i="1" dirty="0">
                <a:latin typeface="Century Gothic" panose="020B0502020202020204" pitchFamily="34" charset="0"/>
              </a:rPr>
              <a:t>…В полёте «Шоколадного вальса» вам повстречаются интересные десертные атрибуты бальных вечеров и кондитерские аксессуары: настольная игра «Кто выбирает конфекту?», записная книжка с рецептами кондитерских изделий, ларцы для конфет, форма для отливания шоколада «Грозди винограда».</a:t>
            </a:r>
          </a:p>
          <a:p>
            <a:pPr indent="457200" algn="just"/>
            <a:r>
              <a:rPr lang="ru-RU" sz="900" i="1" dirty="0">
                <a:latin typeface="Century Gothic" panose="020B0502020202020204" pitchFamily="34" charset="0"/>
              </a:rPr>
              <a:t>Удивительно, но я далеко не в первый раз посещаю выставки Музея Истории Шоколада и Какао холдинга «Объединённые кондитеры», но каждый раз вижу что-то новое! </a:t>
            </a:r>
          </a:p>
          <a:p>
            <a:pPr indent="457200" algn="r"/>
            <a:r>
              <a:rPr lang="ru-RU" sz="800" i="1" dirty="0">
                <a:latin typeface="Century Gothic" panose="020B0502020202020204" pitchFamily="34" charset="0"/>
              </a:rPr>
              <a:t>Журналист, автор блога 7chocolat, </a:t>
            </a:r>
          </a:p>
          <a:p>
            <a:pPr indent="457200" algn="r"/>
            <a:r>
              <a:rPr lang="ru-RU" sz="800" i="1" dirty="0">
                <a:latin typeface="Century Gothic" panose="020B0502020202020204" pitchFamily="34" charset="0"/>
              </a:rPr>
              <a:t>Анастасия Барашкова </a:t>
            </a:r>
          </a:p>
        </p:txBody>
      </p:sp>
      <p:pic>
        <p:nvPicPr>
          <p:cNvPr id="3" name="Рисунок 2" descr="Изображение выглядит как Витрина, строительство, окно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A29933AC-3BDD-D6AD-CED2-E8852110A4B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8182" y="-5433"/>
            <a:ext cx="2681356" cy="5051176"/>
          </a:xfrm>
          <a:prstGeom prst="rect">
            <a:avLst/>
          </a:prstGeom>
        </p:spPr>
      </p:pic>
      <p:pic>
        <p:nvPicPr>
          <p:cNvPr id="5" name="Рисунок 4" descr="Изображение выглядит как еда, Легкая закуска, выпечка, посу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2D704F6B-8367-FE0E-39BE-782380160DE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02" y="-5433"/>
            <a:ext cx="2835176" cy="50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495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FFCDEB">
                <a:lumMod val="78000"/>
                <a:lumOff val="22000"/>
                <a:alpha val="66000"/>
              </a:srgbClr>
            </a:gs>
            <a:gs pos="74000">
              <a:srgbClr val="DAFEE7">
                <a:lumMod val="71000"/>
                <a:lumOff val="29000"/>
              </a:srgbClr>
            </a:gs>
          </a:gsLst>
          <a:lin ang="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CA89B61-D560-B3CB-30F2-E4FB59662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в помещении, текст, пол, сте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E43409D2-5D35-3E6A-1E1B-4D765CEE4BD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727"/>
            <a:ext cx="8999538" cy="50510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41D8DA0-91BF-B507-ECD3-6F54690257C2}"/>
              </a:ext>
            </a:extLst>
          </p:cNvPr>
          <p:cNvSpPr txBox="1"/>
          <p:nvPr/>
        </p:nvSpPr>
        <p:spPr>
          <a:xfrm>
            <a:off x="6155953" y="4536380"/>
            <a:ext cx="27500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Century Gothic" panose="020B050202020202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Открытие и работа выставки освещалась на федеральных каналах</a:t>
            </a:r>
            <a:endParaRPr lang="ru-RU" sz="1000" dirty="0">
              <a:effectLst/>
              <a:latin typeface="Century Gothic" panose="020B0502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31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3955C3-3557-9B95-B2FB-902288110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черный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42680A22-482A-4740-D95C-3B5DC134D9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4700"/>
                    </a14:imgEffect>
                    <a14:imgEffect>
                      <a14:brightnessContrast bright="2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56" y="159890"/>
            <a:ext cx="1206531" cy="4541728"/>
          </a:xfrm>
          <a:prstGeom prst="rect">
            <a:avLst/>
          </a:prstGeom>
          <a:noFill/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1544F23C-0276-2319-13A8-CB5BDEA0AFE1}"/>
              </a:ext>
            </a:extLst>
          </p:cNvPr>
          <p:cNvSpPr/>
          <p:nvPr/>
        </p:nvSpPr>
        <p:spPr>
          <a:xfrm>
            <a:off x="7435254" y="365516"/>
            <a:ext cx="1310687" cy="4245400"/>
          </a:xfrm>
          <a:prstGeom prst="rect">
            <a:avLst/>
          </a:prstGeom>
          <a:solidFill>
            <a:srgbClr val="DAFEE7">
              <a:alpha val="24000"/>
            </a:srgbClr>
          </a:solidFill>
          <a:ln>
            <a:noFill/>
          </a:ln>
          <a:effectLst>
            <a:glow>
              <a:schemeClr val="accent1"/>
            </a:glow>
            <a:outerShdw blurRad="50800" dist="381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Танец, искусство, черно-белый, тен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10E7895B-C5E6-720B-0AA9-EB7FE2AA0ED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73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020" y="3332713"/>
            <a:ext cx="936104" cy="1278202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  <p:sp>
        <p:nvSpPr>
          <p:cNvPr id="5" name="Google Shape;54;p13">
            <a:extLst>
              <a:ext uri="{FF2B5EF4-FFF2-40B4-BE49-F238E27FC236}">
                <a16:creationId xmlns:a16="http://schemas.microsoft.com/office/drawing/2014/main" xmlns="" id="{BE6E695E-7A0F-42A8-CE08-A742594B6D9B}"/>
              </a:ext>
            </a:extLst>
          </p:cNvPr>
          <p:cNvSpPr txBox="1">
            <a:spLocks/>
          </p:cNvSpPr>
          <p:nvPr/>
        </p:nvSpPr>
        <p:spPr>
          <a:xfrm>
            <a:off x="3347641" y="388302"/>
            <a:ext cx="4580210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2800" dirty="0">
                <a:solidFill>
                  <a:srgbClr val="452C0B"/>
                </a:solidFill>
                <a:latin typeface="Miama Nueva" panose="02000603000000000000" pitchFamily="2" charset="-52"/>
                <a:ea typeface="Wix Madefor Text SemiBold"/>
                <a:cs typeface="Wix Madefor Text SemiBold"/>
                <a:sym typeface="Wix Madefor Text SemiBold"/>
              </a:rPr>
              <a:t>Шоколадный Вальс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3F35435A-8BC4-6347-0BB0-57D8E3FABD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020" y="4752404"/>
            <a:ext cx="1065047" cy="12802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7DB6EFF-186B-B4C6-794C-DAF7CF94E567}"/>
              </a:ext>
            </a:extLst>
          </p:cNvPr>
          <p:cNvSpPr/>
          <p:nvPr/>
        </p:nvSpPr>
        <p:spPr>
          <a:xfrm>
            <a:off x="7785734" y="935980"/>
            <a:ext cx="1213804" cy="4104333"/>
          </a:xfrm>
          <a:prstGeom prst="rect">
            <a:avLst/>
          </a:prstGeom>
          <a:solidFill>
            <a:srgbClr val="FFE7F5">
              <a:alpha val="24000"/>
            </a:srgbClr>
          </a:solidFill>
          <a:ln>
            <a:noFill/>
          </a:ln>
          <a:effectLst>
            <a:glow>
              <a:schemeClr val="accent1"/>
            </a:glow>
            <a:outerShdw blurRad="50800" dist="381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535B00-BD1D-25AC-123A-32B5B3BEAFB3}"/>
              </a:ext>
            </a:extLst>
          </p:cNvPr>
          <p:cNvSpPr txBox="1"/>
          <p:nvPr/>
        </p:nvSpPr>
        <p:spPr>
          <a:xfrm>
            <a:off x="1600662" y="1775157"/>
            <a:ext cx="554461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i="1" dirty="0">
                <a:latin typeface="Century Gothic" panose="020B0502020202020204" pitchFamily="34" charset="0"/>
              </a:rPr>
              <a:t>                      Танцевальные увеселения в праздничной атмосфере, великолепная музыка, элегантные наряды, изысканная сервировка буфетов, невероятные десерты, оригинальная реклама и изящный этикет кондитерских изделий прошлого – все это «Шоколадный бал», на котором царили </a:t>
            </a:r>
          </a:p>
          <a:p>
            <a:pPr algn="just"/>
            <a:r>
              <a:rPr lang="ru-RU" sz="1050" i="1" dirty="0">
                <a:latin typeface="Century Gothic" panose="020B0502020202020204" pitchFamily="34" charset="0"/>
              </a:rPr>
              <a:t>                  «Король Танцев» – Вальс и  «Король Десертов» – Шоколад!</a:t>
            </a:r>
          </a:p>
          <a:p>
            <a:pPr algn="just"/>
            <a:endParaRPr lang="ru-RU" sz="1050" i="1" dirty="0">
              <a:latin typeface="Century Gothic" panose="020B0502020202020204" pitchFamily="34" charset="0"/>
            </a:endParaRPr>
          </a:p>
        </p:txBody>
      </p:sp>
      <p:sp>
        <p:nvSpPr>
          <p:cNvPr id="7" name="Google Shape;54;p13">
            <a:extLst>
              <a:ext uri="{FF2B5EF4-FFF2-40B4-BE49-F238E27FC236}">
                <a16:creationId xmlns:a16="http://schemas.microsoft.com/office/drawing/2014/main" xmlns="" id="{D3369EF2-F597-00B2-7993-569115244111}"/>
              </a:ext>
            </a:extLst>
          </p:cNvPr>
          <p:cNvSpPr txBox="1">
            <a:spLocks/>
          </p:cNvSpPr>
          <p:nvPr/>
        </p:nvSpPr>
        <p:spPr>
          <a:xfrm>
            <a:off x="1458909" y="3719786"/>
            <a:ext cx="5544616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09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90000"/>
              </a:lnSpc>
              <a:buClr>
                <a:srgbClr val="000000"/>
              </a:buClr>
              <a:buSzPts val="990"/>
            </a:pPr>
            <a:r>
              <a:rPr lang="ru-RU" sz="3200" dirty="0">
                <a:solidFill>
                  <a:srgbClr val="452C0B"/>
                </a:solidFill>
                <a:latin typeface="Miama Nueva" panose="02000603000000000000" pitchFamily="2" charset="-52"/>
                <a:ea typeface="Wix Madefor Text SemiBold"/>
                <a:cs typeface="Wix Madefor Text SemiBold"/>
                <a:sym typeface="Wix Madefor Text SemiBold"/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143159408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Лучшее музейное мероприятие_Музей Истории Шоколада и Какао</Template>
  <TotalTime>1244</TotalTime>
  <Words>1409</Words>
  <Application>Microsoft Office PowerPoint</Application>
  <PresentationFormat>Произвольный</PresentationFormat>
  <Paragraphs>141</Paragraphs>
  <Slides>21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Cambria</vt:lpstr>
      <vt:lpstr>Century Gothic</vt:lpstr>
      <vt:lpstr>Wingdings</vt:lpstr>
      <vt:lpstr>Wix Madefor Text SemiBold</vt:lpstr>
      <vt:lpstr>Times New Roman</vt:lpstr>
      <vt:lpstr>Tahoma</vt:lpstr>
      <vt:lpstr>Miama Nueva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Nikolay Polkovnikov</dc:creator>
  <cp:lastModifiedBy>user</cp:lastModifiedBy>
  <cp:revision>211</cp:revision>
  <dcterms:created xsi:type="dcterms:W3CDTF">2025-06-18T08:13:14Z</dcterms:created>
  <dcterms:modified xsi:type="dcterms:W3CDTF">2026-01-27T04:23:12Z</dcterms:modified>
</cp:coreProperties>
</file>