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7" r:id="rId1"/>
    <p:sldMasterId id="2147483779" r:id="rId2"/>
    <p:sldMasterId id="2147483782" r:id="rId3"/>
    <p:sldMasterId id="2147483785" r:id="rId4"/>
    <p:sldMasterId id="2147483764" r:id="rId5"/>
    <p:sldMasterId id="2147483770" r:id="rId6"/>
  </p:sldMasterIdLst>
  <p:notesMasterIdLst>
    <p:notesMasterId r:id="rId27"/>
  </p:notesMasterIdLst>
  <p:handoutMasterIdLst>
    <p:handoutMasterId r:id="rId28"/>
  </p:handoutMasterIdLst>
  <p:sldIdLst>
    <p:sldId id="279" r:id="rId7"/>
    <p:sldId id="288" r:id="rId8"/>
    <p:sldId id="290" r:id="rId9"/>
    <p:sldId id="295" r:id="rId10"/>
    <p:sldId id="296" r:id="rId11"/>
    <p:sldId id="292" r:id="rId12"/>
    <p:sldId id="297" r:id="rId13"/>
    <p:sldId id="299" r:id="rId14"/>
    <p:sldId id="303" r:id="rId15"/>
    <p:sldId id="300" r:id="rId16"/>
    <p:sldId id="305" r:id="rId17"/>
    <p:sldId id="312" r:id="rId18"/>
    <p:sldId id="313" r:id="rId19"/>
    <p:sldId id="308" r:id="rId20"/>
    <p:sldId id="306" r:id="rId21"/>
    <p:sldId id="304" r:id="rId22"/>
    <p:sldId id="317" r:id="rId23"/>
    <p:sldId id="320" r:id="rId24"/>
    <p:sldId id="318" r:id="rId25"/>
    <p:sldId id="315" r:id="rId2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3" pos="145" userDrawn="1">
          <p15:clr>
            <a:srgbClr val="A4A3A4"/>
          </p15:clr>
        </p15:guide>
        <p15:guide id="4" pos="5628">
          <p15:clr>
            <a:srgbClr val="A4A3A4"/>
          </p15:clr>
        </p15:guide>
        <p15:guide id="7" pos="5057" userDrawn="1">
          <p15:clr>
            <a:srgbClr val="A4A3A4"/>
          </p15:clr>
        </p15:guide>
        <p15:guide id="8" orient="horz" pos="604">
          <p15:clr>
            <a:srgbClr val="A4A3A4"/>
          </p15:clr>
        </p15:guide>
        <p15:guide id="10" orient="horz" pos="384">
          <p15:clr>
            <a:srgbClr val="A4A3A4"/>
          </p15:clr>
        </p15:guide>
        <p15:guide id="12" orient="horz" pos="2881">
          <p15:clr>
            <a:srgbClr val="A4A3A4"/>
          </p15:clr>
        </p15:guide>
        <p15:guide id="13" orient="horz" pos="1746">
          <p15:clr>
            <a:srgbClr val="A4A3A4"/>
          </p15:clr>
        </p15:guide>
        <p15:guide id="15" pos="1878">
          <p15:clr>
            <a:srgbClr val="A4A3A4"/>
          </p15:clr>
        </p15:guide>
        <p15:guide id="16" pos="2015">
          <p15:clr>
            <a:srgbClr val="A4A3A4"/>
          </p15:clr>
        </p15:guide>
        <p15:guide id="17">
          <p15:clr>
            <a:srgbClr val="A4A3A4"/>
          </p15:clr>
        </p15:guide>
        <p15:guide id="18" pos="3751">
          <p15:clr>
            <a:srgbClr val="A4A3A4"/>
          </p15:clr>
        </p15:guide>
        <p15:guide id="19" pos="3891">
          <p15:clr>
            <a:srgbClr val="A4A3A4"/>
          </p15:clr>
        </p15:guide>
        <p15:guide id="20" pos="1073">
          <p15:clr>
            <a:srgbClr val="A4A3A4"/>
          </p15:clr>
        </p15:guide>
        <p15:guide id="21" orient="horz" pos="314">
          <p15:clr>
            <a:srgbClr val="A4A3A4"/>
          </p15:clr>
        </p15:guide>
        <p15:guide id="22" orient="horz" pos="2899">
          <p15:clr>
            <a:srgbClr val="A4A3A4"/>
          </p15:clr>
        </p15:guide>
        <p15:guide id="23" orient="horz" pos="1409">
          <p15:clr>
            <a:srgbClr val="A4A3A4"/>
          </p15:clr>
        </p15:guide>
        <p15:guide id="24" orient="horz" pos="617">
          <p15:clr>
            <a:srgbClr val="A4A3A4"/>
          </p15:clr>
        </p15:guide>
        <p15:guide id="25" orient="horz" pos="430">
          <p15:clr>
            <a:srgbClr val="A4A3A4"/>
          </p15:clr>
        </p15:guide>
        <p15:guide id="26" orient="horz" pos="1306">
          <p15:clr>
            <a:srgbClr val="A4A3A4"/>
          </p15:clr>
        </p15:guide>
        <p15:guide id="27" orient="horz" pos="2099">
          <p15:clr>
            <a:srgbClr val="A4A3A4"/>
          </p15:clr>
        </p15:guide>
        <p15:guide id="28" orient="horz" pos="2205">
          <p15:clr>
            <a:srgbClr val="A4A3A4"/>
          </p15:clr>
        </p15:guide>
        <p15:guide id="29" pos="107">
          <p15:clr>
            <a:srgbClr val="A4A3A4"/>
          </p15:clr>
        </p15:guide>
        <p15:guide id="30" pos="5656">
          <p15:clr>
            <a:srgbClr val="A4A3A4"/>
          </p15:clr>
        </p15:guide>
        <p15:guide id="31" pos="1888">
          <p15:clr>
            <a:srgbClr val="A4A3A4"/>
          </p15:clr>
        </p15:guide>
        <p15:guide id="32" pos="1991">
          <p15:clr>
            <a:srgbClr val="A4A3A4"/>
          </p15:clr>
        </p15:guide>
        <p15:guide id="33" pos="3775">
          <p15:clr>
            <a:srgbClr val="A4A3A4"/>
          </p15:clr>
        </p15:guide>
        <p15:guide id="34" pos="3879">
          <p15:clr>
            <a:srgbClr val="A4A3A4"/>
          </p15:clr>
        </p15:guide>
        <p15:guide id="35" pos="104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079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94494" autoAdjust="0"/>
  </p:normalViewPr>
  <p:slideViewPr>
    <p:cSldViewPr snapToGrid="0" showGuides="1">
      <p:cViewPr>
        <p:scale>
          <a:sx n="98" d="100"/>
          <a:sy n="98" d="100"/>
        </p:scale>
        <p:origin x="-822" y="-72"/>
      </p:cViewPr>
      <p:guideLst>
        <p:guide orient="horz" pos="604"/>
        <p:guide orient="horz" pos="384"/>
        <p:guide orient="horz" pos="2881"/>
        <p:guide orient="horz" pos="1746"/>
        <p:guide orient="horz" pos="314"/>
        <p:guide orient="horz" pos="2899"/>
        <p:guide orient="horz" pos="1409"/>
        <p:guide orient="horz" pos="617"/>
        <p:guide orient="horz" pos="430"/>
        <p:guide orient="horz" pos="1306"/>
        <p:guide orient="horz" pos="2099"/>
        <p:guide orient="horz" pos="2205"/>
        <p:guide pos="145"/>
        <p:guide pos="5628"/>
        <p:guide pos="5057"/>
        <p:guide pos="1878"/>
        <p:guide pos="2015"/>
        <p:guide/>
        <p:guide pos="3751"/>
        <p:guide pos="3891"/>
        <p:guide pos="1073"/>
        <p:guide pos="107"/>
        <p:guide pos="5656"/>
        <p:guide pos="1888"/>
        <p:guide pos="1991"/>
        <p:guide pos="3775"/>
        <p:guide pos="3879"/>
        <p:guide pos="10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-3630" y="-10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E431C-8C36-4D7E-B9EF-A81810C5439C}" type="datetimeFigureOut">
              <a:rPr lang="ru-RU" smtClean="0"/>
              <a:pPr/>
              <a:t>25.11.2021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F8D38-B759-4F71-8C75-97855087A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626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0C1DF-F1E7-4F55-A84B-C146222D7CE7}" type="datetimeFigureOut">
              <a:rPr lang="ru-RU" smtClean="0"/>
              <a:pPr/>
              <a:t>25.11.2021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185DB-A00E-4AF3-B661-15E025881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4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495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9" name="Содержимое 7"/>
          <p:cNvSpPr>
            <a:spLocks noGrp="1"/>
          </p:cNvSpPr>
          <p:nvPr>
            <p:ph sz="quarter" idx="12"/>
          </p:nvPr>
        </p:nvSpPr>
        <p:spPr>
          <a:xfrm>
            <a:off x="153988" y="914400"/>
            <a:ext cx="8816975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Содержимое 7"/>
          <p:cNvSpPr>
            <a:spLocks noGrp="1"/>
          </p:cNvSpPr>
          <p:nvPr>
            <p:ph sz="quarter" idx="15"/>
          </p:nvPr>
        </p:nvSpPr>
        <p:spPr>
          <a:xfrm>
            <a:off x="152400" y="911191"/>
            <a:ext cx="2841057" cy="369570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Содержимое 7"/>
          <p:cNvSpPr>
            <a:spLocks noGrp="1"/>
          </p:cNvSpPr>
          <p:nvPr>
            <p:ph sz="quarter" idx="16"/>
          </p:nvPr>
        </p:nvSpPr>
        <p:spPr>
          <a:xfrm>
            <a:off x="3144253" y="911191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3" name="Содержимое 7"/>
          <p:cNvSpPr>
            <a:spLocks noGrp="1"/>
          </p:cNvSpPr>
          <p:nvPr>
            <p:ph sz="quarter" idx="17"/>
          </p:nvPr>
        </p:nvSpPr>
        <p:spPr>
          <a:xfrm>
            <a:off x="6137710" y="911191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9" name="Содержимое 7"/>
          <p:cNvSpPr>
            <a:spLocks noGrp="1"/>
          </p:cNvSpPr>
          <p:nvPr>
            <p:ph sz="quarter" idx="12"/>
          </p:nvPr>
        </p:nvSpPr>
        <p:spPr>
          <a:xfrm>
            <a:off x="3147461" y="914400"/>
            <a:ext cx="5823502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Содержимое 7"/>
          <p:cNvSpPr>
            <a:spLocks noGrp="1"/>
          </p:cNvSpPr>
          <p:nvPr>
            <p:ph sz="quarter" idx="13"/>
          </p:nvPr>
        </p:nvSpPr>
        <p:spPr>
          <a:xfrm>
            <a:off x="152400" y="912796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9" name="Содержимое 7"/>
          <p:cNvSpPr>
            <a:spLocks noGrp="1"/>
          </p:cNvSpPr>
          <p:nvPr>
            <p:ph sz="quarter" idx="17"/>
          </p:nvPr>
        </p:nvSpPr>
        <p:spPr>
          <a:xfrm>
            <a:off x="154004" y="2175308"/>
            <a:ext cx="8824763" cy="24219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7" name="Содержимое 7"/>
          <p:cNvSpPr>
            <a:spLocks noGrp="1"/>
          </p:cNvSpPr>
          <p:nvPr>
            <p:ph sz="quarter" idx="17"/>
          </p:nvPr>
        </p:nvSpPr>
        <p:spPr>
          <a:xfrm>
            <a:off x="154004" y="2175308"/>
            <a:ext cx="8824763" cy="24219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7"/>
          </p:nvPr>
        </p:nvSpPr>
        <p:spPr>
          <a:xfrm>
            <a:off x="1549667" y="2175308"/>
            <a:ext cx="7429100" cy="24219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2" y="910908"/>
            <a:ext cx="2664000" cy="3691255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7" name="Содержимое 7"/>
          <p:cNvSpPr>
            <a:spLocks noGrp="1"/>
          </p:cNvSpPr>
          <p:nvPr>
            <p:ph sz="quarter" idx="12"/>
          </p:nvPr>
        </p:nvSpPr>
        <p:spPr>
          <a:xfrm>
            <a:off x="3147461" y="914400"/>
            <a:ext cx="5823502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Содержимое 7"/>
          <p:cNvSpPr>
            <a:spLocks noGrp="1"/>
          </p:cNvSpPr>
          <p:nvPr>
            <p:ph sz="quarter" idx="13"/>
          </p:nvPr>
        </p:nvSpPr>
        <p:spPr>
          <a:xfrm>
            <a:off x="152400" y="912796"/>
            <a:ext cx="2687053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5" name="Содержимое 7"/>
          <p:cNvSpPr>
            <a:spLocks noGrp="1"/>
          </p:cNvSpPr>
          <p:nvPr>
            <p:ph sz="quarter" idx="12"/>
          </p:nvPr>
        </p:nvSpPr>
        <p:spPr>
          <a:xfrm>
            <a:off x="153988" y="914400"/>
            <a:ext cx="8816975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9" name="Содержимое 7"/>
          <p:cNvSpPr>
            <a:spLocks noGrp="1"/>
          </p:cNvSpPr>
          <p:nvPr>
            <p:ph sz="quarter" idx="15"/>
          </p:nvPr>
        </p:nvSpPr>
        <p:spPr>
          <a:xfrm>
            <a:off x="152400" y="911191"/>
            <a:ext cx="2841057" cy="36957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Содержимое 7"/>
          <p:cNvSpPr>
            <a:spLocks noGrp="1"/>
          </p:cNvSpPr>
          <p:nvPr>
            <p:ph sz="quarter" idx="16"/>
          </p:nvPr>
        </p:nvSpPr>
        <p:spPr>
          <a:xfrm>
            <a:off x="3144253" y="911191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Содержимое 7"/>
          <p:cNvSpPr>
            <a:spLocks noGrp="1"/>
          </p:cNvSpPr>
          <p:nvPr>
            <p:ph sz="quarter" idx="17"/>
          </p:nvPr>
        </p:nvSpPr>
        <p:spPr>
          <a:xfrm>
            <a:off x="6137710" y="911191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2"/>
          </p:nvPr>
        </p:nvSpPr>
        <p:spPr>
          <a:xfrm>
            <a:off x="3147461" y="914400"/>
            <a:ext cx="5823502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52400" y="912796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7"/>
          </p:nvPr>
        </p:nvSpPr>
        <p:spPr>
          <a:xfrm>
            <a:off x="154004" y="2175308"/>
            <a:ext cx="8824763" cy="24219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МЕРОПРИЯТИЯ</a:t>
            </a:r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1551600" y="979488"/>
            <a:ext cx="7321550" cy="3622675"/>
          </a:xfrm>
        </p:spPr>
        <p:txBody>
          <a:bodyPr/>
          <a:lstStyle/>
          <a:p>
            <a:pPr lvl="0"/>
            <a:r>
              <a:rPr lang="ru-RU" dirty="0" smtClean="0"/>
              <a:t>НАЗВАНИЕ ПРЕЗЕНТАЦИИ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4783500"/>
            <a:ext cx="9143999" cy="36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380337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51" name="Line 7"/>
          <p:cNvSpPr>
            <a:spLocks noChangeShapeType="1"/>
          </p:cNvSpPr>
          <p:nvPr userDrawn="1"/>
        </p:nvSpPr>
        <p:spPr bwMode="auto">
          <a:xfrm>
            <a:off x="1371600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9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1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40400" y="108000"/>
            <a:ext cx="1058400" cy="57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1" r:id="rId3"/>
    <p:sldLayoutId id="2147483730" r:id="rId4"/>
    <p:sldLayoutId id="2147483743" r:id="rId5"/>
  </p:sldLayoutIdLst>
  <p:txStyles>
    <p:titleStyle>
      <a:lvl1pPr algn="l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2073275"/>
            <a:ext cx="9143999" cy="307022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380337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9"/>
            <a:ext cx="8828087" cy="11623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51" name="Line 7"/>
          <p:cNvSpPr>
            <a:spLocks noChangeShapeType="1"/>
          </p:cNvSpPr>
          <p:nvPr userDrawn="1"/>
        </p:nvSpPr>
        <p:spPr bwMode="auto">
          <a:xfrm>
            <a:off x="1371600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1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8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2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4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0400" y="108000"/>
            <a:ext cx="1058400" cy="57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</p:sldLayoutIdLst>
  <p:txStyles>
    <p:titleStyle>
      <a:lvl1pPr algn="l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1386161" y="2079099"/>
            <a:ext cx="7753075" cy="307022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380337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11623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9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5143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1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4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5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7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0400" y="108000"/>
            <a:ext cx="1058400" cy="57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</p:sldLayoutIdLst>
  <p:txStyles>
    <p:titleStyle>
      <a:lvl1pPr algn="l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2997200" y="1"/>
            <a:ext cx="6146799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1301750" y="4776788"/>
            <a:ext cx="7842249" cy="366711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375200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2665539" cy="36912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1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4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0400" y="108000"/>
            <a:ext cx="1058400" cy="57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</p:sldLayoutIdLst>
  <p:txStyles>
    <p:titleStyle>
      <a:lvl1pPr algn="l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0"/>
            <a:ext cx="9143999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47875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374513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51" name="Line 7"/>
          <p:cNvSpPr>
            <a:spLocks noChangeShapeType="1"/>
          </p:cNvSpPr>
          <p:nvPr userDrawn="1"/>
        </p:nvSpPr>
        <p:spPr bwMode="auto">
          <a:xfrm>
            <a:off x="1371600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4" name="Номер слайда 3"/>
          <p:cNvSpPr txBox="1">
            <a:spLocks/>
          </p:cNvSpPr>
          <p:nvPr userDrawn="1"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8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9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3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40400" y="108000"/>
            <a:ext cx="1058400" cy="57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</p:sldLayoutIdLst>
  <p:txStyles>
    <p:titleStyle>
      <a:lvl1pPr algn="l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chemeClr val="bg1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0"/>
            <a:ext cx="9143999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47875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2" y="4783500"/>
            <a:ext cx="9144001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51600" y="979488"/>
            <a:ext cx="7418013" cy="362267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lvl="0"/>
            <a:r>
              <a:rPr lang="ru-RU" dirty="0" smtClean="0"/>
              <a:t>НАЗВАНИЕ ПРЕЗЕНТАЦИИ</a:t>
            </a:r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5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3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1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40400" y="108000"/>
            <a:ext cx="1058400" cy="57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</p:sldLayoutIdLst>
  <p:txStyles>
    <p:titleStyle>
      <a:lvl1pPr algn="ctr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b="1" kern="1200" baseline="0" dirty="0" smtClean="0">
          <a:solidFill>
            <a:schemeClr val="bg1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1526192" y="4868333"/>
            <a:ext cx="6440271" cy="411437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IV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Всероссийский конкурс «Корпоративный музей»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526192" y="920978"/>
            <a:ext cx="6709985" cy="3681186"/>
          </a:xfrm>
        </p:spPr>
        <p:txBody>
          <a:bodyPr/>
          <a:lstStyle/>
          <a:p>
            <a:pPr lvl="0" indent="0" fontAlgn="base">
              <a:lnSpc>
                <a:spcPct val="107000"/>
              </a:lnSpc>
              <a:spcBef>
                <a:spcPct val="0"/>
              </a:spcBef>
            </a:pPr>
            <a:r>
              <a:rPr lang="ru-RU" sz="2800" b="0" dirty="0" smtClean="0">
                <a:solidFill>
                  <a:srgbClr val="FFFFFF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Проект</a:t>
            </a:r>
            <a:endParaRPr lang="ru-RU" sz="2800" b="0" dirty="0">
              <a:solidFill>
                <a:srgbClr val="FFFFFF"/>
              </a:solidFill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 indent="0" fontAlgn="base">
              <a:lnSpc>
                <a:spcPct val="107000"/>
              </a:lnSpc>
              <a:spcBef>
                <a:spcPct val="0"/>
              </a:spcBef>
            </a:pPr>
            <a:r>
              <a:rPr lang="ru-RU" sz="2800" dirty="0">
                <a:solidFill>
                  <a:srgbClr val="FFFFFF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«Нам доверена память</a:t>
            </a:r>
            <a:r>
              <a:rPr lang="ru-RU" sz="2800" dirty="0" smtClean="0">
                <a:solidFill>
                  <a:srgbClr val="FFFFFF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»</a:t>
            </a:r>
          </a:p>
          <a:p>
            <a:pPr lvl="0" indent="0" fontAlgn="base">
              <a:lnSpc>
                <a:spcPct val="107000"/>
              </a:lnSpc>
              <a:spcBef>
                <a:spcPct val="0"/>
              </a:spcBef>
            </a:pPr>
            <a:endParaRPr lang="ru-RU" sz="2400" b="0" dirty="0">
              <a:solidFill>
                <a:srgbClr val="FFFFFF"/>
              </a:solidFill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r>
              <a:rPr lang="ru-RU" sz="2400" b="0" dirty="0" smtClean="0">
                <a:solidFill>
                  <a:srgbClr val="FFFFFF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Номинация «Выставка </a:t>
            </a:r>
            <a:r>
              <a:rPr lang="ru-RU" sz="2400" b="0" dirty="0">
                <a:solidFill>
                  <a:srgbClr val="FFFFFF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года»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37703" y="920978"/>
            <a:ext cx="33944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400" i="1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«Помни, какой ценой досталось ИМ, </a:t>
            </a:r>
            <a:endParaRPr lang="ru-RU" sz="1200" dirty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ru-RU" sz="1400" i="1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что ты ходишь по свободной земле!» </a:t>
            </a:r>
            <a:endParaRPr lang="ru-RU" sz="1200" dirty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ru-RU" sz="1400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                          Константин Симонов</a:t>
            </a:r>
            <a:endParaRPr lang="ru-RU" sz="1200" dirty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Актуальность проекта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119" y="902890"/>
            <a:ext cx="5314227" cy="373437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5254" y="835459"/>
            <a:ext cx="3552345" cy="429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</a:pPr>
            <a:r>
              <a:rPr lang="ru-RU" sz="1050" b="1" dirty="0">
                <a:solidFill>
                  <a:srgbClr val="FFFFFF"/>
                </a:solidFill>
                <a:latin typeface="Arial Narrow"/>
              </a:rPr>
              <a:t>ООО «Газпром </a:t>
            </a:r>
            <a:r>
              <a:rPr lang="ru-RU" sz="1050" b="1" dirty="0" err="1">
                <a:solidFill>
                  <a:srgbClr val="FFFFFF"/>
                </a:solidFill>
                <a:latin typeface="Arial Narrow"/>
              </a:rPr>
              <a:t>трансгаз</a:t>
            </a:r>
            <a:r>
              <a:rPr lang="ru-RU" sz="1050" b="1" dirty="0">
                <a:solidFill>
                  <a:srgbClr val="FFFFFF"/>
                </a:solidFill>
                <a:latin typeface="Arial Narrow"/>
              </a:rPr>
              <a:t> Чайковский» </a:t>
            </a:r>
            <a:endParaRPr lang="ru-RU" sz="1050" b="1" dirty="0" smtClean="0">
              <a:solidFill>
                <a:srgbClr val="FFFFFF"/>
              </a:solidFill>
              <a:latin typeface="Arial Narrow"/>
            </a:endParaRPr>
          </a:p>
          <a:p>
            <a:pPr lvl="0"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marL="285750" lvl="0" indent="-2857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>100-процентное дочернее общество  ПАО «Газпром»</a:t>
            </a:r>
          </a:p>
          <a:p>
            <a:pPr marL="285750" lvl="0" indent="-2857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kern="0" dirty="0" smtClean="0">
                <a:solidFill>
                  <a:srgbClr val="FFFFFF"/>
                </a:solidFill>
                <a:latin typeface="Arial Narrow"/>
                <a:ea typeface="Times New Roman"/>
              </a:rPr>
              <a:t>осуществляет </a:t>
            </a:r>
            <a:r>
              <a:rPr lang="ru-RU" sz="1050" kern="0" dirty="0">
                <a:solidFill>
                  <a:srgbClr val="FFFFFF"/>
                </a:solidFill>
                <a:latin typeface="Arial Narrow"/>
                <a:ea typeface="Times New Roman"/>
              </a:rPr>
              <a:t>производственную деятельность на территории двух регионов Приволжского федерального округа – в Пермском крае и Удмуртской Республике.</a:t>
            </a:r>
          </a:p>
          <a:p>
            <a:pPr marL="285750" lvl="0" indent="-2857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kern="0" dirty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18 филиалов</a:t>
            </a:r>
          </a:p>
          <a:p>
            <a:pPr marL="285750" lvl="0" indent="-2857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kern="0" dirty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коллектив </a:t>
            </a:r>
            <a:r>
              <a:rPr lang="ru-RU" sz="1050" kern="0" dirty="0" smtClean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предприятия – около </a:t>
            </a:r>
            <a:r>
              <a:rPr lang="ru-RU" sz="1050" kern="0" dirty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8,5 тысяч </a:t>
            </a:r>
            <a:r>
              <a:rPr lang="ru-RU" sz="1050" kern="0" dirty="0" smtClean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человек, из них более 1, </a:t>
            </a:r>
            <a:r>
              <a:rPr lang="ru-RU" sz="1050" kern="0" dirty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5 тысяч </a:t>
            </a:r>
            <a:r>
              <a:rPr lang="ru-RU" sz="1050" kern="0" dirty="0" smtClean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человек – молодые работники Общества.</a:t>
            </a:r>
            <a:r>
              <a:rPr lang="ru-RU" sz="1050" dirty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>
                <a:solidFill>
                  <a:srgbClr val="FFFFFF"/>
                </a:solidFill>
                <a:latin typeface="Arial Narrow"/>
              </a:rPr>
            </a:br>
            <a:endParaRPr lang="ru-RU" sz="1050" b="1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  <a:p>
            <a:pPr lvl="0" algn="just" fontAlgn="base">
              <a:spcBef>
                <a:spcPct val="0"/>
              </a:spcBef>
            </a:pPr>
            <a:r>
              <a:rPr lang="ru-RU" sz="1050" b="1" kern="0" dirty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География </a:t>
            </a:r>
            <a:r>
              <a:rPr lang="ru-RU" sz="1050" b="1" kern="0" dirty="0" smtClean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экспедиции</a:t>
            </a:r>
            <a:endParaRPr lang="ru-RU" sz="1050" b="1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  <a:p>
            <a:pPr lvl="0" algn="just" fontAlgn="base">
              <a:spcBef>
                <a:spcPct val="0"/>
              </a:spcBef>
            </a:pPr>
            <a:endParaRPr lang="ru-RU" sz="1050" b="1" kern="0" dirty="0">
              <a:solidFill>
                <a:srgbClr val="FFFFFF"/>
              </a:solidFill>
              <a:latin typeface="Arial Narrow"/>
              <a:ea typeface="Calibri"/>
              <a:cs typeface="Times New Roman"/>
            </a:endParaRPr>
          </a:p>
          <a:p>
            <a:pPr marL="285750" lvl="0" indent="-2857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kern="0" dirty="0" smtClean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Псковская область, </a:t>
            </a:r>
            <a:r>
              <a:rPr lang="ru-RU" sz="1050" kern="0" dirty="0" err="1" smtClean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Невельский</a:t>
            </a:r>
            <a:r>
              <a:rPr lang="ru-RU" sz="1050" kern="0" dirty="0" smtClean="0">
                <a:solidFill>
                  <a:srgbClr val="FFFFFF"/>
                </a:solidFill>
                <a:latin typeface="Arial Narrow"/>
                <a:ea typeface="Times New Roman"/>
                <a:cs typeface="Times New Roman"/>
              </a:rPr>
              <a:t> район. </a:t>
            </a:r>
          </a:p>
          <a:p>
            <a:pPr marL="285750" lvl="0" indent="-2857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Военно-патриотическая акция «Молодёжная 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ахта Памяти - 2020» проходила по местам боевых действий 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112-й стрелковой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дивизии </a:t>
            </a:r>
            <a:r>
              <a:rPr lang="ru-RU" sz="105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Молотовской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области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(ныне Пермский 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край). </a:t>
            </a: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285750" lvl="0" indent="-2857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 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одно из более чем 10 военных подразделений, сформированных в </a:t>
            </a:r>
            <a:r>
              <a:rPr lang="ru-RU" sz="1050" dirty="0" err="1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Молотовской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области в годы Великой Отечественной войны, не получало столь большего числа «похоронок» со словами «пропал без вести», чем эта дивизия </a:t>
            </a:r>
            <a:r>
              <a:rPr lang="ru-RU" sz="105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Прикамья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lvl="0"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/>
              <a:ea typeface="Times New Roman"/>
            </a:endParaRPr>
          </a:p>
          <a:p>
            <a:pPr lvl="0"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741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/>
          <p:cNvSpPr>
            <a:spLocks noGrp="1"/>
          </p:cNvSpPr>
          <p:nvPr>
            <p:ph type="body" sz="quarter" idx="10"/>
          </p:nvPr>
        </p:nvSpPr>
        <p:spPr>
          <a:xfrm>
            <a:off x="457200" y="842038"/>
            <a:ext cx="8521700" cy="1037562"/>
          </a:xfrm>
        </p:spPr>
        <p:txBody>
          <a:bodyPr/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Цель</a:t>
            </a:r>
            <a:r>
              <a:rPr lang="ru-RU" sz="1800" dirty="0">
                <a:solidFill>
                  <a:schemeClr val="tx2"/>
                </a:solidFill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сохранение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памяти и героизма </a:t>
            </a:r>
            <a:r>
              <a:rPr lang="ru-RU" sz="1600" spc="15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бойцов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112-й стрелковой дивизии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Молотовской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области, популяризация 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роли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поисковых отрядов в сохранении исторической памяти о Великой Отечественной войне посредством с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оздания передвижной выставки «Нам доверена память»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kern="0" dirty="0">
                <a:solidFill>
                  <a:srgbClr val="FFFFFF"/>
                </a:solidFill>
                <a:latin typeface="Arial Narrow"/>
              </a:rPr>
              <a:t>Цель и задачи проекта</a:t>
            </a:r>
            <a:endParaRPr lang="ru-RU" dirty="0"/>
          </a:p>
        </p:txBody>
      </p:sp>
      <p:sp>
        <p:nvSpPr>
          <p:cNvPr id="14" name="Содержимое 13"/>
          <p:cNvSpPr>
            <a:spLocks noGrp="1"/>
          </p:cNvSpPr>
          <p:nvPr>
            <p:ph sz="quarter" idx="17"/>
          </p:nvPr>
        </p:nvSpPr>
        <p:spPr>
          <a:xfrm>
            <a:off x="457200" y="2209800"/>
            <a:ext cx="8521701" cy="2489200"/>
          </a:xfrm>
        </p:spPr>
        <p:txBody>
          <a:bodyPr lIns="0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Задачи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оздать передвижную выставку, </a:t>
            </a:r>
            <a:r>
              <a:rPr lang="ru-RU" sz="16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основанную на уникальных материалах поисковой экспедиции. </a:t>
            </a:r>
            <a:endParaRPr lang="ru-RU" sz="16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Изучить </a:t>
            </a: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архивные материалы 112-й стрелковой дивизии </a:t>
            </a:r>
            <a:r>
              <a:rPr lang="ru-RU" sz="1600" dirty="0" err="1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Молотовской</a:t>
            </a: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области.</a:t>
            </a:r>
            <a:endParaRPr lang="ru-RU" sz="16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Провести </a:t>
            </a: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</a:rPr>
              <a:t>реставрацию предметов</a:t>
            </a:r>
            <a:r>
              <a:rPr lang="ru-RU" sz="1600" dirty="0">
                <a:solidFill>
                  <a:schemeClr val="bg1"/>
                </a:solidFill>
              </a:rPr>
              <a:t>, найденные поисковым отрядом «Сила памяти» во время раскопок </a:t>
            </a:r>
            <a:endParaRPr lang="ru-RU" sz="1600" dirty="0" smtClean="0">
              <a:solidFill>
                <a:schemeClr val="bg1"/>
              </a:solidFill>
            </a:endParaRPr>
          </a:p>
          <a:p>
            <a:pPr indent="0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</a:rPr>
              <a:t>        на </a:t>
            </a:r>
            <a:r>
              <a:rPr lang="ru-RU" sz="1600" dirty="0">
                <a:solidFill>
                  <a:schemeClr val="bg1"/>
                </a:solidFill>
              </a:rPr>
              <a:t>местах </a:t>
            </a:r>
            <a:r>
              <a:rPr lang="ru-RU" sz="1600" dirty="0" smtClean="0">
                <a:solidFill>
                  <a:schemeClr val="bg1"/>
                </a:solidFill>
              </a:rPr>
              <a:t>боёв</a:t>
            </a:r>
            <a:r>
              <a:rPr lang="ru-RU" sz="16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 в Невельском </a:t>
            </a: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</a:rPr>
              <a:t>районе Псковской области. </a:t>
            </a:r>
            <a:endParaRPr lang="ru-RU" sz="1600" dirty="0" smtClean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Описать </a:t>
            </a: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 раскрыть значимость каждой находки времён Великой Отечественной войны. </a:t>
            </a:r>
            <a:endParaRPr lang="ru-RU" sz="1600" dirty="0" smtClean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Создать </a:t>
            </a: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документальный фильм «Нам доверена память».</a:t>
            </a:r>
            <a:endParaRPr lang="ru-RU" sz="16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</a:rPr>
              <a:t>Разработать </a:t>
            </a:r>
            <a:r>
              <a:rPr lang="ru-RU" sz="1600" dirty="0">
                <a:solidFill>
                  <a:schemeClr val="bg1"/>
                </a:solidFill>
              </a:rPr>
              <a:t>«Дорожную карту» выставки.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</a:rPr>
              <a:t>Организовать просветительскую кампанию на </a:t>
            </a:r>
            <a:endParaRPr lang="ru-RU" sz="1600" dirty="0" smtClean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      территории деятельности 18 </a:t>
            </a:r>
            <a:r>
              <a:rPr lang="ru-RU" sz="1600" dirty="0">
                <a:solidFill>
                  <a:schemeClr val="bg1"/>
                </a:solidFill>
                <a:ea typeface="Times New Roman" panose="02020603050405020304" pitchFamily="18" charset="0"/>
              </a:rPr>
              <a:t>филиалов Общества. </a:t>
            </a:r>
            <a:endParaRPr lang="ru-RU" sz="1600" dirty="0">
              <a:solidFill>
                <a:schemeClr val="bg1"/>
              </a:solidFill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/>
          </a:p>
          <a:p>
            <a:endParaRPr lang="ru-RU" dirty="0"/>
          </a:p>
        </p:txBody>
      </p:sp>
      <p:sp>
        <p:nvSpPr>
          <p:cNvPr id="6" name="Текст 10"/>
          <p:cNvSpPr>
            <a:spLocks noGrp="1"/>
          </p:cNvSpPr>
          <p:nvPr>
            <p:ph type="body" sz="quarter" idx="11"/>
          </p:nvPr>
        </p:nvSpPr>
        <p:spPr>
          <a:xfrm>
            <a:off x="1551600" y="4770573"/>
            <a:ext cx="7321550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389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>
                <a:solidFill>
                  <a:srgbClr val="FFFFFF"/>
                </a:solidFill>
                <a:latin typeface="Arial Narrow"/>
              </a:rPr>
              <a:t>Целевая </a:t>
            </a:r>
            <a:r>
              <a:rPr lang="ru-RU" sz="2800" kern="0" dirty="0" smtClean="0">
                <a:solidFill>
                  <a:srgbClr val="FFFFFF"/>
                </a:solidFill>
                <a:latin typeface="Arial Narrow"/>
              </a:rPr>
              <a:t>аудитория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" y="1210733"/>
            <a:ext cx="3564467" cy="3205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молодые работники </a:t>
            </a: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предприятия </a:t>
            </a:r>
            <a:r>
              <a:rPr lang="ru-RU" sz="1400" kern="0" dirty="0" smtClean="0">
                <a:solidFill>
                  <a:srgbClr val="FFFFFF"/>
                </a:solidFill>
                <a:latin typeface="Arial Narrow"/>
                <a:ea typeface="Times New Roman"/>
              </a:rPr>
              <a:t>– </a:t>
            </a: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400" dirty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1,5 тысяч человек в </a:t>
            </a: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возрасте до </a:t>
            </a:r>
            <a:r>
              <a:rPr lang="ru-RU" sz="1400" dirty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сотрудники предприятия</a:t>
            </a:r>
            <a:r>
              <a:rPr lang="ru-RU" sz="1400" kern="0" dirty="0">
                <a:solidFill>
                  <a:srgbClr val="FFFFFF"/>
                </a:solidFill>
                <a:latin typeface="Arial Narrow"/>
                <a:ea typeface="Times New Roman"/>
              </a:rPr>
              <a:t> – </a:t>
            </a: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400" dirty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5,5 тысяч человек в возрасте от 35 до 65 </a:t>
            </a: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</a:p>
          <a:p>
            <a:pPr>
              <a:lnSpc>
                <a:spcPct val="107000"/>
              </a:lnSpc>
            </a:pPr>
            <a:endParaRPr lang="ru-RU" sz="140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учащиеся </a:t>
            </a:r>
            <a:r>
              <a:rPr lang="ru-RU" sz="1400" dirty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8, 9, 10, 11-х классов общеобразовательных школ </a:t>
            </a: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        территории деятельности </a:t>
            </a: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Общества  </a:t>
            </a:r>
            <a:endParaRPr lang="ru-RU" sz="140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в </a:t>
            </a:r>
            <a:r>
              <a:rPr lang="ru-RU" sz="1400" dirty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Пермском крае и Удмуртской </a:t>
            </a: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Республике. </a:t>
            </a:r>
            <a:endParaRPr lang="ru-RU" sz="1400" dirty="0" smtClean="0">
              <a:solidFill>
                <a:prstClr val="white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901862"/>
            <a:ext cx="5052479" cy="378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3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</a:rPr>
              <a:t>Партнёры проекта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8668" y="855133"/>
            <a:ext cx="8534482" cy="2787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600" dirty="0" smtClean="0">
              <a:solidFill>
                <a:schemeClr val="bg1"/>
              </a:solidFill>
              <a:latin typeface="Arial Narrow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ea typeface="Times New Roman"/>
              </a:rPr>
              <a:t>Руководство ООО «Газпром </a:t>
            </a:r>
            <a:r>
              <a:rPr lang="ru-RU" sz="1600" dirty="0" err="1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трансгаз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 Чайковский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».</a:t>
            </a:r>
            <a:endParaRPr lang="ru-RU" sz="1600" dirty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Объединённая 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первичная профсоюзная организация 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«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Газпром </a:t>
            </a:r>
            <a:r>
              <a:rPr lang="ru-RU" sz="1600" dirty="0" err="1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трансгаз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 Чайковский профсоюз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».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Служба 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по связям с общественностью и средствами массовой 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информации.</a:t>
            </a:r>
            <a:endParaRPr lang="ru-RU" sz="1600" dirty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Отдел социального развития.</a:t>
            </a:r>
            <a:endParaRPr lang="ru-RU" sz="1600" dirty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Совет молодых учёных и 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специалистов ООО 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«Газпром </a:t>
            </a:r>
            <a:r>
              <a:rPr lang="ru-RU" sz="1600" dirty="0" err="1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трансгаз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 Чайковский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».</a:t>
            </a:r>
          </a:p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МОУ «Чайковская станция детского, юношеского туризма и экологии»,</a:t>
            </a:r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ea typeface="TimesNewRomanPSMT"/>
                <a:cs typeface="Times New Roman" panose="02020603050405020304" pitchFamily="18" charset="0"/>
              </a:rPr>
              <a:t> поисковый отряд «Звезда».</a:t>
            </a:r>
            <a:endParaRPr lang="ru-RU" sz="160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2000" kern="0" dirty="0">
              <a:solidFill>
                <a:srgbClr val="FFFFFF"/>
              </a:solidFill>
              <a:latin typeface="Arial Narrow" pitchFamily="34" charset="0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pic>
        <p:nvPicPr>
          <p:cNvPr id="6" name="Picture 4" descr="G:\Логотипы\профсоюз\ЛогоГТЧП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05" y="3156998"/>
            <a:ext cx="1342706" cy="86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G:\Логотипы\ГТЧ\Фирменный бло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353" y="3223565"/>
            <a:ext cx="1429688" cy="79751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G:\Логотипы\СМУС\Логотип СМУС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732" y="3206915"/>
            <a:ext cx="1633249" cy="814162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55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География проекта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" y="1210733"/>
            <a:ext cx="356446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6333" y="901862"/>
            <a:ext cx="3369734" cy="4541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TimesNewRomanPSMT"/>
                <a:cs typeface="Times New Roman" panose="02020603050405020304" pitchFamily="18" charset="0"/>
              </a:rPr>
              <a:t>На </a:t>
            </a:r>
            <a:r>
              <a:rPr lang="ru-RU" sz="1200" b="1" dirty="0">
                <a:solidFill>
                  <a:schemeClr val="bg1"/>
                </a:solidFill>
                <a:latin typeface="Arial Narrow" panose="020B0606020202030204" pitchFamily="34" charset="0"/>
                <a:ea typeface="TimesNewRomanPSMT"/>
                <a:cs typeface="Times New Roman" panose="02020603050405020304" pitchFamily="18" charset="0"/>
              </a:rPr>
              <a:t>территории Пермского </a:t>
            </a: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TimesNewRomanPSMT"/>
                <a:cs typeface="Times New Roman" panose="02020603050405020304" pitchFamily="18" charset="0"/>
              </a:rPr>
              <a:t>края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Алмазное ЛПУМГ  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 err="1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Бардымское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ЛПУМГ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 err="1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Березниковское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ЛПУМГ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Горнозаводское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ЛПУМГ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 err="1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Гремячинское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ЛПУМГ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Кунгурское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ЛПУМГ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 err="1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Очерское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ЛПУМГ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Пермское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ЛПУМГ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 err="1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Чайковское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ЛПУМГ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Управление аварийно-восстановительных работ №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Управление аварийно-восстановительных работ №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Инженерно-технический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центр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МТС и комплектации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Служба корпоративной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защиты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 hangingPunct="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Культурно-спортивный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центр</a:t>
            </a:r>
          </a:p>
          <a:p>
            <a:pPr lvl="0" algn="just" fontAlgn="base" hangingPunct="0">
              <a:lnSpc>
                <a:spcPct val="107000"/>
              </a:lnSpc>
              <a:spcAft>
                <a:spcPts val="0"/>
              </a:spcAft>
            </a:pPr>
            <a:endParaRPr lang="ru-RU" sz="120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TimesNewRomanPSMT"/>
                <a:cs typeface="Times New Roman" panose="02020603050405020304" pitchFamily="18" charset="0"/>
              </a:rPr>
              <a:t>На </a:t>
            </a:r>
            <a:r>
              <a:rPr lang="ru-RU" sz="1200" b="1" dirty="0">
                <a:solidFill>
                  <a:schemeClr val="bg1"/>
                </a:solidFill>
                <a:latin typeface="Arial Narrow" panose="020B0606020202030204" pitchFamily="34" charset="0"/>
                <a:ea typeface="TimesNewRomanPSMT"/>
                <a:cs typeface="Times New Roman" panose="02020603050405020304" pitchFamily="18" charset="0"/>
              </a:rPr>
              <a:t>территории Удмуртской </a:t>
            </a: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TimesNewRomanPSMT"/>
                <a:cs typeface="Times New Roman" panose="02020603050405020304" pitchFamily="18" charset="0"/>
              </a:rPr>
              <a:t>Республики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 err="1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Воткинское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ЛПУМГ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 err="1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Можгинское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ЛПУМГ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 err="1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Увинское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ЛПУМГ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808" y="840199"/>
            <a:ext cx="4970460" cy="385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4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Сроки реализации проекта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" y="1210733"/>
            <a:ext cx="356446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901862"/>
            <a:ext cx="4003849" cy="2352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2020 г. с 5 </a:t>
            </a:r>
            <a:r>
              <a:rPr lang="ru-RU" sz="1400" b="1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по 15 </a:t>
            </a:r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августа 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–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полевая экспедиция</a:t>
            </a:r>
            <a:r>
              <a:rPr lang="ru-RU" sz="1400" b="1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b="1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2020 </a:t>
            </a:r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г. ноябрь 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–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создание 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экспозиции</a:t>
            </a:r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.</a:t>
            </a:r>
            <a:endParaRPr lang="ru-RU" sz="1400" b="1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2020 г. 3 декабря 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– открытие выставки в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        День </a:t>
            </a:r>
            <a:r>
              <a:rPr lang="ru-RU" sz="1400" b="1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неизвестного солдата в </a:t>
            </a:r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России.</a:t>
            </a:r>
            <a:endParaRPr lang="ru-RU" sz="1400" b="1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b="1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2021 </a:t>
            </a:r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г. февраль-июнь 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–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работа передвижной выставки в 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18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структурных подразделениях Общества.</a:t>
            </a: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595" y="901862"/>
            <a:ext cx="4981146" cy="373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69" y="2604826"/>
            <a:ext cx="2714595" cy="20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37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Реализация проекта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" y="1210733"/>
            <a:ext cx="356446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901862"/>
            <a:ext cx="3564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5382" y="901862"/>
            <a:ext cx="8540906" cy="1008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bg1"/>
                </a:solidFill>
                <a:latin typeface="Arial Narrow" pitchFamily="34" charset="0"/>
                <a:ea typeface="Calibri"/>
              </a:rPr>
              <a:t>2020 г. с </a:t>
            </a:r>
            <a:r>
              <a:rPr lang="ru-RU" sz="1100" b="1" dirty="0">
                <a:solidFill>
                  <a:schemeClr val="bg1"/>
                </a:solidFill>
                <a:latin typeface="Arial Narrow" pitchFamily="34" charset="0"/>
                <a:ea typeface="Calibri"/>
              </a:rPr>
              <a:t>5 по 15 августа </a:t>
            </a:r>
            <a:r>
              <a:rPr lang="ru-RU" sz="1100" b="1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–</a:t>
            </a:r>
            <a:r>
              <a:rPr lang="ru-RU" sz="1100" b="1" dirty="0" smtClean="0">
                <a:solidFill>
                  <a:schemeClr val="bg1"/>
                </a:solidFill>
                <a:latin typeface="Arial Narrow" pitchFamily="34" charset="0"/>
                <a:ea typeface="Calibri"/>
              </a:rPr>
              <a:t> </a:t>
            </a:r>
            <a:r>
              <a:rPr lang="ru-RU" sz="1100" b="1" dirty="0">
                <a:solidFill>
                  <a:schemeClr val="bg1"/>
                </a:solidFill>
                <a:latin typeface="Arial Narrow" pitchFamily="34" charset="0"/>
                <a:ea typeface="Calibri"/>
              </a:rPr>
              <a:t>полевая экспедиция в </a:t>
            </a:r>
            <a:r>
              <a:rPr lang="ru-RU" sz="1100" b="1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Невельском районе Псковской области. </a:t>
            </a:r>
            <a:endParaRPr lang="ru-RU" sz="1100" b="1" dirty="0" smtClean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10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10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10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10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pic>
        <p:nvPicPr>
          <p:cNvPr id="9" name="Picture 2" descr="E:\Конкурс\фотографии\Вахта памяти 1\IMG_3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49" y="1210733"/>
            <a:ext cx="4833310" cy="343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E:\Конкурс\17 Вахта памяти выставка\Текст и фото\Вахта памяти  газовики\IMG_36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717" y="901862"/>
            <a:ext cx="2829506" cy="377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13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Реализация проекта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" y="1210733"/>
            <a:ext cx="356446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901862"/>
            <a:ext cx="3564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1600" y="901862"/>
            <a:ext cx="889468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pic>
        <p:nvPicPr>
          <p:cNvPr id="12" name="Picture 2" descr="E:\Конкурс\фотографии\Вахта памяти 1\IMG_36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7" y="901862"/>
            <a:ext cx="5155698" cy="379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:\Конкурс\фотографии\Вахта памяти 1\IMG_36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37659" y="1354352"/>
            <a:ext cx="3824620" cy="291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29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Реализация проекта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" y="1210733"/>
            <a:ext cx="356446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901862"/>
            <a:ext cx="3564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786" y="834840"/>
            <a:ext cx="5335542" cy="3887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D:\КМ участие в конкурсе\фото для презентации\РАСКОПКИ\IMG_31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8941" y="1320712"/>
            <a:ext cx="3886975" cy="291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32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Реализация проекта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" y="1210733"/>
            <a:ext cx="356446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205" y="901862"/>
            <a:ext cx="84520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1600" y="901862"/>
            <a:ext cx="889468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pic>
        <p:nvPicPr>
          <p:cNvPr id="9" name="Picture 3" descr="E:\Конкурс\фотографии\Выставка в администрации\IMG-20210429-WA0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71" y="1317360"/>
            <a:ext cx="2417546" cy="322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E:\Конкурс\фотографии\Выставка в администрации\IMG-20210429-WA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384" y="1344209"/>
            <a:ext cx="2420843" cy="322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E:\Конкурс\фотографии\Выставка в администрации\IMG-20210429-WA0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89" y="1344209"/>
            <a:ext cx="2413063" cy="321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01600" y="901862"/>
            <a:ext cx="889468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4205" y="901862"/>
            <a:ext cx="8648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Calibri"/>
              </a:rPr>
              <a:t>3 декабря 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Calibri"/>
              </a:rPr>
              <a:t>2020  года 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– 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открытие выставки «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Нам доверена  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память» 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Calibri"/>
              </a:rPr>
              <a:t>в 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  <a:ea typeface="Calibri"/>
              </a:rPr>
              <a:t>День неизвестного солдата в 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  <a:ea typeface="Calibri"/>
              </a:rPr>
              <a:t>России.</a:t>
            </a:r>
            <a:endParaRPr lang="ru-RU" sz="105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40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Описание технологий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" y="1210733"/>
            <a:ext cx="356446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1600" y="879177"/>
            <a:ext cx="889468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1601" y="797668"/>
            <a:ext cx="3001522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В экспозиции 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представлены находки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, </a:t>
            </a:r>
            <a:endParaRPr lang="ru-RU" sz="1050" dirty="0" smtClean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  <a:p>
            <a:pPr algn="just"/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показывающие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вооружение, снаряжение, предметы быта солдата Красной Армии и армии Вермахта. </a:t>
            </a:r>
            <a:endParaRPr lang="ru-RU" sz="1050" dirty="0" smtClean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  <a:p>
            <a:pPr algn="just"/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Предмет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значимый для эмоционального 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восприятия 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Calibri"/>
              </a:rPr>
              <a:t>–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</a:rPr>
              <a:t>подкова каблука маршевого сапога «</a:t>
            </a:r>
            <a:r>
              <a:rPr lang="en-US" sz="1050" dirty="0" err="1">
                <a:solidFill>
                  <a:schemeClr val="bg1"/>
                </a:solidFill>
                <a:latin typeface="Arial Narrow" pitchFamily="34" charset="0"/>
                <a:ea typeface="Calibri"/>
              </a:rPr>
              <a:t>Marschstiefel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</a:rPr>
              <a:t>» военнослужащего армии Вермахта. </a:t>
            </a:r>
            <a:endParaRPr lang="ru-RU" sz="105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89506" y="797668"/>
            <a:ext cx="5224763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100" b="1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Главный </a:t>
            </a:r>
            <a:r>
              <a:rPr lang="ru-RU" sz="1100" b="1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предмет </a:t>
            </a:r>
            <a:r>
              <a:rPr lang="ru-RU" sz="1100" b="1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выставки </a:t>
            </a:r>
            <a:r>
              <a:rPr lang="ru-RU" sz="1100" b="1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– </a:t>
            </a:r>
            <a:r>
              <a:rPr lang="ru-RU" sz="1100" b="1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каска советского солдата – каска Великой Победы! </a:t>
            </a:r>
            <a:endParaRPr lang="ru-RU" sz="1100" b="1" dirty="0" smtClean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</a:rPr>
              <a:t>1942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</a:rPr>
              <a:t>года </a:t>
            </a:r>
            <a:r>
              <a:rPr lang="ru-RU" sz="1050" dirty="0" err="1">
                <a:solidFill>
                  <a:schemeClr val="bg1"/>
                </a:solidFill>
                <a:latin typeface="Arial Narrow" pitchFamily="34" charset="0"/>
              </a:rPr>
              <a:t>Лысьвенский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</a:rPr>
              <a:t> металлургический завод </a:t>
            </a:r>
            <a:r>
              <a:rPr lang="ru-RU" sz="1050" dirty="0" err="1" smtClean="0">
                <a:solidFill>
                  <a:schemeClr val="bg1"/>
                </a:solidFill>
                <a:latin typeface="Arial Narrow" pitchFamily="34" charset="0"/>
              </a:rPr>
              <a:t>Молотовской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</a:rPr>
              <a:t> области остался </a:t>
            </a:r>
            <a:endParaRPr lang="ru-RU" sz="105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</a:rPr>
              <a:t>единственным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</a:rPr>
              <a:t>предприятием в СССР, где изготавливались солдатские 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</a:rPr>
              <a:t>каски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! </a:t>
            </a:r>
            <a:endParaRPr lang="ru-RU" sz="1050" dirty="0" smtClean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В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</a:rPr>
              <a:t>сего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</a:rPr>
              <a:t>за годы войны было изготовлено более 10 млн  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</a:rPr>
              <a:t>солдатских  шлемов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 </a:t>
            </a:r>
            <a:endParaRPr lang="ru-RU" sz="105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57" y="2538918"/>
            <a:ext cx="3143588" cy="209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E:\Конкурс\фотографии\История одного предмета\IMG_24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067" y="1579990"/>
            <a:ext cx="4223065" cy="308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32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Описание технологий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" y="1210733"/>
            <a:ext cx="356446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1600" y="901862"/>
            <a:ext cx="889468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901861"/>
            <a:ext cx="6542391" cy="4815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 smtClean="0">
                <a:solidFill>
                  <a:schemeClr val="bg1"/>
                </a:solidFill>
                <a:latin typeface="Arial Narrow" pitchFamily="34" charset="0"/>
                <a:ea typeface="Calibri"/>
              </a:rPr>
              <a:t>Изучались архивные материалов </a:t>
            </a:r>
            <a:r>
              <a:rPr lang="ru-RU" sz="1050" b="1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112-й стрелковой дивизии </a:t>
            </a:r>
            <a:r>
              <a:rPr lang="ru-RU" sz="1050" b="1" dirty="0" err="1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Молотовской</a:t>
            </a:r>
            <a:r>
              <a:rPr lang="ru-RU" sz="1050" b="1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 области, </a:t>
            </a:r>
          </a:p>
          <a:p>
            <a:r>
              <a:rPr lang="ru-RU" sz="1050" b="1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книга «Героизм и трагедия 112-й стрелковой дивизии» бойца 416-го Кунгурского полка 112-й стрелковой дивизии </a:t>
            </a:r>
          </a:p>
          <a:p>
            <a:r>
              <a:rPr lang="ru-RU" sz="1050" b="1" dirty="0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В.В. </a:t>
            </a:r>
            <a:r>
              <a:rPr lang="ru-RU" sz="1050" b="1" dirty="0" err="1" smtClean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Барминского</a:t>
            </a:r>
            <a:r>
              <a:rPr lang="ru-RU" sz="1050" b="1" dirty="0">
                <a:solidFill>
                  <a:schemeClr val="bg1"/>
                </a:solidFill>
                <a:latin typeface="Arial Narrow" pitchFamily="34" charset="0"/>
                <a:ea typeface="Times New Roman"/>
              </a:rPr>
              <a:t>:</a:t>
            </a:r>
            <a:endParaRPr lang="ru-RU" sz="1050" b="1" dirty="0" smtClean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  <a:p>
            <a:endParaRPr lang="ru-RU" sz="1050" dirty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17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 000 тысяч бойцов дивизии в возрасте 18-20 лет 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отправились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для «больших учений» с ж/д вокзала «Пермь-Сортировочная» и прибывали на место в ст. </a:t>
            </a:r>
            <a:r>
              <a:rPr lang="ru-RU" sz="1050" dirty="0" err="1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Друтень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 Белорусской Республики  13-22 июня 1941 года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с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22 июня 1941 года в числе первых защитников Отчизны вступили в бой с противником;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27 дней потребовалось войскам Вермахта, чтобы оттеснить дивизию от западных границ на 150 км под Невель Псковской области;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5 месяцев – с 22 июня по 10 октября 1941 года 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–112-я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стрелковая 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дивизия вела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ожесточённые 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бои.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         10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октября – расформирована;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Из 17 000 тысяч бойцов в живых осталось не более 50 человек;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Они 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были первыми, о героизме и подвиге бойцов 112-й стрелковой дивизии мало информации;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Ни одно из более чем 10 военных подразделений, сформированных в </a:t>
            </a:r>
            <a:r>
              <a:rPr lang="ru-RU" sz="1050" dirty="0" err="1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Молотовской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 области в годы Великой Отечественной войны, не получало столь большего числа «похоронок» со словами </a:t>
            </a:r>
            <a:r>
              <a:rPr lang="ru-RU" sz="1050" b="1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«пропал без вести»</a:t>
            </a:r>
            <a:r>
              <a:rPr lang="ru-RU" sz="105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, чем эта дивизия </a:t>
            </a:r>
            <a:r>
              <a:rPr lang="ru-RU" sz="1050" dirty="0" err="1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Прикамья</a:t>
            </a:r>
            <a:r>
              <a:rPr lang="ru-RU" sz="105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50" dirty="0" smtClean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50" b="1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buFont typeface="Symbol"/>
              <a:buChar char=""/>
            </a:pPr>
            <a:r>
              <a:rPr lang="ru-RU" sz="1050" b="1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17 000 человек – это численность населения целого современного города Нытва в Пермском крае</a:t>
            </a:r>
            <a:r>
              <a:rPr lang="ru-RU" sz="105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!</a:t>
            </a:r>
            <a:r>
              <a:rPr lang="ru-RU" sz="1050" b="1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 </a:t>
            </a:r>
            <a:endParaRPr lang="ru-RU" sz="1050" b="1" dirty="0" smtClean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</a:pPr>
            <a:endParaRPr lang="ru-RU" sz="1050" b="1" dirty="0" smtClean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buFont typeface="Symbol"/>
              <a:buChar char=""/>
            </a:pPr>
            <a:r>
              <a:rPr lang="ru-RU" sz="105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17 </a:t>
            </a:r>
            <a:r>
              <a:rPr lang="ru-RU" sz="1050" b="1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000 человек – это численность  </a:t>
            </a:r>
            <a:r>
              <a:rPr lang="ru-RU" sz="105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двух коллективов сотрудников  ООО «Газпром </a:t>
            </a:r>
            <a:r>
              <a:rPr lang="ru-RU" sz="1050" b="1" dirty="0" err="1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трансгаз</a:t>
            </a:r>
            <a:r>
              <a:rPr lang="ru-RU" sz="1050" b="1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 Чайковский»!</a:t>
            </a:r>
            <a:endParaRPr lang="ru-RU" sz="1050" b="1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indent="-342900" algn="just">
              <a:lnSpc>
                <a:spcPct val="107000"/>
              </a:lnSpc>
              <a:buFont typeface="Symbol"/>
              <a:buChar char=""/>
            </a:pPr>
            <a:endParaRPr lang="ru-RU" sz="9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endParaRPr lang="ru-RU" sz="1050" dirty="0" smtClean="0">
              <a:latin typeface="Times New Roman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endParaRPr lang="ru-RU" sz="1050" dirty="0">
              <a:latin typeface="Times New Roman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endParaRPr lang="ru-RU" sz="1050" dirty="0" smtClean="0">
              <a:latin typeface="Times New Roman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endParaRPr lang="ru-RU" sz="900" dirty="0">
              <a:ea typeface="Calibri"/>
              <a:cs typeface="Times New Roman"/>
            </a:endParaRPr>
          </a:p>
          <a:p>
            <a:endParaRPr lang="ru-RU" sz="1050" dirty="0" smtClean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 Narrow" pitchFamily="34" charset="0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013350" y="923968"/>
            <a:ext cx="22955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>
                <a:solidFill>
                  <a:prstClr val="black"/>
                </a:solidFill>
                <a:latin typeface="Times New Roman"/>
                <a:ea typeface="Calibri"/>
              </a:rPr>
              <a:t>!</a:t>
            </a:r>
            <a:endParaRPr lang="ru-RU" dirty="0"/>
          </a:p>
        </p:txBody>
      </p:sp>
      <p:pic>
        <p:nvPicPr>
          <p:cNvPr id="6146" name="Picture 2" descr="D:\КМ участие в конкурсе\Конкурс\Конкурс Корпоративный музей 2022\ИТОГОВЫЕ док\Приложение\стенд_музей ГТЧ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1" y="901861"/>
            <a:ext cx="1925055" cy="384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07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Реализация проекта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" y="1210733"/>
            <a:ext cx="356446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901862"/>
            <a:ext cx="69028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1600" y="901862"/>
            <a:ext cx="889468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pic>
        <p:nvPicPr>
          <p:cNvPr id="12" name="Picture 2" descr="E:\Конкурс\фотографии\Выставка в ЛПУ\Можга 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59" y="1640524"/>
            <a:ext cx="6685841" cy="308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E:\Конкурс\фотографии\Выставка в ЛПУ\Можга 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24050" y="1894762"/>
            <a:ext cx="3902323" cy="180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5067" y="972766"/>
            <a:ext cx="6542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</a:pPr>
            <a:r>
              <a:rPr lang="ru-RU" sz="1200" dirty="0">
                <a:solidFill>
                  <a:prstClr val="white"/>
                </a:solidFill>
                <a:latin typeface="Arial Narrow" pitchFamily="34" charset="0"/>
                <a:ea typeface="Calibri"/>
              </a:rPr>
              <a:t>2021 г. февраль-июнь – работа передвижной выставки </a:t>
            </a:r>
            <a:r>
              <a:rPr lang="ru-RU" sz="1200" dirty="0">
                <a:solidFill>
                  <a:prstClr val="white"/>
                </a:solidFill>
                <a:latin typeface="Arial Narrow" pitchFamily="34" charset="0"/>
                <a:ea typeface="Times New Roman"/>
              </a:rPr>
              <a:t>на территории населённых </a:t>
            </a:r>
            <a:r>
              <a:rPr lang="ru-RU" sz="1200" dirty="0" smtClean="0">
                <a:solidFill>
                  <a:prstClr val="white"/>
                </a:solidFill>
                <a:latin typeface="Arial Narrow" pitchFamily="34" charset="0"/>
                <a:ea typeface="Times New Roman"/>
              </a:rPr>
              <a:t>пунктов</a:t>
            </a:r>
          </a:p>
          <a:p>
            <a:pPr lvl="0" algn="just" fontAlgn="base">
              <a:spcBef>
                <a:spcPct val="0"/>
              </a:spcBef>
            </a:pPr>
            <a:r>
              <a:rPr lang="ru-RU" sz="1200" dirty="0" smtClean="0">
                <a:solidFill>
                  <a:prstClr val="white"/>
                </a:solidFill>
                <a:latin typeface="Arial Narrow" pitchFamily="34" charset="0"/>
                <a:ea typeface="Calibri"/>
              </a:rPr>
              <a:t>18 </a:t>
            </a:r>
            <a:r>
              <a:rPr lang="ru-RU" sz="1200" dirty="0">
                <a:solidFill>
                  <a:prstClr val="white"/>
                </a:solidFill>
                <a:latin typeface="Arial Narrow" pitchFamily="34" charset="0"/>
                <a:ea typeface="Calibri"/>
              </a:rPr>
              <a:t>структурных подразделений </a:t>
            </a:r>
            <a:r>
              <a:rPr lang="ru-RU" sz="1200" dirty="0">
                <a:solidFill>
                  <a:prstClr val="white"/>
                </a:solidFill>
                <a:latin typeface="Arial Narrow" pitchFamily="34" charset="0"/>
                <a:ea typeface="Times New Roman"/>
              </a:rPr>
              <a:t>ООО «Газпром </a:t>
            </a:r>
            <a:r>
              <a:rPr lang="ru-RU" sz="1200" dirty="0" err="1">
                <a:solidFill>
                  <a:prstClr val="white"/>
                </a:solidFill>
                <a:latin typeface="Arial Narrow" pitchFamily="34" charset="0"/>
                <a:ea typeface="Times New Roman"/>
              </a:rPr>
              <a:t>трансгаз</a:t>
            </a:r>
            <a:r>
              <a:rPr lang="ru-RU" sz="1200" dirty="0">
                <a:solidFill>
                  <a:prstClr val="white"/>
                </a:solidFill>
                <a:latin typeface="Arial Narrow" pitchFamily="34" charset="0"/>
                <a:ea typeface="Times New Roman"/>
              </a:rPr>
              <a:t> Чайковский». Организация обзорных экскурсий.</a:t>
            </a:r>
            <a:endParaRPr lang="ru-RU" sz="1200" kern="0" dirty="0">
              <a:solidFill>
                <a:prstClr val="white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8752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Итоги проекта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88242" y="1210733"/>
            <a:ext cx="6352789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10511" y="841401"/>
            <a:ext cx="75305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820" y="924128"/>
            <a:ext cx="4961107" cy="3484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 hangingPunct="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С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оздана мобильная передвижная выставка – </a:t>
            </a:r>
            <a:r>
              <a:rPr lang="ru-RU" sz="1200" b="1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1 шт.</a:t>
            </a:r>
            <a:endParaRPr lang="ru-RU" sz="12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 fontAlgn="base" hangingPunct="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Подготовлены информационные стенды об истории 112-й стрелковой дивизии </a:t>
            </a:r>
            <a:r>
              <a:rPr lang="ru-RU" sz="1200" dirty="0" err="1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Молотовской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области, о роли поискового отряда «Сила памяти» – </a:t>
            </a:r>
            <a:r>
              <a:rPr lang="ru-RU" sz="1200" b="1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3 шт.</a:t>
            </a:r>
            <a:endParaRPr lang="ru-RU" sz="12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 fontAlgn="base" hangingPunct="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Создан </a:t>
            </a:r>
            <a:r>
              <a:rPr lang="ru-RU" sz="1200" b="1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1 фильм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«Нам доверена память» продолжительностью </a:t>
            </a:r>
            <a:r>
              <a:rPr lang="ru-RU" sz="1200" b="1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12 мин.</a:t>
            </a:r>
            <a:endParaRPr lang="ru-RU" sz="12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 fontAlgn="base" hangingPunct="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Организованы двухнедельные обзорные экскурсии в </a:t>
            </a:r>
            <a:r>
              <a:rPr lang="ru-RU" sz="1200" b="1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18 филиалах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Общества.</a:t>
            </a:r>
            <a:endParaRPr lang="ru-RU" sz="12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Выставку посетили молодые работники предприятия в возрасте   до 35 лет 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–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более 1, 5 тысяч человек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.</a:t>
            </a:r>
            <a:endParaRPr lang="ru-RU" sz="12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Выставку посетили сотрудники предприятия в возрасте от 35 до 65 лет 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–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более </a:t>
            </a:r>
            <a:r>
              <a:rPr lang="ru-RU" sz="1200" b="1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6</a:t>
            </a:r>
            <a:r>
              <a:rPr lang="ru-RU" sz="1200" b="1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тысяч человек.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</a:t>
            </a:r>
            <a:endParaRPr lang="ru-RU" sz="12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 fontAlgn="base" hangingPunct="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Опубликовано </a:t>
            </a:r>
            <a:r>
              <a:rPr lang="ru-RU" sz="1200" b="1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4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материала в корпоративной газете «Газ-экспресс».</a:t>
            </a:r>
            <a:endParaRPr lang="ru-RU" sz="12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 fontAlgn="base" hangingPunct="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Представлено </a:t>
            </a:r>
            <a:r>
              <a:rPr lang="ru-RU" sz="1200" b="1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2 материала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об открытии выставки на интернет-портале ООО «Газпром </a:t>
            </a:r>
            <a:r>
              <a:rPr lang="ru-RU" sz="1200" dirty="0" err="1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трансгаз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Чайковский».</a:t>
            </a:r>
            <a:endParaRPr lang="ru-RU" sz="12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 fontAlgn="base" hangingPunct="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В рубрике «История одного предмета» </a:t>
            </a:r>
            <a:r>
              <a:rPr lang="ru-RU" sz="1200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ведётся рассказ о предметах</a:t>
            </a:r>
            <a:r>
              <a:rPr lang="ru-RU" sz="1200" b="1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выставки на  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интернет-портале </a:t>
            </a:r>
            <a:r>
              <a:rPr lang="ru-RU" sz="1200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ООО 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«Газпром </a:t>
            </a:r>
            <a:r>
              <a:rPr lang="ru-RU" sz="1200" dirty="0" err="1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трансгаз</a:t>
            </a:r>
            <a:r>
              <a:rPr lang="ru-RU" sz="12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Чайковский».</a:t>
            </a:r>
            <a:endParaRPr lang="ru-RU" sz="12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228600" algn="just" fontAlgn="base" hangingPunct="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Arial Narrow" pitchFamily="34" charset="0"/>
                <a:ea typeface="Times New Roman"/>
                <a:cs typeface="Times New Roman"/>
              </a:rPr>
              <a:t> </a:t>
            </a:r>
            <a:endParaRPr lang="ru-RU" sz="1400" dirty="0">
              <a:latin typeface="Arial Narrow" pitchFamily="34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8" y="841401"/>
            <a:ext cx="3249039" cy="182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D:\КМ участие в конкурсе\фото для презентации\6 МАЯ\КСЦ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8" y="2718938"/>
            <a:ext cx="3249039" cy="204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33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Продолжение проекта </a:t>
            </a:r>
            <a:r>
              <a:rPr lang="ru-RU" sz="2800" dirty="0" smtClean="0">
                <a:solidFill>
                  <a:prstClr val="white"/>
                </a:solidFill>
                <a:ea typeface="Calibri"/>
                <a:cs typeface="Times New Roman"/>
              </a:rPr>
              <a:t>–</a:t>
            </a: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 2021год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901862"/>
            <a:ext cx="3564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1600" y="901862"/>
            <a:ext cx="889468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pic>
        <p:nvPicPr>
          <p:cNvPr id="9" name="Picture 4" descr="E:\Конкурс\фотографии\Вахта памяти передача останков\IMG_04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409" y="901862"/>
            <a:ext cx="2751456" cy="183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E:\Конкурс\фотографии\Вахта памяти передача останков\IMG_04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03" y="901862"/>
            <a:ext cx="5651844" cy="376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Конкурс\фотографии\Вахта памяти передача останков\IMG_03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155" y="2874229"/>
            <a:ext cx="2771710" cy="179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00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Продолжение проекта </a:t>
            </a:r>
            <a:r>
              <a:rPr lang="ru-RU" sz="2800" dirty="0" smtClean="0">
                <a:solidFill>
                  <a:prstClr val="white"/>
                </a:solidFill>
                <a:ea typeface="Calibri"/>
                <a:cs typeface="Times New Roman"/>
              </a:rPr>
              <a:t>–</a:t>
            </a: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 </a:t>
            </a: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 май 2022 года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901862"/>
            <a:ext cx="42758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1600" y="901862"/>
            <a:ext cx="889468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pic>
        <p:nvPicPr>
          <p:cNvPr id="9219" name="Picture 3" descr="D:\КМ участие в конкурсе\фото для презентации\6 МАЯ\DSC_01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966" y="903068"/>
            <a:ext cx="2832325" cy="1881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КМ участие в конкурсе\фото для презентации\6 МАЯ\DSC_00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787" y="2839857"/>
            <a:ext cx="2754501" cy="182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D:\КМ участие в конкурсе\фото для презентации\ВЫСТАВКА АДМИН\IMG_75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81" y="881125"/>
            <a:ext cx="5682227" cy="378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7 мая 2022 года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901862"/>
            <a:ext cx="42758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1600" y="901862"/>
            <a:ext cx="889468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pic>
        <p:nvPicPr>
          <p:cNvPr id="10242" name="Picture 2" descr="D:\КМ участие в конкурсе\фото для презентации\7 МАЯ\IMG_76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270" y="2844656"/>
            <a:ext cx="2729024" cy="18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КМ участие в конкурсе\фото для презентации\7 МАЯ\IMG_76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22" y="2848072"/>
            <a:ext cx="2689953" cy="179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D:\КМ участие в конкурсе\фото для презентации\7 МАЯ\IMG_77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270" y="959864"/>
            <a:ext cx="2729024" cy="181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D:\КМ участие в конкурсе\фото для презентации\7 МАЯ\IMG_76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639" y="975334"/>
            <a:ext cx="2682610" cy="178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КМ участие в конкурсе\фото для презентации\7 МАЯ\IMG_76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639" y="2844655"/>
            <a:ext cx="2695077" cy="179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КМ участие в конкурсе\фото\концерт 7 мая\IMG_768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22" y="959864"/>
            <a:ext cx="2689953" cy="179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9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kern="0" dirty="0" smtClean="0">
                <a:solidFill>
                  <a:srgbClr val="FFFFFF"/>
                </a:solidFill>
                <a:latin typeface="Arial Narrow"/>
                <a:ea typeface="+mn-ea"/>
                <a:cs typeface="+mn-cs"/>
              </a:rPr>
              <a:t>Перспектива проекта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901862"/>
            <a:ext cx="3564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1600" y="901862"/>
            <a:ext cx="889468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chemeClr val="bg1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61872" y="1109611"/>
            <a:ext cx="7509753" cy="3088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NewRomanPSMT"/>
                <a:cs typeface="Times New Roman"/>
              </a:rPr>
              <a:t>Организация экскурсий, «Уроков мужества» для учащихся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общеобразовательных школ на территории деятельности 18 структурных подразделений Общества в Пермском крае и Удмуртской 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Республике.</a:t>
            </a:r>
            <a:endParaRPr lang="ru-RU" sz="14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NewRomanPSMT"/>
                <a:cs typeface="Times New Roman"/>
              </a:rPr>
              <a:t>Организация обзорных экскурсий в День Победы.</a:t>
            </a:r>
            <a:endParaRPr lang="ru-RU" sz="14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Тематический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материал передвижной выставки продолжит пополняться находками отряда-поисковиков «Сила памяти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».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Предметы полевой экспедиции войдут в фонды Информационно-выставочного центра 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ООО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«Газпром </a:t>
            </a:r>
            <a:r>
              <a:rPr lang="ru-RU" sz="1400" dirty="0" err="1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трансгаз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Чайковский». </a:t>
            </a:r>
            <a:endParaRPr lang="ru-RU" sz="14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Тематический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раздел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«Память» будет включать материалы передвижной выставки «Нам доверена память» в новой проектируемой мультимедийной стационарной экспозиции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NewRomanPSMT"/>
                <a:cs typeface="Times New Roman"/>
              </a:rPr>
              <a:t>Информационно-выставочного центра ООО «Газпром </a:t>
            </a:r>
            <a:r>
              <a:rPr lang="ru-RU" sz="1400" dirty="0" err="1">
                <a:solidFill>
                  <a:schemeClr val="bg1"/>
                </a:solidFill>
                <a:latin typeface="Arial Narrow" pitchFamily="34" charset="0"/>
                <a:ea typeface="TimesNewRomanPSMT"/>
                <a:cs typeface="Times New Roman"/>
              </a:rPr>
              <a:t>трансгаз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NewRomanPSMT"/>
                <a:cs typeface="Times New Roman"/>
              </a:rPr>
              <a:t> Чайковский» площадью 315 кв. м.</a:t>
            </a:r>
            <a:endParaRPr lang="ru-RU" sz="1400" dirty="0">
              <a:solidFill>
                <a:schemeClr val="bg1"/>
              </a:solidFill>
              <a:latin typeface="Arial Narrow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Продолжится публикация об истории артефактов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времён Великой Отечественной войны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 в рубрике «История одного предмета»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в официальных группах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ООО «Газпром </a:t>
            </a:r>
            <a:r>
              <a:rPr lang="ru-RU" sz="1400" dirty="0" err="1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трансгаз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 Чайковский» в 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социальной сети 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Arial Narrow" pitchFamily="34" charset="0"/>
                <a:ea typeface="Times New Roman"/>
                <a:cs typeface="Times New Roman"/>
              </a:rPr>
              <a:t>«</a:t>
            </a:r>
            <a:r>
              <a:rPr lang="ru-RU" sz="1400" dirty="0" err="1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ВКонтакте</a:t>
            </a:r>
            <a:r>
              <a:rPr lang="ru-RU" sz="1400" dirty="0" smtClean="0">
                <a:solidFill>
                  <a:schemeClr val="bg1"/>
                </a:solidFill>
                <a:latin typeface="Arial Narrow" pitchFamily="34" charset="0"/>
                <a:ea typeface="Calibri"/>
                <a:cs typeface="Times New Roman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37791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40933" y="76199"/>
            <a:ext cx="7332219" cy="660689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800" dirty="0" smtClean="0">
                <a:solidFill>
                  <a:prstClr val="white"/>
                </a:solidFill>
                <a:ea typeface="+mn-ea"/>
                <a:cs typeface="+mn-cs"/>
              </a:rPr>
              <a:t>Благодарю за внимание</a:t>
            </a:r>
            <a:endParaRPr lang="ru-RU" sz="2800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540933" y="4735834"/>
            <a:ext cx="7332217" cy="653705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Выставка «Нам доверена память»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" y="1210733"/>
            <a:ext cx="356446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endParaRPr lang="ru-RU" sz="1050" dirty="0" smtClean="0">
              <a:solidFill>
                <a:srgbClr val="FFFFFF"/>
              </a:solidFill>
              <a:latin typeface="Arial Narrow"/>
            </a:endParaRPr>
          </a:p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srgbClr val="FFFFFF"/>
                </a:solidFill>
                <a:latin typeface="Arial Narrow"/>
              </a:rPr>
              <a:t/>
            </a:r>
            <a:br>
              <a:rPr lang="ru-RU" sz="1050" dirty="0" smtClean="0">
                <a:solidFill>
                  <a:srgbClr val="FFFFFF"/>
                </a:solidFill>
                <a:latin typeface="Arial Narrow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srgbClr val="FFFFFF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901862"/>
            <a:ext cx="69028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05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/>
            </a:r>
            <a:br>
              <a:rPr lang="ru-RU" sz="1050" dirty="0" smtClean="0">
                <a:solidFill>
                  <a:prstClr val="white"/>
                </a:solidFill>
                <a:latin typeface="Arial Narrow" panose="020B0606020202030204" pitchFamily="34" charset="0"/>
              </a:rPr>
            </a:br>
            <a:endParaRPr lang="ru-RU" sz="1050" dirty="0" smtClean="0">
              <a:solidFill>
                <a:prstClr val="white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1600" y="901862"/>
            <a:ext cx="889468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 panose="020B0606020202030204" pitchFamily="34" charset="0"/>
              <a:ea typeface="Times New Roman"/>
            </a:endParaRPr>
          </a:p>
          <a:p>
            <a:pPr algn="just" fontAlgn="base">
              <a:spcBef>
                <a:spcPct val="0"/>
              </a:spcBef>
            </a:pPr>
            <a:endParaRPr lang="ru-RU" sz="1050" kern="0" dirty="0">
              <a:solidFill>
                <a:prstClr val="white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327" y="794930"/>
            <a:ext cx="5428035" cy="3957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43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968</Words>
  <Application>Microsoft Office PowerPoint</Application>
  <PresentationFormat>Экран (16:9)</PresentationFormat>
  <Paragraphs>214</Paragraphs>
  <Slides>20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4_Специальное оформление</vt:lpstr>
      <vt:lpstr>5_Специальное оформление</vt:lpstr>
      <vt:lpstr>7_Специальное оформление</vt:lpstr>
      <vt:lpstr>9_Специальное оформление</vt:lpstr>
      <vt:lpstr>6_Специальное оформление</vt:lpstr>
      <vt:lpstr>8_Специальное оформление</vt:lpstr>
      <vt:lpstr>Презентация PowerPoint</vt:lpstr>
      <vt:lpstr>Актуальность проекта</vt:lpstr>
      <vt:lpstr>Цель и задачи проекта</vt:lpstr>
      <vt:lpstr>Целевая аудитория</vt:lpstr>
      <vt:lpstr>Партнёры проекта</vt:lpstr>
      <vt:lpstr>География проекта</vt:lpstr>
      <vt:lpstr>Сроки реализации проекта</vt:lpstr>
      <vt:lpstr>Реализация проекта</vt:lpstr>
      <vt:lpstr>Реализация проекта</vt:lpstr>
      <vt:lpstr>Реализация проекта</vt:lpstr>
      <vt:lpstr>Реализация проекта</vt:lpstr>
      <vt:lpstr>Описание технологий</vt:lpstr>
      <vt:lpstr>Описание технологий</vt:lpstr>
      <vt:lpstr>Реализация проекта</vt:lpstr>
      <vt:lpstr>Итоги проекта</vt:lpstr>
      <vt:lpstr>Продолжение проекта – 2021год</vt:lpstr>
      <vt:lpstr>Продолжение проекта –  май 2022 года</vt:lpstr>
      <vt:lpstr>7 мая 2022 года</vt:lpstr>
      <vt:lpstr>Перспектива проекта</vt:lpstr>
      <vt:lpstr>Благодарю за внимание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julia</dc:creator>
  <cp:lastModifiedBy>Алсу</cp:lastModifiedBy>
  <cp:revision>143</cp:revision>
  <dcterms:created xsi:type="dcterms:W3CDTF">2016-02-05T10:31:15Z</dcterms:created>
  <dcterms:modified xsi:type="dcterms:W3CDTF">2021-11-25T07:17:36Z</dcterms:modified>
</cp:coreProperties>
</file>