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82" r:id="rId2"/>
    <p:sldId id="276" r:id="rId3"/>
    <p:sldId id="264" r:id="rId4"/>
    <p:sldId id="266" r:id="rId5"/>
    <p:sldId id="259" r:id="rId6"/>
    <p:sldId id="280" r:id="rId7"/>
    <p:sldId id="284" r:id="rId8"/>
    <p:sldId id="278" r:id="rId9"/>
    <p:sldId id="261" r:id="rId10"/>
    <p:sldId id="267" r:id="rId11"/>
    <p:sldId id="274" r:id="rId12"/>
    <p:sldId id="285" r:id="rId13"/>
    <p:sldId id="279" r:id="rId14"/>
    <p:sldId id="283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7794" autoAdjust="0"/>
    <p:restoredTop sz="94660"/>
  </p:normalViewPr>
  <p:slideViewPr>
    <p:cSldViewPr>
      <p:cViewPr>
        <p:scale>
          <a:sx n="69" d="100"/>
          <a:sy n="69" d="100"/>
        </p:scale>
        <p:origin x="-1326" y="-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A08852-6462-433A-90BC-49F9DC3AC6EA}" type="datetimeFigureOut">
              <a:rPr lang="ru-RU" smtClean="0"/>
              <a:pPr/>
              <a:t>23.05.2022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E14830-A729-4913-8BA1-6BE9C82804E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E14830-A729-4913-8BA1-6BE9C82804E1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E14830-A729-4913-8BA1-6BE9C82804E1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7076A-F84F-4D24-BD4C-BD6ADB20F431}" type="datetimeFigureOut">
              <a:rPr lang="ru-RU" smtClean="0"/>
              <a:pPr/>
              <a:t>23.05.2022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AFFA0-A2E7-4294-BB4D-DD096253D13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7076A-F84F-4D24-BD4C-BD6ADB20F431}" type="datetimeFigureOut">
              <a:rPr lang="ru-RU" smtClean="0"/>
              <a:pPr/>
              <a:t>23.05.2022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AFFA0-A2E7-4294-BB4D-DD096253D13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7076A-F84F-4D24-BD4C-BD6ADB20F431}" type="datetimeFigureOut">
              <a:rPr lang="ru-RU" smtClean="0"/>
              <a:pPr/>
              <a:t>23.05.2022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AFFA0-A2E7-4294-BB4D-DD096253D13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7076A-F84F-4D24-BD4C-BD6ADB20F431}" type="datetimeFigureOut">
              <a:rPr lang="ru-RU" smtClean="0"/>
              <a:pPr/>
              <a:t>23.05.2022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AFFA0-A2E7-4294-BB4D-DD096253D13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7076A-F84F-4D24-BD4C-BD6ADB20F431}" type="datetimeFigureOut">
              <a:rPr lang="ru-RU" smtClean="0"/>
              <a:pPr/>
              <a:t>23.05.2022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AFFA0-A2E7-4294-BB4D-DD096253D13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7076A-F84F-4D24-BD4C-BD6ADB20F431}" type="datetimeFigureOut">
              <a:rPr lang="ru-RU" smtClean="0"/>
              <a:pPr/>
              <a:t>23.05.2022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AFFA0-A2E7-4294-BB4D-DD096253D13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7076A-F84F-4D24-BD4C-BD6ADB20F431}" type="datetimeFigureOut">
              <a:rPr lang="ru-RU" smtClean="0"/>
              <a:pPr/>
              <a:t>23.05.2022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AFFA0-A2E7-4294-BB4D-DD096253D13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7076A-F84F-4D24-BD4C-BD6ADB20F431}" type="datetimeFigureOut">
              <a:rPr lang="ru-RU" smtClean="0"/>
              <a:pPr/>
              <a:t>23.05.2022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AFFA0-A2E7-4294-BB4D-DD096253D13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7076A-F84F-4D24-BD4C-BD6ADB20F431}" type="datetimeFigureOut">
              <a:rPr lang="ru-RU" smtClean="0"/>
              <a:pPr/>
              <a:t>23.05.2022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AFFA0-A2E7-4294-BB4D-DD096253D13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7076A-F84F-4D24-BD4C-BD6ADB20F431}" type="datetimeFigureOut">
              <a:rPr lang="ru-RU" smtClean="0"/>
              <a:pPr/>
              <a:t>23.05.2022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AFFA0-A2E7-4294-BB4D-DD096253D13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7076A-F84F-4D24-BD4C-BD6ADB20F431}" type="datetimeFigureOut">
              <a:rPr lang="ru-RU" smtClean="0"/>
              <a:pPr/>
              <a:t>23.05.2022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AFFA0-A2E7-4294-BB4D-DD096253D13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77076A-F84F-4D24-BD4C-BD6ADB20F431}" type="datetimeFigureOut">
              <a:rPr lang="ru-RU" smtClean="0"/>
              <a:pPr/>
              <a:t>23.05.2022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8AFFA0-A2E7-4294-BB4D-DD096253D13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Филиал &quot;МЭС Северо-Запада&quot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43042" y="285728"/>
            <a:ext cx="5715016" cy="5715016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3714744" y="4143380"/>
            <a:ext cx="47149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itchFamily="18" charset="0"/>
              </a:rPr>
              <a:t>МЭС СЕВЕРО-ЗАПАДА</a:t>
            </a:r>
            <a:endParaRPr lang="ru-RU" sz="2400" dirty="0">
              <a:solidFill>
                <a:schemeClr val="tx2">
                  <a:lumMod val="75000"/>
                </a:schemeClr>
              </a:solidFill>
              <a:latin typeface="+mj-lt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4" name="AutoShape 6" descr="Отдых в Санкт-Петербурге в сентябре 2021 - погода, стоит ли ехать?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56" name="AutoShape 8" descr="Отдых в Санкт-Петербурге в сентябре 2021 - погода, стоит ли ехать?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58" name="Picture 10" descr="Можно ли сейчас приехать в Санкт-Петербург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6" y="785794"/>
            <a:ext cx="7682256" cy="5116503"/>
          </a:xfrm>
          <a:prstGeom prst="rect">
            <a:avLst/>
          </a:prstGeom>
          <a:noFill/>
        </p:spPr>
      </p:pic>
      <p:sp>
        <p:nvSpPr>
          <p:cNvPr id="12" name="TextBox 11"/>
          <p:cNvSpPr txBox="1"/>
          <p:nvPr/>
        </p:nvSpPr>
        <p:spPr>
          <a:xfrm>
            <a:off x="571472" y="5929330"/>
            <a:ext cx="77867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 smtClean="0">
                <a:latin typeface="Constantia" pitchFamily="18" charset="0"/>
              </a:rPr>
              <a:t>Санкт-Петербург</a:t>
            </a:r>
            <a:endParaRPr lang="ru-RU" sz="3600" dirty="0">
              <a:latin typeface="Constantia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https://p3.citywalls.ru/photo_34-34895.jpg?mt=127362580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7276" y="571480"/>
            <a:ext cx="7828773" cy="5214974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571472" y="5929330"/>
            <a:ext cx="80724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latin typeface="Constantia" pitchFamily="18" charset="0"/>
              </a:rPr>
              <a:t>Главная понижающая ПС </a:t>
            </a:r>
            <a:r>
              <a:rPr lang="ru-RU" sz="2000" dirty="0" err="1" smtClean="0">
                <a:latin typeface="Constantia" pitchFamily="18" charset="0"/>
              </a:rPr>
              <a:t>Волховской</a:t>
            </a:r>
            <a:r>
              <a:rPr lang="ru-RU" sz="2000" dirty="0" smtClean="0">
                <a:latin typeface="Constantia" pitchFamily="18" charset="0"/>
              </a:rPr>
              <a:t> ГЭС. (</a:t>
            </a:r>
            <a:r>
              <a:rPr lang="ru-RU" sz="2000" dirty="0" err="1" smtClean="0">
                <a:latin typeface="Constantia" pitchFamily="18" charset="0"/>
              </a:rPr>
              <a:t>наст.Волхов-Северная</a:t>
            </a:r>
            <a:r>
              <a:rPr lang="ru-RU" sz="2000" dirty="0" smtClean="0">
                <a:latin typeface="Constantia" pitchFamily="18" charset="0"/>
              </a:rPr>
              <a:t>).  </a:t>
            </a:r>
            <a:endParaRPr lang="ru-RU" sz="2000" dirty="0">
              <a:latin typeface="Constantia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71472" y="6143644"/>
            <a:ext cx="778674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latin typeface="Constantia" pitchFamily="18" charset="0"/>
              </a:rPr>
              <a:t>Строительство 1923-1926. </a:t>
            </a:r>
            <a:r>
              <a:rPr lang="ru-RU" sz="2000" dirty="0" err="1" smtClean="0">
                <a:latin typeface="Constantia" pitchFamily="18" charset="0"/>
              </a:rPr>
              <a:t>Инж</a:t>
            </a:r>
            <a:r>
              <a:rPr lang="ru-RU" sz="2000" dirty="0" smtClean="0">
                <a:latin typeface="Constantia" pitchFamily="18" charset="0"/>
              </a:rPr>
              <a:t>. </a:t>
            </a:r>
            <a:r>
              <a:rPr lang="ru-RU" sz="2000" dirty="0" err="1" smtClean="0">
                <a:latin typeface="Constantia" pitchFamily="18" charset="0"/>
              </a:rPr>
              <a:t>Г.Графтио</a:t>
            </a:r>
            <a:r>
              <a:rPr lang="ru-RU" sz="2000" dirty="0" smtClean="0">
                <a:latin typeface="Constantia" pitchFamily="18" charset="0"/>
              </a:rPr>
              <a:t>, арх. </a:t>
            </a:r>
            <a:r>
              <a:rPr lang="ru-RU" sz="2000" dirty="0" err="1" smtClean="0">
                <a:latin typeface="Constantia" pitchFamily="18" charset="0"/>
              </a:rPr>
              <a:t>О.Мунц</a:t>
            </a:r>
            <a:r>
              <a:rPr lang="ru-RU" sz="2000" dirty="0" smtClean="0">
                <a:latin typeface="Constantia" pitchFamily="18" charset="0"/>
              </a:rPr>
              <a:t>.</a:t>
            </a:r>
          </a:p>
          <a:p>
            <a:pPr algn="ctr"/>
            <a:r>
              <a:rPr lang="ru-RU" sz="2000" dirty="0">
                <a:latin typeface="Constantia" pitchFamily="18" charset="0"/>
              </a:rPr>
              <a:t>Ежегодник общества архитекторов-художников. </a:t>
            </a:r>
            <a:r>
              <a:rPr lang="ru-RU" sz="2000" dirty="0" err="1">
                <a:latin typeface="Constantia" pitchFamily="18" charset="0"/>
              </a:rPr>
              <a:t>Вып</a:t>
            </a:r>
            <a:r>
              <a:rPr lang="ru-RU" sz="2000" dirty="0">
                <a:latin typeface="Constantia" pitchFamily="18" charset="0"/>
              </a:rPr>
              <a:t>. 12. 1927.</a:t>
            </a:r>
          </a:p>
        </p:txBody>
      </p:sp>
      <p:pic>
        <p:nvPicPr>
          <p:cNvPr id="24578" name="Picture 2" descr="https://p2.citywalls.ru/photo_374-383798.jpg?mt=1550521893"/>
          <p:cNvPicPr>
            <a:picLocks noChangeAspect="1" noChangeArrowheads="1"/>
          </p:cNvPicPr>
          <p:nvPr/>
        </p:nvPicPr>
        <p:blipFill>
          <a:blip r:embed="rId3"/>
          <a:srcRect t="11412" b="2685"/>
          <a:stretch>
            <a:fillRect/>
          </a:stretch>
        </p:blipFill>
        <p:spPr bwMode="auto">
          <a:xfrm>
            <a:off x="928662" y="587393"/>
            <a:ext cx="7452868" cy="537970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ttps://lh3.googleusercontent.com/Flr4qMhPkUwRNYSVWuEV7MEWPAw2cZp8i_PvKLqM-VwBdpAHLnpORAXECXZ0BbX4_B89G0KDozOWHKDEh3Svxn8KRzwGEyuKOW-G7QKwdMnl6nLkh8UKqoen4Y6Duh3SOTtLiQ7idTNd1hmbJ2hDpBDQ7w8NGHJr2GKT5_KY3sLEW6gdnETNo80JHUM0H068u2FTmgvayer8biVDQq8M7QVHq_gO2gVBGaZRd2yw5h_MQ9l3yAI3klL9_K4h7Sb8z2yPuVt84tFQjDxKw6lrF9tp2Yjth02-OJo93jZCvu4faUApo21S9VPMK63ulN2FaOM5GLvzIPQpjtr0HZQyRRCTnwUGqUneEp1zlJByi_OIlD-K1FGEa1fM973E8tapiJJNxIrEFzB3TB8aE5z1hxGUU8d7dn0T5LkXScG7Rp0_fDfcWchDwaB1_v0uqWUVAEkSms_JMF7HhPCkpINifiB115l8gHavN-Q9cFOXTv8DAXaALjVjUJ-FLH9fwZ90LAIpnHN4jhcGEVoWrCZ21mhv7pbJtjRCyv4ocZDCxdWlGGlfx0YaYY8D-lCSrx2NnptmLMFYXcDiTcB9RjyUbxyl3ZFe6RcGzW54L90M8NaWJyH1jokE7attJKXcbBkKwCHLW-22kJznjmkohcRl4fVUtbc0QzsTPLqy4E3ii30v1rOrVSxGYUjpIMFnGRKyVYThzugVaRObhLt56Cg8Czlw_w=w489-h652-no?authuser=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357167"/>
            <a:ext cx="3857651" cy="5143536"/>
          </a:xfrm>
          <a:prstGeom prst="rect">
            <a:avLst/>
          </a:prstGeom>
          <a:noFill/>
        </p:spPr>
      </p:pic>
      <p:pic>
        <p:nvPicPr>
          <p:cNvPr id="16388" name="Picture 4" descr="https://lh3.googleusercontent.com/dd487twuZEVaB9vFNsrk9GL-Bd8X0IzdTpYg5YcO_8iKC--EcJIff8PWr6WVJdqd1FFvggiVyfNCYeNObhX8zihpWai87a_WuZo6mvrsBg-7BIVWI9wyYj0tsHyRbJsaJ87MN_kBgHHMf1syLB2rZGLQeYDB6K8yfZGNNCHqoFHlEXHAJhdOph3D6Vj06r_7jaUseMQiqfLUc_pVEn6osDvxzxWbzExuNtQvsq0NEtQiS5ypm1l7_2z08FOW-iCLQHtrMi1j9urDdXsmmtT4-fmTA0Ci_I8VqLcVjVj6zNUMS_CtLIU92vfqiKGS2zcroQUgvtYD7E4utXMzdh2NpSC7xtpdbjEeeXYc3VdiTb-qfMHc6ks_vaGM9YqK-fLInUfs3NQduYDQVC-uG8iIBV__ZNWjaT8IPDIhrNqmgVp8hAbkWRnJ2mQ-SHuANhRX46MuATn4kL9Z5MbNBkEdYH09JZ94ROhnWboSfXMQq3joQDVmz6GAV7u6_PX3jd8u-jNZHcK7jurbJPatyNUXVJEP_Vd0hzrm14mdhraJxk33QqjPsRkG4oEmtjj4MqZXL0wItrr8QHO4xV_yFphFPcvLpaphyZS3esfFlIrtk8hiZ_fNDHqLp2gwKZXpbUhP808qkbqScf9NNaZ32Et7cw943eloq99Abl5GcfnCBFrKKd_r6qdD4hbFzVF65R975aLNU_IRmwwfW2WbdqBZLUUS-A=w489-h652-no?authuser=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39892" y="357166"/>
            <a:ext cx="3857653" cy="5143536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428596" y="5786454"/>
            <a:ext cx="83582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Constantia" pitchFamily="18" charset="0"/>
              </a:rPr>
              <a:t>В</a:t>
            </a:r>
            <a:r>
              <a:rPr lang="ru-RU" dirty="0" smtClean="0">
                <a:latin typeface="Constantia" pitchFamily="18" charset="0"/>
              </a:rPr>
              <a:t>ключён </a:t>
            </a:r>
            <a:r>
              <a:rPr lang="ru-RU" dirty="0" smtClean="0">
                <a:latin typeface="Constantia" pitchFamily="18" charset="0"/>
              </a:rPr>
              <a:t>КГИОП </a:t>
            </a:r>
            <a:r>
              <a:rPr lang="ru-RU" dirty="0">
                <a:latin typeface="Constantia" pitchFamily="18" charset="0"/>
              </a:rPr>
              <a:t>в "Перечень вновь выявленных объектов, представляющих историческую, научную, художественную или иную культурную ценность"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s://lh3.googleusercontent.com/YLZNkwdzHW8mHsDl0pFLmsh2ukTDTdQMo-1f_YpLp1IF2AcsWBXQ_aaQHRgJkZFDX2q2Y4y1IdriqNFcP7zbZo0mm95jVRaUNmTcxYYvkaCoNKEbYOPZEX4mfUIkj0VFi9ua4w1AL46Q4cbI7iuxlM67Ody23HU134sPiyHQpoilvRCCJIG0ehQmTU2HfKKWxbnQsBqzfMH_JXDm0NRoYxNveV_FbMuO8m0MvPLqIX2nqqlVhUrcucd9ky9o9Ce3Oo232wLg0zuyAMvZTxuEVXRSeQBXpF4NvHIDfIyWqq5ewrOTTFgA4cEEUR-8OMqulRmT4OthWRdaAV92npXkxHVG7DTY0fKiXVaykG0NSaQ5TBJEEkTg6ja_IfBYppSYDz0saQjLR8Ju67SyulpyPYtSOzm-CCo6Ss4kKZP_3C4R4iXT-faRCcM8WwRpX_-oCs2e1MhalwMiVzS_jGeqCnYw5lcmAv5ZlT-HGDlbkmOcMhCK_g0sp5deBRXgmt_UZ8NODIPz4WXqs2dK585GqIFTnLyoTdyyIlH1_0-xVOuMTOfQYkvdCsj7dRvok1Y6af6MFn8hmC7tdUcN7VV8SEFAYWnt3vZ-ud_A5BbaSw_4SZtV5XDmKiYx6U27ObiLB9s0FeXHgZDyvATr57OdeyzN4rjNHEscE_QWThfnSaCl-6da0TTDAgWXh-bpqq1eTK9m3VQGsVjkBNcMVILHnxVSEw=w489-h652-no?authuser=0"/>
          <p:cNvPicPr>
            <a:picLocks noChangeAspect="1" noChangeArrowheads="1"/>
          </p:cNvPicPr>
          <p:nvPr/>
        </p:nvPicPr>
        <p:blipFill>
          <a:blip r:embed="rId2"/>
          <a:srcRect b="7536"/>
          <a:stretch>
            <a:fillRect/>
          </a:stretch>
        </p:blipFill>
        <p:spPr bwMode="auto">
          <a:xfrm>
            <a:off x="4143372" y="285728"/>
            <a:ext cx="4657725" cy="5742259"/>
          </a:xfrm>
          <a:prstGeom prst="rect">
            <a:avLst/>
          </a:prstGeom>
          <a:noFill/>
        </p:spPr>
      </p:pic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338750"/>
            <a:ext cx="3714776" cy="2590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3795" name="Picture 3"/>
          <p:cNvPicPr>
            <a:picLocks noChangeAspect="1" noChangeArrowheads="1"/>
          </p:cNvPicPr>
          <p:nvPr/>
        </p:nvPicPr>
        <p:blipFill>
          <a:blip r:embed="rId4" cstate="print"/>
          <a:srcRect l="14285" t="7070" r="10237" b="12457"/>
          <a:stretch>
            <a:fillRect/>
          </a:stretch>
        </p:blipFill>
        <p:spPr bwMode="auto">
          <a:xfrm>
            <a:off x="285720" y="3143248"/>
            <a:ext cx="3649494" cy="27513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285720" y="6286520"/>
            <a:ext cx="85725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latin typeface="Constantia" pitchFamily="18" charset="0"/>
              </a:rPr>
              <a:t>Интерьеры ПС. Прошлое. Настоящее Будущее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85720" y="6286520"/>
            <a:ext cx="85725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latin typeface="Constantia" pitchFamily="18" charset="0"/>
              </a:rPr>
              <a:t>Интерьеры ПС. </a:t>
            </a:r>
            <a:r>
              <a:rPr lang="ru-RU" sz="2000" b="1" dirty="0" smtClean="0">
                <a:latin typeface="Constantia" pitchFamily="18" charset="0"/>
              </a:rPr>
              <a:t>Главный пульт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39938" name="Picture 2"/>
          <p:cNvPicPr>
            <a:picLocks noChangeAspect="1" noChangeArrowheads="1"/>
          </p:cNvPicPr>
          <p:nvPr/>
        </p:nvPicPr>
        <p:blipFill>
          <a:blip r:embed="rId2" cstate="print"/>
          <a:srcRect l="22304" r="5413"/>
          <a:stretch>
            <a:fillRect/>
          </a:stretch>
        </p:blipFill>
        <p:spPr bwMode="auto">
          <a:xfrm>
            <a:off x="571472" y="714356"/>
            <a:ext cx="7802725" cy="5000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142976" y="6215082"/>
            <a:ext cx="67151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latin typeface="Constantia" pitchFamily="18" charset="0"/>
              </a:rPr>
              <a:t>Подлинные предметы мебели начала </a:t>
            </a:r>
            <a:r>
              <a:rPr lang="en-US" sz="2000" dirty="0" smtClean="0">
                <a:latin typeface="Constantia" pitchFamily="18" charset="0"/>
              </a:rPr>
              <a:t>XX </a:t>
            </a:r>
            <a:r>
              <a:rPr lang="ru-RU" sz="2000" dirty="0" smtClean="0">
                <a:latin typeface="Constantia" pitchFamily="18" charset="0"/>
              </a:rPr>
              <a:t>в</a:t>
            </a:r>
            <a:r>
              <a:rPr lang="ru-RU" sz="2000" b="1" dirty="0" smtClean="0">
                <a:latin typeface="Constantia" pitchFamily="18" charset="0"/>
              </a:rPr>
              <a:t>.</a:t>
            </a:r>
            <a:endParaRPr lang="ru-RU" sz="2000" b="1" dirty="0">
              <a:latin typeface="Constantia" pitchFamily="18" charset="0"/>
            </a:endParaRPr>
          </a:p>
        </p:txBody>
      </p:sp>
      <p:pic>
        <p:nvPicPr>
          <p:cNvPr id="34819" name="Picture 3"/>
          <p:cNvPicPr>
            <a:picLocks noChangeAspect="1" noChangeArrowheads="1"/>
          </p:cNvPicPr>
          <p:nvPr/>
        </p:nvPicPr>
        <p:blipFill>
          <a:blip r:embed="rId2" cstate="print"/>
          <a:srcRect l="1750" t="14764" b="15896"/>
          <a:stretch>
            <a:fillRect/>
          </a:stretch>
        </p:blipFill>
        <p:spPr bwMode="auto">
          <a:xfrm>
            <a:off x="5072066" y="357166"/>
            <a:ext cx="3557643" cy="55795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 b="2461"/>
          <a:stretch>
            <a:fillRect/>
          </a:stretch>
        </p:blipFill>
        <p:spPr bwMode="auto">
          <a:xfrm>
            <a:off x="1071538" y="357165"/>
            <a:ext cx="2786082" cy="56436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71472" y="6143644"/>
            <a:ext cx="77153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latin typeface="Constantia" pitchFamily="18" charset="0"/>
              </a:rPr>
              <a:t>Личные архивы в музее.</a:t>
            </a:r>
            <a:endParaRPr lang="ru-RU" sz="2000" dirty="0">
              <a:latin typeface="Constantia" pitchFamily="18" charset="0"/>
            </a:endParaRPr>
          </a:p>
        </p:txBody>
      </p:sp>
      <p:pic>
        <p:nvPicPr>
          <p:cNvPr id="18433" name="Picture 1"/>
          <p:cNvPicPr>
            <a:picLocks noChangeAspect="1" noChangeArrowheads="1"/>
          </p:cNvPicPr>
          <p:nvPr/>
        </p:nvPicPr>
        <p:blipFill>
          <a:blip r:embed="rId2" cstate="print"/>
          <a:srcRect l="8661" r="3494"/>
          <a:stretch>
            <a:fillRect/>
          </a:stretch>
        </p:blipFill>
        <p:spPr bwMode="auto">
          <a:xfrm>
            <a:off x="642922" y="857232"/>
            <a:ext cx="8058681" cy="46434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714348" y="6000768"/>
            <a:ext cx="77867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latin typeface="Constantia" pitchFamily="18" charset="0"/>
              </a:rPr>
              <a:t>Бюст  В.И.Ленина в помещении главного щита управления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1538" y="428604"/>
            <a:ext cx="2428892" cy="5397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25512" y="428604"/>
            <a:ext cx="4018388" cy="53578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14348" y="6000768"/>
            <a:ext cx="72866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latin typeface="Constantia" pitchFamily="18" charset="0"/>
              </a:rPr>
              <a:t>Портрет скульптора «Красной газете» 1925г. </a:t>
            </a:r>
            <a:r>
              <a:rPr lang="ru-RU" sz="2000" dirty="0" smtClean="0">
                <a:latin typeface="Constantia" pitchFamily="18" charset="0"/>
              </a:rPr>
              <a:t>единственное </a:t>
            </a:r>
            <a:r>
              <a:rPr lang="ru-RU" sz="2000" dirty="0">
                <a:latin typeface="Constantia" pitchFamily="18" charset="0"/>
              </a:rPr>
              <a:t>изображение В.Ф. Разумовского.</a:t>
            </a:r>
            <a:endParaRPr lang="ru-RU" sz="2000" b="1" dirty="0">
              <a:latin typeface="Constantia" pitchFamily="18" charset="0"/>
            </a:endParaRPr>
          </a:p>
        </p:txBody>
      </p:sp>
      <p:pic>
        <p:nvPicPr>
          <p:cNvPr id="5" name="Рисунок 4" descr="http://pages-zg.ru/wp-content/uploads/2017/07/2f6c032a2db9cbb814e1447da4f59b33.jpg"/>
          <p:cNvPicPr/>
          <p:nvPr/>
        </p:nvPicPr>
        <p:blipFill>
          <a:blip r:embed="rId2">
            <a:extLst>
              <a:ext uri="{28A0092B-C50C-407E-A947-70E740481C1C}">
                <a14:useLocalDpi xmlns="" xmlns:wpc="http://schemas.microsoft.com/office/word/2010/wordprocessingCanvas" xmlns:cx="http://schemas.microsoft.com/office/drawing/2014/chartex" xmlns:cx1="http://schemas.microsoft.com/office/drawing/2015/9/8/chartex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 t="4638" b="4638"/>
          <a:stretch>
            <a:fillRect/>
          </a:stretch>
        </p:blipFill>
        <p:spPr bwMode="auto">
          <a:xfrm>
            <a:off x="2000232" y="357166"/>
            <a:ext cx="4643470" cy="53145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142976" y="6215082"/>
            <a:ext cx="67151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latin typeface="Constantia" pitchFamily="18" charset="0"/>
              </a:rPr>
              <a:t>Экскурсионная деятельность.</a:t>
            </a:r>
            <a:endParaRPr lang="ru-RU" sz="2000" dirty="0">
              <a:latin typeface="Constantia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714356"/>
            <a:ext cx="8147115" cy="5429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214290"/>
            <a:ext cx="8467832" cy="59877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1142976" y="6215082"/>
            <a:ext cx="67151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latin typeface="Constantia" pitchFamily="18" charset="0"/>
              </a:rPr>
              <a:t>Будущее здания ПС </a:t>
            </a:r>
            <a:r>
              <a:rPr lang="ru-RU" sz="2000" b="1" dirty="0" err="1" smtClean="0">
                <a:latin typeface="Constantia" pitchFamily="18" charset="0"/>
              </a:rPr>
              <a:t>Волхов-Северная</a:t>
            </a:r>
            <a:r>
              <a:rPr lang="ru-RU" sz="2000" b="1" dirty="0" smtClean="0">
                <a:latin typeface="Constantia" pitchFamily="18" charset="0"/>
              </a:rPr>
              <a:t>.</a:t>
            </a:r>
            <a:endParaRPr lang="ru-RU" sz="2000" b="1" dirty="0">
              <a:latin typeface="Constantia" pitchFamily="18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85720" y="6286520"/>
            <a:ext cx="85725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latin typeface="Constantia" pitchFamily="18" charset="0"/>
              </a:rPr>
              <a:t>Интерьеры ПС. Прошлое. Настоящее Будущее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3074" name="Picture 2" descr="26 декабря свое 95-летие отметит старейшая подстанция Санкт‑Петербурга - ПС  330 кВ «Волхов-Северная» - Официальный сайт Администрации Санкт‑Петербурга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40373" y="714356"/>
            <a:ext cx="7296043" cy="500066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776</TotalTime>
  <Words>119</Words>
  <Application>Microsoft Office PowerPoint</Application>
  <PresentationFormat>Экран (4:3)</PresentationFormat>
  <Paragraphs>17</Paragraphs>
  <Slides>14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Farbifa</dc:creator>
  <cp:lastModifiedBy>Farbifa</cp:lastModifiedBy>
  <cp:revision>81</cp:revision>
  <dcterms:created xsi:type="dcterms:W3CDTF">2021-04-07T12:44:23Z</dcterms:created>
  <dcterms:modified xsi:type="dcterms:W3CDTF">2022-05-23T14:26:10Z</dcterms:modified>
</cp:coreProperties>
</file>