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2" r:id="rId1"/>
  </p:sldMasterIdLst>
  <p:notesMasterIdLst>
    <p:notesMasterId r:id="rId25"/>
  </p:notesMasterIdLst>
  <p:handoutMasterIdLst>
    <p:handoutMasterId r:id="rId26"/>
  </p:handoutMasterIdLst>
  <p:sldIdLst>
    <p:sldId id="742" r:id="rId2"/>
    <p:sldId id="651" r:id="rId3"/>
    <p:sldId id="644" r:id="rId4"/>
    <p:sldId id="760" r:id="rId5"/>
    <p:sldId id="748" r:id="rId6"/>
    <p:sldId id="763" r:id="rId7"/>
    <p:sldId id="762" r:id="rId8"/>
    <p:sldId id="761" r:id="rId9"/>
    <p:sldId id="657" r:id="rId10"/>
    <p:sldId id="650" r:id="rId11"/>
    <p:sldId id="646" r:id="rId12"/>
    <p:sldId id="645" r:id="rId13"/>
    <p:sldId id="799" r:id="rId14"/>
    <p:sldId id="791" r:id="rId15"/>
    <p:sldId id="796" r:id="rId16"/>
    <p:sldId id="792" r:id="rId17"/>
    <p:sldId id="798" r:id="rId18"/>
    <p:sldId id="771" r:id="rId19"/>
    <p:sldId id="795" r:id="rId20"/>
    <p:sldId id="772" r:id="rId21"/>
    <p:sldId id="659" r:id="rId22"/>
    <p:sldId id="800" r:id="rId23"/>
    <p:sldId id="639" r:id="rId24"/>
  </p:sldIdLst>
  <p:sldSz cx="13439775" cy="7559675"/>
  <p:notesSz cx="6797675" cy="9928225"/>
  <p:defaultTextStyle>
    <a:defPPr>
      <a:defRPr lang="ru-RU"/>
    </a:defPPr>
    <a:lvl1pPr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1pPr>
    <a:lvl2pPr marL="519234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2pPr>
    <a:lvl3pPr marL="103849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3pPr>
    <a:lvl4pPr marL="1557747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4pPr>
    <a:lvl5pPr marL="207699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5pPr>
    <a:lvl6pPr marL="2596243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6pPr>
    <a:lvl7pPr marL="3115495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7pPr>
    <a:lvl8pPr marL="3634744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8pPr>
    <a:lvl9pPr marL="4153992" algn="l" defTabSz="103849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еева Елена Владимировна" initials="АЕ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27"/>
    <a:srgbClr val="D8DEE0"/>
    <a:srgbClr val="27251F"/>
    <a:srgbClr val="F1CAAC"/>
    <a:srgbClr val="E7A16D"/>
    <a:srgbClr val="F3D0B6"/>
    <a:srgbClr val="887B73"/>
    <a:srgbClr val="B9B9B9"/>
    <a:srgbClr val="EE732D"/>
    <a:srgbClr val="4C4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0356" autoAdjust="0"/>
  </p:normalViewPr>
  <p:slideViewPr>
    <p:cSldViewPr>
      <p:cViewPr>
        <p:scale>
          <a:sx n="98" d="100"/>
          <a:sy n="98" d="100"/>
        </p:scale>
        <p:origin x="-600" y="24"/>
      </p:cViewPr>
      <p:guideLst>
        <p:guide orient="horz" pos="2381"/>
        <p:guide pos="4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4002" y="114"/>
      </p:cViewPr>
      <p:guideLst>
        <p:guide orient="horz" pos="3128"/>
        <p:guide pos="2141"/>
      </p:guideLst>
    </p:cSldViewPr>
  </p:notesViewPr>
  <p:gridSpacing cx="43200" cy="43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fld id="{7AD1322C-ED99-4B81-976E-A42B343E0BC1}" type="datetimeFigureOut">
              <a:rPr lang="ru-RU"/>
              <a:pPr/>
              <a:t>27.01.2026</a:t>
            </a:fld>
            <a:endParaRPr lang="ru-RU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273"/>
            <a:ext cx="2945862" cy="49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9273"/>
            <a:ext cx="2945862" cy="49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defTabSz="914472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fld id="{23C51D06-E976-4C1E-9273-5D390AFD67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63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1"/>
            <a:ext cx="2945862" cy="4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algn="r"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984" y="4716947"/>
            <a:ext cx="5435708" cy="446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73"/>
            <a:ext cx="2945862" cy="4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solidFill>
                  <a:srgbClr val="27251F"/>
                </a:solidFill>
                <a:effectLst/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29273"/>
            <a:ext cx="2945862" cy="4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algn="r" defTabSz="93132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effectLst/>
                <a:latin typeface="Verdana" panose="020B0604030504040204" pitchFamily="34" charset="0"/>
              </a:defRPr>
            </a:lvl1pPr>
          </a:lstStyle>
          <a:p>
            <a:fld id="{B9854E13-6D1D-4D77-BFD6-D421C1083F6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6953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8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1pPr>
    <a:lvl2pPr marL="519234" algn="l" rtl="0" eaLnBrk="0" fontAlgn="base" hangingPunct="0">
      <a:spcBef>
        <a:spcPct val="30000"/>
      </a:spcBef>
      <a:spcAft>
        <a:spcPct val="0"/>
      </a:spcAft>
      <a:defRPr sz="16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2pPr>
    <a:lvl3pPr marL="103849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3pPr>
    <a:lvl4pPr marL="1557747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4pPr>
    <a:lvl5pPr marL="207699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5pPr>
    <a:lvl6pPr marL="2596243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5495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4744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3992" algn="l" defTabSz="103849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08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31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038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952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439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324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207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982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224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205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1000" b="1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defTabSz="930275">
              <a:defRPr sz="1000" b="1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defTabSz="930275">
              <a:defRPr sz="1000" b="1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defTabSz="930275">
              <a:defRPr sz="1000" b="1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defTabSz="930275">
              <a:defRPr sz="1000" b="1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itchFamily="2" charset="2"/>
              <a:defRPr sz="1000" b="1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itchFamily="2" charset="2"/>
              <a:defRPr sz="1000" b="1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itchFamily="2" charset="2"/>
              <a:defRPr sz="1000" b="1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itchFamily="2" charset="2"/>
              <a:defRPr sz="1000" b="1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fld id="{D0EE070F-DC05-4FCC-801B-8855E71FB081}" type="slidenum">
              <a:rPr lang="ru-RU" sz="1200" b="0" smtClean="0">
                <a:latin typeface="Arial" charset="0"/>
              </a:rPr>
              <a:pPr/>
              <a:t>22</a:t>
            </a:fld>
            <a:endParaRPr lang="ru-RU" sz="1200" b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3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#/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tmkup.com/r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833" indent="0" algn="ctr">
              <a:buNone/>
              <a:defRPr/>
            </a:lvl2pPr>
            <a:lvl3pPr marL="1261668" indent="0" algn="ctr">
              <a:buNone/>
              <a:defRPr/>
            </a:lvl3pPr>
            <a:lvl4pPr marL="1892499" indent="0" algn="ctr">
              <a:buNone/>
              <a:defRPr/>
            </a:lvl4pPr>
            <a:lvl5pPr marL="2523333" indent="0" algn="ctr">
              <a:buNone/>
              <a:defRPr/>
            </a:lvl5pPr>
            <a:lvl6pPr marL="3154173" indent="0" algn="ctr">
              <a:buNone/>
              <a:defRPr/>
            </a:lvl6pPr>
            <a:lvl7pPr marL="3785004" indent="0" algn="ctr">
              <a:buNone/>
              <a:defRPr/>
            </a:lvl7pPr>
            <a:lvl8pPr marL="4415841" indent="0" algn="ctr">
              <a:buNone/>
              <a:defRPr/>
            </a:lvl8pPr>
            <a:lvl9pPr marL="5046677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  <p:extLst>
      <p:ext uri="{BB962C8B-B14F-4D97-AF65-F5344CB8AC3E}">
        <p14:creationId xmlns:p14="http://schemas.microsoft.com/office/powerpoint/2010/main" val="24938926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>
          <p15:clr>
            <a:srgbClr val="5ACBF0"/>
          </p15:clr>
        </p15:guide>
        <p15:guide id="4" orient="horz" pos="226">
          <p15:clr>
            <a:srgbClr val="F26B43"/>
          </p15:clr>
        </p15:guide>
        <p15:guide id="14" pos="8233">
          <p15:clr>
            <a:srgbClr val="5ACBF0"/>
          </p15:clr>
        </p15:guide>
        <p15:guide id="17" orient="horz" pos="4368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52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53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54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55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  <p:extLst>
      <p:ext uri="{BB962C8B-B14F-4D97-AF65-F5344CB8AC3E}">
        <p14:creationId xmlns:p14="http://schemas.microsoft.com/office/powerpoint/2010/main" val="20205606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>
          <p15:clr>
            <a:srgbClr val="5ACBF0"/>
          </p15:clr>
        </p15:guide>
        <p15:guide id="2" pos="750">
          <p15:clr>
            <a:srgbClr val="A4A3A4"/>
          </p15:clr>
        </p15:guide>
        <p15:guide id="4" orient="horz" pos="226">
          <p15:clr>
            <a:srgbClr val="F26B43"/>
          </p15:clr>
        </p15:guide>
        <p15:guide id="7" pos="913">
          <p15:clr>
            <a:srgbClr val="A4A3A4"/>
          </p15:clr>
        </p15:guide>
        <p15:guide id="8" pos="1430">
          <p15:clr>
            <a:srgbClr val="A4A3A4"/>
          </p15:clr>
        </p15:guide>
        <p15:guide id="9" pos="1593">
          <p15:clr>
            <a:srgbClr val="A4A3A4"/>
          </p15:clr>
        </p15:guide>
        <p15:guide id="10" pos="2110">
          <p15:clr>
            <a:srgbClr val="A4A3A4"/>
          </p15:clr>
        </p15:guide>
        <p15:guide id="13" pos="2274">
          <p15:clr>
            <a:srgbClr val="A4A3A4"/>
          </p15:clr>
        </p15:guide>
        <p15:guide id="14" pos="8233">
          <p15:clr>
            <a:srgbClr val="5ACBF0"/>
          </p15:clr>
        </p15:guide>
        <p15:guide id="16" orient="horz" pos="667">
          <p15:clr>
            <a:srgbClr val="F26B43"/>
          </p15:clr>
        </p15:guide>
        <p15:guide id="17" orient="horz" pos="4368">
          <p15:clr>
            <a:srgbClr val="5ACBF0"/>
          </p15:clr>
        </p15:guide>
        <p15:guide id="18" pos="2791">
          <p15:clr>
            <a:srgbClr val="A4A3A4"/>
          </p15:clr>
        </p15:guide>
        <p15:guide id="19" pos="3471">
          <p15:clr>
            <a:srgbClr val="A4A3A4"/>
          </p15:clr>
        </p15:guide>
        <p15:guide id="20" pos="2954">
          <p15:clr>
            <a:srgbClr val="A4A3A4"/>
          </p15:clr>
        </p15:guide>
        <p15:guide id="21" pos="3634">
          <p15:clr>
            <a:srgbClr val="A4A3A4"/>
          </p15:clr>
        </p15:guide>
        <p15:guide id="22" pos="4151">
          <p15:clr>
            <a:srgbClr val="A4A3A4"/>
          </p15:clr>
        </p15:guide>
        <p15:guide id="23" pos="4315">
          <p15:clr>
            <a:srgbClr val="A4A3A4"/>
          </p15:clr>
        </p15:guide>
        <p15:guide id="24" pos="4832">
          <p15:clr>
            <a:srgbClr val="A4A3A4"/>
          </p15:clr>
        </p15:guide>
        <p15:guide id="25" pos="4995">
          <p15:clr>
            <a:srgbClr val="A4A3A4"/>
          </p15:clr>
        </p15:guide>
        <p15:guide id="26" pos="5512">
          <p15:clr>
            <a:srgbClr val="A4A3A4"/>
          </p15:clr>
        </p15:guide>
        <p15:guide id="27" pos="5675">
          <p15:clr>
            <a:srgbClr val="A4A3A4"/>
          </p15:clr>
        </p15:guide>
        <p15:guide id="28" pos="6192">
          <p15:clr>
            <a:srgbClr val="A4A3A4"/>
          </p15:clr>
        </p15:guide>
        <p15:guide id="29" pos="6356">
          <p15:clr>
            <a:srgbClr val="A4A3A4"/>
          </p15:clr>
        </p15:guide>
        <p15:guide id="30" pos="6873">
          <p15:clr>
            <a:srgbClr val="A4A3A4"/>
          </p15:clr>
        </p15:guide>
        <p15:guide id="31" pos="7036">
          <p15:clr>
            <a:srgbClr val="A4A3A4"/>
          </p15:clr>
        </p15:guide>
        <p15:guide id="32" pos="7553">
          <p15:clr>
            <a:srgbClr val="A4A3A4"/>
          </p15:clr>
        </p15:guide>
        <p15:guide id="33" pos="7716">
          <p15:clr>
            <a:srgbClr val="A4A3A4"/>
          </p15:clr>
        </p15:guide>
        <p15:guide id="34" orient="horz" pos="939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  <p:extLst>
      <p:ext uri="{BB962C8B-B14F-4D97-AF65-F5344CB8AC3E}">
        <p14:creationId xmlns:p14="http://schemas.microsoft.com/office/powerpoint/2010/main" val="18805235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 userDrawn="1">
          <p15:clr>
            <a:srgbClr val="5ACBF0"/>
          </p15:clr>
        </p15:guide>
        <p15:guide id="4" orient="horz" pos="226" userDrawn="1">
          <p15:clr>
            <a:srgbClr val="F26B43"/>
          </p15:clr>
        </p15:guide>
        <p15:guide id="8" pos="1430" userDrawn="1">
          <p15:clr>
            <a:srgbClr val="A4A3A4"/>
          </p15:clr>
        </p15:guide>
        <p15:guide id="9" pos="1593" userDrawn="1">
          <p15:clr>
            <a:srgbClr val="A4A3A4"/>
          </p15:clr>
        </p15:guide>
        <p15:guide id="14" pos="8233" userDrawn="1">
          <p15:clr>
            <a:srgbClr val="5ACBF0"/>
          </p15:clr>
        </p15:guide>
        <p15:guide id="16" orient="horz" pos="667" userDrawn="1">
          <p15:clr>
            <a:srgbClr val="F26B43"/>
          </p15:clr>
        </p15:guide>
        <p15:guide id="17" orient="horz" pos="4368" userDrawn="1">
          <p15:clr>
            <a:srgbClr val="5ACBF0"/>
          </p15:clr>
        </p15:guide>
        <p15:guide id="18" pos="2791" userDrawn="1">
          <p15:clr>
            <a:srgbClr val="A4A3A4"/>
          </p15:clr>
        </p15:guide>
        <p15:guide id="20" pos="2954" userDrawn="1">
          <p15:clr>
            <a:srgbClr val="A4A3A4"/>
          </p15:clr>
        </p15:guide>
        <p15:guide id="22" pos="4151" userDrawn="1">
          <p15:clr>
            <a:srgbClr val="A4A3A4"/>
          </p15:clr>
        </p15:guide>
        <p15:guide id="23" pos="4315" userDrawn="1">
          <p15:clr>
            <a:srgbClr val="A4A3A4"/>
          </p15:clr>
        </p15:guide>
        <p15:guide id="26" pos="5512" userDrawn="1">
          <p15:clr>
            <a:srgbClr val="A4A3A4"/>
          </p15:clr>
        </p15:guide>
        <p15:guide id="27" pos="5675" userDrawn="1">
          <p15:clr>
            <a:srgbClr val="A4A3A4"/>
          </p15:clr>
        </p15:guide>
        <p15:guide id="30" pos="6873" userDrawn="1">
          <p15:clr>
            <a:srgbClr val="A4A3A4"/>
          </p15:clr>
        </p15:guide>
        <p15:guide id="31" pos="7036" userDrawn="1">
          <p15:clr>
            <a:srgbClr val="A4A3A4"/>
          </p15:clr>
        </p15:guide>
        <p15:guide id="32" orient="horz" pos="939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29797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3616762" y="1490663"/>
            <a:ext cx="2972951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0064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0090150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  <p:extLst>
      <p:ext uri="{BB962C8B-B14F-4D97-AF65-F5344CB8AC3E}">
        <p14:creationId xmlns:p14="http://schemas.microsoft.com/office/powerpoint/2010/main" val="3050406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 userDrawn="1">
          <p15:clr>
            <a:srgbClr val="5ACBF0"/>
          </p15:clr>
        </p15:guide>
        <p15:guide id="4" orient="horz" pos="226" userDrawn="1">
          <p15:clr>
            <a:srgbClr val="F26B43"/>
          </p15:clr>
        </p15:guide>
        <p15:guide id="10" pos="2110" userDrawn="1">
          <p15:clr>
            <a:srgbClr val="A4A3A4"/>
          </p15:clr>
        </p15:guide>
        <p15:guide id="13" pos="2274" userDrawn="1">
          <p15:clr>
            <a:srgbClr val="A4A3A4"/>
          </p15:clr>
        </p15:guide>
        <p15:guide id="14" pos="8233" userDrawn="1">
          <p15:clr>
            <a:srgbClr val="5ACBF0"/>
          </p15:clr>
        </p15:guide>
        <p15:guide id="16" orient="horz" pos="667" userDrawn="1">
          <p15:clr>
            <a:srgbClr val="F26B43"/>
          </p15:clr>
        </p15:guide>
        <p15:guide id="17" orient="horz" pos="4368" userDrawn="1">
          <p15:clr>
            <a:srgbClr val="5ACBF0"/>
          </p15:clr>
        </p15:guide>
        <p15:guide id="22" pos="4151" userDrawn="1">
          <p15:clr>
            <a:srgbClr val="A4A3A4"/>
          </p15:clr>
        </p15:guide>
        <p15:guide id="23" pos="4315" userDrawn="1">
          <p15:clr>
            <a:srgbClr val="A4A3A4"/>
          </p15:clr>
        </p15:guide>
        <p15:guide id="28" pos="6192" userDrawn="1">
          <p15:clr>
            <a:srgbClr val="A4A3A4"/>
          </p15:clr>
        </p15:guide>
        <p15:guide id="29" pos="6356" userDrawn="1">
          <p15:clr>
            <a:srgbClr val="A4A3A4"/>
          </p15:clr>
        </p15:guide>
        <p15:guide id="30" orient="horz" pos="939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4060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9475" y="1490663"/>
            <a:ext cx="4060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9009063" y="1490663"/>
            <a:ext cx="4056812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  <p:extLst>
      <p:ext uri="{BB962C8B-B14F-4D97-AF65-F5344CB8AC3E}">
        <p14:creationId xmlns:p14="http://schemas.microsoft.com/office/powerpoint/2010/main" val="421168394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 userDrawn="1">
          <p15:clr>
            <a:srgbClr val="5ACBF0"/>
          </p15:clr>
        </p15:guide>
        <p15:guide id="4" orient="horz" pos="226" userDrawn="1">
          <p15:clr>
            <a:srgbClr val="F26B43"/>
          </p15:clr>
        </p15:guide>
        <p15:guide id="14" pos="8233" userDrawn="1">
          <p15:clr>
            <a:srgbClr val="5ACBF0"/>
          </p15:clr>
        </p15:guide>
        <p15:guide id="16" orient="horz" pos="939" userDrawn="1">
          <p15:clr>
            <a:srgbClr val="5ACBF0"/>
          </p15:clr>
        </p15:guide>
        <p15:guide id="17" orient="horz" pos="4368" userDrawn="1">
          <p15:clr>
            <a:srgbClr val="5ACBF0"/>
          </p15:clr>
        </p15:guide>
        <p15:guide id="18" pos="2791" userDrawn="1">
          <p15:clr>
            <a:srgbClr val="A4A3A4"/>
          </p15:clr>
        </p15:guide>
        <p15:guide id="20" pos="2954" userDrawn="1">
          <p15:clr>
            <a:srgbClr val="A4A3A4"/>
          </p15:clr>
        </p15:guide>
        <p15:guide id="26" pos="5512" userDrawn="1">
          <p15:clr>
            <a:srgbClr val="A4A3A4"/>
          </p15:clr>
        </p15:guide>
        <p15:guide id="27" pos="5675" userDrawn="1">
          <p15:clr>
            <a:srgbClr val="A4A3A4"/>
          </p15:clr>
        </p15:guide>
        <p15:guide id="28" orient="horz" pos="667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5pPr>
            <a:lvl6pPr marL="503972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6pPr>
            <a:lvl7pPr marL="1007943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7pPr>
            <a:lvl8pPr marL="151191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8pPr>
            <a:lvl9pPr marL="2015886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  <p:extLst>
      <p:ext uri="{BB962C8B-B14F-4D97-AF65-F5344CB8AC3E}">
        <p14:creationId xmlns:p14="http://schemas.microsoft.com/office/powerpoint/2010/main" val="16082695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33" userDrawn="1">
          <p15:clr>
            <a:srgbClr val="5ACBF0"/>
          </p15:clr>
        </p15:guide>
        <p15:guide id="4" orient="horz" pos="231" userDrawn="1">
          <p15:clr>
            <a:srgbClr val="F26B43"/>
          </p15:clr>
        </p15:guide>
        <p15:guide id="14" pos="8233" userDrawn="1">
          <p15:clr>
            <a:srgbClr val="5ACBF0"/>
          </p15:clr>
        </p15:guide>
        <p15:guide id="16" orient="horz" pos="939" userDrawn="1">
          <p15:clr>
            <a:srgbClr val="5ACBF0"/>
          </p15:clr>
        </p15:guide>
        <p15:guide id="17" orient="horz" pos="4368" userDrawn="1">
          <p15:clr>
            <a:srgbClr val="5ACBF0"/>
          </p15:clr>
        </p15:guide>
        <p15:guide id="22" pos="4151" userDrawn="1">
          <p15:clr>
            <a:srgbClr val="A4A3A4"/>
          </p15:clr>
        </p15:guide>
        <p15:guide id="23" pos="4315" userDrawn="1">
          <p15:clr>
            <a:srgbClr val="A4A3A4"/>
          </p15:clr>
        </p15:guide>
        <p15:guide id="24" orient="horz" pos="667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62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878" userDrawn="1">
          <p15:clr>
            <a:srgbClr val="FBAE40"/>
          </p15:clr>
        </p15:guide>
        <p15:guide id="2" orient="horz" pos="425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53" tIns="45526" rIns="91053" bIns="45526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1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03" r:id="rId2"/>
    <p:sldLayoutId id="2147483704" r:id="rId3"/>
    <p:sldLayoutId id="2147483699" r:id="rId4"/>
    <p:sldLayoutId id="2147483700" r:id="rId5"/>
    <p:sldLayoutId id="2147483701" r:id="rId6"/>
    <p:sldLayoutId id="2147483702" r:id="rId7"/>
    <p:sldLayoutId id="2147483691" r:id="rId8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5pPr>
      <a:lvl6pPr marL="630833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6pPr>
      <a:lvl7pPr marL="1261668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7pPr>
      <a:lvl8pPr marL="1892499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8pPr>
      <a:lvl9pPr marL="2523333" algn="ctr" rtl="0" fontAlgn="base">
        <a:spcBef>
          <a:spcPct val="0"/>
        </a:spcBef>
        <a:spcAft>
          <a:spcPct val="0"/>
        </a:spcAft>
        <a:defRPr sz="6159">
          <a:solidFill>
            <a:schemeClr val="tx2"/>
          </a:solidFill>
          <a:latin typeface="Arial" pitchFamily="34" charset="0"/>
        </a:defRPr>
      </a:lvl9pPr>
    </p:titleStyle>
    <p:bodyStyle>
      <a:lvl1pPr marL="473123" indent="-473123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5100" indent="-394272" algn="l" rtl="0" fontAlgn="base">
        <a:spcBef>
          <a:spcPct val="20000"/>
        </a:spcBef>
        <a:spcAft>
          <a:spcPct val="0"/>
        </a:spcAft>
        <a:buChar char="–"/>
        <a:defRPr sz="3897">
          <a:solidFill>
            <a:schemeClr val="tx1"/>
          </a:solidFill>
          <a:latin typeface="+mn-lt"/>
        </a:defRPr>
      </a:lvl2pPr>
      <a:lvl3pPr marL="1577089" indent="-315410" algn="l" rtl="0" fontAlgn="base">
        <a:spcBef>
          <a:spcPct val="20000"/>
        </a:spcBef>
        <a:spcAft>
          <a:spcPct val="0"/>
        </a:spcAft>
        <a:buChar char="•"/>
        <a:defRPr sz="3268">
          <a:solidFill>
            <a:schemeClr val="tx1"/>
          </a:solidFill>
          <a:latin typeface="+mn-lt"/>
        </a:defRPr>
      </a:lvl3pPr>
      <a:lvl4pPr marL="2207919" indent="-315410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755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597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422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261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2093" indent="-315410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1pPr>
      <a:lvl2pPr marL="63083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2pPr>
      <a:lvl3pPr marL="1261668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3pPr>
      <a:lvl4pPr marL="1892499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4pPr>
      <a:lvl5pPr marL="252333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5pPr>
      <a:lvl6pPr marL="3154173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6pPr>
      <a:lvl7pPr marL="3785004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7pPr>
      <a:lvl8pPr marL="4415841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8pPr>
      <a:lvl9pPr marL="5046677" algn="l" defTabSz="1261668" rtl="0" eaLnBrk="1" latinLnBrk="0" hangingPunct="1">
        <a:defRPr sz="23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jpe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9.pn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0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11" Type="http://schemas.openxmlformats.org/officeDocument/2006/relationships/image" Target="../media/image48.PNG"/><Relationship Id="rId5" Type="http://schemas.openxmlformats.org/officeDocument/2006/relationships/image" Target="../media/image43.jpeg"/><Relationship Id="rId10" Type="http://schemas.openxmlformats.org/officeDocument/2006/relationships/image" Target="../media/image47.PNG"/><Relationship Id="rId4" Type="http://schemas.openxmlformats.org/officeDocument/2006/relationships/image" Target="../media/image42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60.png"/><Relationship Id="rId7" Type="http://schemas.openxmlformats.org/officeDocument/2006/relationships/image" Target="../media/image7.pn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11" Type="http://schemas.openxmlformats.org/officeDocument/2006/relationships/image" Target="../media/image66.jpeg"/><Relationship Id="rId5" Type="http://schemas.openxmlformats.org/officeDocument/2006/relationships/image" Target="cid:image001.jpg@01DAB019.90170670" TargetMode="External"/><Relationship Id="rId15" Type="http://schemas.openxmlformats.org/officeDocument/2006/relationships/image" Target="../media/image70.jpeg"/><Relationship Id="rId10" Type="http://schemas.openxmlformats.org/officeDocument/2006/relationships/image" Target="../media/image65.jpeg"/><Relationship Id="rId4" Type="http://schemas.openxmlformats.org/officeDocument/2006/relationships/image" Target="../media/image61.jpe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.pn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5726287" y="3088637"/>
            <a:ext cx="7281487" cy="1620430"/>
          </a:xfrm>
        </p:spPr>
        <p:txBody>
          <a:bodyPr/>
          <a:lstStyle/>
          <a:p>
            <a:pPr algn="l"/>
            <a:r>
              <a:rPr lang="ru-RU" dirty="0">
                <a:latin typeface="+mj-lt"/>
              </a:rPr>
              <a:t>Трубная</a:t>
            </a: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ru-RU" dirty="0">
                <a:latin typeface="+mj-lt"/>
              </a:rPr>
              <a:t>Металлургическая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Компания</a:t>
            </a:r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-2518" y="6479675"/>
            <a:ext cx="13439775" cy="1080000"/>
          </a:xfrm>
        </p:spPr>
        <p:txBody>
          <a:bodyPr/>
          <a:lstStyle/>
          <a:p>
            <a:r>
              <a:rPr lang="ru-RU" dirty="0">
                <a:latin typeface="+mn-lt"/>
              </a:rPr>
              <a:t>Первоуральск 202</a:t>
            </a:r>
            <a:r>
              <a:rPr lang="en-US" dirty="0">
                <a:latin typeface="+mn-lt"/>
              </a:rPr>
              <a:t>5</a:t>
            </a:r>
            <a:r>
              <a:rPr lang="ru-RU" dirty="0">
                <a:latin typeface="+mn-lt"/>
              </a:rPr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90784F-DE45-94CE-0A4C-73284F96E0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2687605" y="431380"/>
            <a:ext cx="9786184" cy="33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6A6201EE-B9A9-41C7-B2DA-27112561C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87" y="169790"/>
            <a:ext cx="3327647" cy="169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70640" y="1015036"/>
            <a:ext cx="12399248" cy="4924801"/>
          </a:xfrm>
        </p:spPr>
        <p:txBody>
          <a:bodyPr/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/>
              <a:t>От Демидовского металла до Первоуральских труб </a:t>
            </a:r>
            <a:br>
              <a:rPr lang="ru-RU" dirty="0"/>
            </a:b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VII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Национальная премия «Корпоративный музей»</a:t>
            </a:r>
            <a:r>
              <a:rPr lang="ru-RU" sz="3200" dirty="0">
                <a:latin typeface="+mn-lt"/>
              </a:rPr>
              <a:t/>
            </a:r>
            <a:br>
              <a:rPr lang="ru-RU" sz="3200" dirty="0">
                <a:latin typeface="+mn-lt"/>
              </a:rPr>
            </a:br>
            <a:r>
              <a:rPr lang="ru-RU" sz="2800" dirty="0">
                <a:solidFill>
                  <a:srgbClr val="ADADAD"/>
                </a:solidFill>
                <a:latin typeface="+mj-lt"/>
              </a:rPr>
              <a:t>Номинация «Развитие территории»</a:t>
            </a:r>
            <a:endParaRPr lang="ru-RU" sz="3600" dirty="0">
              <a:solidFill>
                <a:srgbClr val="ADADAD"/>
              </a:solidFill>
              <a:latin typeface="+mj-lt"/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70639" y="6112637"/>
            <a:ext cx="4753247" cy="1296763"/>
          </a:xfrm>
          <a:prstGeom prst="rect">
            <a:avLst/>
          </a:prstGeom>
        </p:spPr>
        <p:txBody>
          <a:bodyPr/>
          <a:lstStyle>
            <a:lvl1pPr marL="473123" indent="-47312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400" b="0" kern="0" dirty="0">
                <a:solidFill>
                  <a:srgbClr val="27251F"/>
                </a:solidFill>
                <a:effectLst/>
              </a:rPr>
              <a:t>Директор Музейно-выставочного центра ПНТЗ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400" b="0" kern="0" dirty="0">
                <a:solidFill>
                  <a:srgbClr val="27251F"/>
                </a:solidFill>
                <a:effectLst/>
              </a:rPr>
              <a:t>Елена Владимировна Агеева</a:t>
            </a: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11061088" y="6544637"/>
            <a:ext cx="4017600" cy="1296763"/>
          </a:xfrm>
          <a:prstGeom prst="rect">
            <a:avLst/>
          </a:prstGeom>
        </p:spPr>
        <p:txBody>
          <a:bodyPr/>
          <a:lstStyle>
            <a:lvl1pPr marL="473123" indent="-47312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5100" indent="-394272" algn="l" rtl="0" fontAlgn="base">
              <a:spcBef>
                <a:spcPct val="20000"/>
              </a:spcBef>
              <a:spcAft>
                <a:spcPct val="0"/>
              </a:spcAft>
              <a:buChar char="–"/>
              <a:defRPr sz="3897">
                <a:solidFill>
                  <a:schemeClr val="tx1"/>
                </a:solidFill>
                <a:latin typeface="+mn-lt"/>
              </a:defRPr>
            </a:lvl2pPr>
            <a:lvl3pPr marL="1577089" indent="-31541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68">
                <a:solidFill>
                  <a:schemeClr val="tx1"/>
                </a:solidFill>
                <a:latin typeface="+mn-lt"/>
              </a:defRPr>
            </a:lvl3pPr>
            <a:lvl4pPr marL="2207919" indent="-31541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765">
                <a:solidFill>
                  <a:schemeClr val="tx1"/>
                </a:solidFill>
                <a:latin typeface="+mn-lt"/>
              </a:defRPr>
            </a:lvl4pPr>
            <a:lvl5pPr marL="2838755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400" b="0" kern="0" dirty="0">
                <a:solidFill>
                  <a:srgbClr val="27251F"/>
                </a:solidFill>
                <a:effectLst/>
              </a:rPr>
              <a:t>Первоуральск 2025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0B033B9-7390-F5C2-E90C-EC283B34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F362F4D-3625-4557-9448-9BF2ECDBF8A5}"/>
              </a:ext>
            </a:extLst>
          </p:cNvPr>
          <p:cNvSpPr/>
          <p:nvPr/>
        </p:nvSpPr>
        <p:spPr>
          <a:xfrm>
            <a:off x="8318287" y="1388435"/>
            <a:ext cx="5017248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52D663B-BBDE-40E0-B888-265C3BD066EE}"/>
              </a:ext>
            </a:extLst>
          </p:cNvPr>
          <p:cNvSpPr/>
          <p:nvPr/>
        </p:nvSpPr>
        <p:spPr>
          <a:xfrm>
            <a:off x="6581425" y="4218441"/>
            <a:ext cx="5017248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1" name="Текст 21">
            <a:extLst>
              <a:ext uri="{FF2B5EF4-FFF2-40B4-BE49-F238E27FC236}">
                <a16:creationId xmlns:a16="http://schemas.microsoft.com/office/drawing/2014/main" xmlns="" id="{CE250C26-EAD9-4850-B19F-C7B49D040C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287" y="2208483"/>
            <a:ext cx="5961600" cy="4319998"/>
          </a:xfrm>
        </p:spPr>
        <p:txBody>
          <a:bodyPr/>
          <a:lstStyle/>
          <a:p>
            <a:pPr algn="just"/>
            <a:endParaRPr lang="ru-RU" sz="1300" dirty="0">
              <a:solidFill>
                <a:srgbClr val="FF7927"/>
              </a:solidFill>
              <a:latin typeface="+mn-lt"/>
            </a:endParaRPr>
          </a:p>
          <a:p>
            <a:r>
              <a:rPr lang="ru-RU" sz="1300" dirty="0">
                <a:latin typeface="+mn-lt"/>
              </a:rPr>
              <a:t>Все основные технологии производства стальных труб</a:t>
            </a:r>
          </a:p>
          <a:p>
            <a:r>
              <a:rPr lang="ru-RU" sz="1300" dirty="0">
                <a:latin typeface="+mn-lt"/>
              </a:rPr>
              <a:t>и баллонов</a:t>
            </a:r>
          </a:p>
          <a:p>
            <a:endParaRPr lang="ru-RU" sz="1300" dirty="0">
              <a:solidFill>
                <a:srgbClr val="FF7927"/>
              </a:solidFill>
              <a:latin typeface="+mn-lt"/>
            </a:endParaRPr>
          </a:p>
          <a:p>
            <a:r>
              <a:rPr lang="ru-RU" sz="1300" dirty="0">
                <a:latin typeface="+mn-lt"/>
              </a:rPr>
              <a:t>Свыше 15 тысяч типоразмеров труб и баллонов</a:t>
            </a:r>
            <a:br>
              <a:rPr lang="ru-RU" sz="1300" dirty="0">
                <a:latin typeface="+mn-lt"/>
              </a:rPr>
            </a:br>
            <a:r>
              <a:rPr lang="ru-RU" sz="1300" dirty="0">
                <a:latin typeface="+mn-lt"/>
              </a:rPr>
              <a:t>из 200 марок сталей </a:t>
            </a:r>
          </a:p>
          <a:p>
            <a:endParaRPr lang="ru-RU" sz="1300" dirty="0">
              <a:latin typeface="+mn-lt"/>
            </a:endParaRPr>
          </a:p>
          <a:p>
            <a:r>
              <a:rPr lang="ru-RU" sz="1300" dirty="0">
                <a:latin typeface="+mn-lt"/>
              </a:rPr>
              <a:t>11 типоразмеров непрерывнолитой трубной заготовки</a:t>
            </a:r>
            <a:br>
              <a:rPr lang="ru-RU" sz="1300" dirty="0">
                <a:latin typeface="+mn-lt"/>
              </a:rPr>
            </a:br>
            <a:r>
              <a:rPr lang="ru-RU" sz="1300" dirty="0">
                <a:latin typeface="+mn-lt"/>
              </a:rPr>
              <a:t>из 167 марок стали</a:t>
            </a:r>
          </a:p>
          <a:p>
            <a:endParaRPr lang="ru-RU" sz="1300" dirty="0">
              <a:latin typeface="+mn-lt"/>
            </a:endParaRPr>
          </a:p>
          <a:p>
            <a:r>
              <a:rPr lang="ru-RU" sz="1300" dirty="0">
                <a:latin typeface="+mn-lt"/>
              </a:rPr>
              <a:t>34 российских, 25 иностранных стандартов,</a:t>
            </a:r>
            <a:br>
              <a:rPr lang="ru-RU" sz="1300" dirty="0">
                <a:latin typeface="+mn-lt"/>
              </a:rPr>
            </a:br>
            <a:r>
              <a:rPr lang="ru-RU" sz="1300" dirty="0">
                <a:latin typeface="+mn-lt"/>
              </a:rPr>
              <a:t>250 технических условий</a:t>
            </a:r>
            <a:br>
              <a:rPr lang="ru-RU" sz="1300" dirty="0">
                <a:latin typeface="+mn-lt"/>
              </a:rPr>
            </a:br>
            <a:endParaRPr lang="ru-RU" sz="1300" dirty="0">
              <a:latin typeface="+mn-lt"/>
            </a:endParaRPr>
          </a:p>
          <a:p>
            <a:r>
              <a:rPr lang="ru-RU" sz="1300" dirty="0">
                <a:latin typeface="+mn-lt"/>
              </a:rPr>
              <a:t>Трубы для газо- и нефтедобывающей промышленности, энергетики, машиностроения, электроники, медицины, химической отрасли, строительства и коммунального хозяйства</a:t>
            </a:r>
          </a:p>
          <a:p>
            <a:pPr algn="just"/>
            <a:endParaRPr lang="ru-RU" sz="1300" dirty="0">
              <a:latin typeface="+mn-lt"/>
            </a:endParaRPr>
          </a:p>
          <a:p>
            <a:pPr algn="just"/>
            <a:r>
              <a:rPr lang="ru-RU" sz="1300" dirty="0">
                <a:latin typeface="+mn-lt"/>
              </a:rPr>
              <a:t> </a:t>
            </a:r>
          </a:p>
          <a:p>
            <a:pPr algn="just"/>
            <a:endParaRPr lang="ru-RU" sz="1300" dirty="0">
              <a:latin typeface="+mn-lt"/>
            </a:endParaRPr>
          </a:p>
        </p:txBody>
      </p:sp>
      <p:sp>
        <p:nvSpPr>
          <p:cNvPr id="12" name="Скругленный прямоугольник 17">
            <a:extLst>
              <a:ext uri="{FF2B5EF4-FFF2-40B4-BE49-F238E27FC236}">
                <a16:creationId xmlns:a16="http://schemas.microsoft.com/office/drawing/2014/main" xmlns="" id="{4A4A3760-5312-45EF-AF41-68370E657BC7}"/>
              </a:ext>
            </a:extLst>
          </p:cNvPr>
          <p:cNvSpPr/>
          <p:nvPr/>
        </p:nvSpPr>
        <p:spPr>
          <a:xfrm>
            <a:off x="360642" y="698272"/>
            <a:ext cx="6220780" cy="11638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D8DEE0"/>
            </a:solidFill>
          </a:ln>
          <a:effectLst>
            <a:outerShdw blurRad="177800" dist="50800" dir="3060000" algn="ctr" rotWithShape="0">
              <a:srgbClr val="D8DEE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05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Текст 23">
            <a:extLst>
              <a:ext uri="{FF2B5EF4-FFF2-40B4-BE49-F238E27FC236}">
                <a16:creationId xmlns:a16="http://schemas.microsoft.com/office/drawing/2014/main" xmlns="" id="{BA16D442-4256-4349-A903-9EF685B95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8761" y="847392"/>
            <a:ext cx="5104618" cy="1051605"/>
          </a:xfrm>
        </p:spPr>
        <p:txBody>
          <a:bodyPr/>
          <a:lstStyle/>
          <a:p>
            <a:r>
              <a:rPr lang="ru-RU" sz="1300" dirty="0">
                <a:solidFill>
                  <a:srgbClr val="ADADAD"/>
                </a:solidFill>
                <a:latin typeface="+mn-lt"/>
              </a:rPr>
              <a:t>Первоуральский новотрубный завод входит в состав Трубной Металлургической Компании, является одним из ведущих предприятий России по выпуску</a:t>
            </a:r>
            <a:br>
              <a:rPr lang="ru-RU" sz="1300" dirty="0">
                <a:solidFill>
                  <a:srgbClr val="ADADAD"/>
                </a:solidFill>
                <a:latin typeface="+mn-lt"/>
              </a:rPr>
            </a:br>
            <a:r>
              <a:rPr lang="ru-RU" sz="1300" dirty="0">
                <a:solidFill>
                  <a:srgbClr val="ADADAD"/>
                </a:solidFill>
                <a:latin typeface="+mn-lt"/>
              </a:rPr>
              <a:t>стальных труб и баллонов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17AD274-BE01-41A9-A704-1F0F967CC2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61" y="853928"/>
            <a:ext cx="866314" cy="86631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8D83F45-08A9-495C-9973-D30153D395B2}"/>
              </a:ext>
            </a:extLst>
          </p:cNvPr>
          <p:cNvSpPr/>
          <p:nvPr/>
        </p:nvSpPr>
        <p:spPr>
          <a:xfrm flipH="1">
            <a:off x="360642" y="2519444"/>
            <a:ext cx="393329" cy="132851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4A5C7B6-404A-4C36-806C-890B57F02328}"/>
              </a:ext>
            </a:extLst>
          </p:cNvPr>
          <p:cNvSpPr/>
          <p:nvPr/>
        </p:nvSpPr>
        <p:spPr>
          <a:xfrm flipH="1">
            <a:off x="360642" y="3234924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D3FC7A2D-DDC9-4985-8B10-DFC678C040AA}"/>
              </a:ext>
            </a:extLst>
          </p:cNvPr>
          <p:cNvSpPr/>
          <p:nvPr/>
        </p:nvSpPr>
        <p:spPr>
          <a:xfrm flipH="1">
            <a:off x="360643" y="3929553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FBAF28F-86D2-45E8-AE1C-C0CE5C4FE6D7}"/>
              </a:ext>
            </a:extLst>
          </p:cNvPr>
          <p:cNvSpPr/>
          <p:nvPr/>
        </p:nvSpPr>
        <p:spPr>
          <a:xfrm flipH="1">
            <a:off x="360645" y="4547810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80D417F-09E8-4256-B3B7-9D9A85B94CC8}"/>
              </a:ext>
            </a:extLst>
          </p:cNvPr>
          <p:cNvSpPr/>
          <p:nvPr/>
        </p:nvSpPr>
        <p:spPr>
          <a:xfrm flipH="1">
            <a:off x="360643" y="5242439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D9DD5E-3493-4C9E-8418-8B781C692C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350" y="1879037"/>
            <a:ext cx="6220780" cy="414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123E1ED-4A39-48F1-BC53-C9BB0F3FE4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2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0" name="Заголовок 20"/>
          <p:cNvSpPr txBox="1">
            <a:spLocks/>
          </p:cNvSpPr>
          <p:nvPr/>
        </p:nvSpPr>
        <p:spPr bwMode="auto">
          <a:xfrm>
            <a:off x="326287" y="367037"/>
            <a:ext cx="12225601" cy="82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Инновация: Музейно-выставочный центр ПНТЗ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5D0DF1-F104-C16C-4923-2B561EA644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2041A5C-B08E-48D5-BC59-9F1FDE5528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03977"/>
            <a:ext cx="13439775" cy="62988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D52409D-4E5A-4F35-8E3D-4DE63390B2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96667"/>
            <a:ext cx="13439775" cy="6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1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A9487CE-8472-4F52-9674-0FAFDEDDCD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97" y="1396667"/>
            <a:ext cx="13439775" cy="61630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D7FDD41-2643-4943-AC7C-7D4F4E758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98403"/>
            <a:ext cx="13439775" cy="615953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0" name="Заголовок 20"/>
          <p:cNvSpPr txBox="1">
            <a:spLocks/>
          </p:cNvSpPr>
          <p:nvPr/>
        </p:nvSpPr>
        <p:spPr bwMode="auto">
          <a:xfrm>
            <a:off x="330497" y="370193"/>
            <a:ext cx="12225601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Инновация: Музейно-выставочный центр ПНТЗ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3 этаж, зал 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5D0DF1-F104-C16C-4923-2B561EA644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715B87C-7AEE-4A70-BF2F-186D612887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49" y="1313423"/>
            <a:ext cx="13439774" cy="761746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0" name="Заголовок 20"/>
          <p:cNvSpPr txBox="1">
            <a:spLocks/>
          </p:cNvSpPr>
          <p:nvPr/>
        </p:nvSpPr>
        <p:spPr bwMode="auto">
          <a:xfrm>
            <a:off x="330497" y="370193"/>
            <a:ext cx="12225601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Инновация: Музейно-выставочный центр ПНТЗ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3 этаж, зал 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5D0DF1-F104-C16C-4923-2B561EA644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AFE669E-9968-48E4-985A-AD749719A9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575" y="1304820"/>
            <a:ext cx="13458923" cy="76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1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980396-3A3F-43C8-9186-6A083C0D75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542" y="1663037"/>
            <a:ext cx="13454317" cy="608166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0" name="Заголовок 20"/>
          <p:cNvSpPr txBox="1">
            <a:spLocks/>
          </p:cNvSpPr>
          <p:nvPr/>
        </p:nvSpPr>
        <p:spPr bwMode="auto">
          <a:xfrm>
            <a:off x="330497" y="370193"/>
            <a:ext cx="12225601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Инновация: Музейно-выставочный центр ПНТЗ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3 этаж, зал 3, зал 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5D0DF1-F104-C16C-4923-2B561EA644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5704C0C-1806-485A-9F9F-820FA6056F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72" y="1641868"/>
            <a:ext cx="13454317" cy="608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F8FD36A-A8D9-4BE2-A3B2-DCE376D469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2" y="1460868"/>
            <a:ext cx="13439775" cy="699524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0" name="Заголовок 20"/>
          <p:cNvSpPr txBox="1">
            <a:spLocks/>
          </p:cNvSpPr>
          <p:nvPr/>
        </p:nvSpPr>
        <p:spPr bwMode="auto">
          <a:xfrm>
            <a:off x="330497" y="370193"/>
            <a:ext cx="12225601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Инновация: Музейно-выставочный центр ПНТЗ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3 этаж, зал 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5D0DF1-F104-C16C-4923-2B561EA644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4EAF02-94CA-4E21-9C32-C656C29EC9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60868"/>
            <a:ext cx="13439775" cy="609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3497311-A519-4013-8E93-0CDDC1D885F2}"/>
              </a:ext>
            </a:extLst>
          </p:cNvPr>
          <p:cNvSpPr/>
          <p:nvPr/>
        </p:nvSpPr>
        <p:spPr>
          <a:xfrm>
            <a:off x="169467" y="1427806"/>
            <a:ext cx="13100840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Заголовок 30"/>
          <p:cNvSpPr>
            <a:spLocks noGrp="1"/>
          </p:cNvSpPr>
          <p:nvPr>
            <p:ph type="ctrTitle"/>
          </p:nvPr>
        </p:nvSpPr>
        <p:spPr>
          <a:xfrm>
            <a:off x="369889" y="367037"/>
            <a:ext cx="11706798" cy="6480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/>
            </a:r>
            <a:br>
              <a:rPr lang="ru-RU" dirty="0">
                <a:solidFill>
                  <a:srgbClr val="FF7927"/>
                </a:solidFill>
              </a:rPr>
            </a:br>
            <a:r>
              <a:rPr lang="ru-RU" dirty="0">
                <a:solidFill>
                  <a:srgbClr val="FF7927"/>
                </a:solidFill>
              </a:rPr>
              <a:t>Целевая аудитория</a:t>
            </a:r>
            <a:r>
              <a:rPr lang="ru-RU" sz="6000" dirty="0">
                <a:solidFill>
                  <a:srgbClr val="FF7927"/>
                </a:solidFill>
              </a:rPr>
              <a:t/>
            </a:r>
            <a:br>
              <a:rPr lang="ru-RU" sz="6000" dirty="0">
                <a:solidFill>
                  <a:srgbClr val="FF7927"/>
                </a:solidFill>
              </a:rPr>
            </a:br>
            <a:endParaRPr lang="ru-RU" dirty="0"/>
          </a:p>
        </p:txBody>
      </p:sp>
      <p:sp>
        <p:nvSpPr>
          <p:cNvPr id="32" name="Текст 31"/>
          <p:cNvSpPr>
            <a:spLocks noGrp="1"/>
          </p:cNvSpPr>
          <p:nvPr>
            <p:ph type="body" sz="quarter" idx="13"/>
          </p:nvPr>
        </p:nvSpPr>
        <p:spPr>
          <a:xfrm>
            <a:off x="245455" y="1788746"/>
            <a:ext cx="2332800" cy="5443111"/>
          </a:xfrm>
        </p:spPr>
        <p:txBody>
          <a:bodyPr/>
          <a:lstStyle/>
          <a:p>
            <a:r>
              <a:rPr lang="ru-RU" dirty="0"/>
              <a:t>Дошкольники,</a:t>
            </a:r>
          </a:p>
          <a:p>
            <a:r>
              <a:rPr lang="ru-RU" dirty="0"/>
              <a:t>школьники, студенты</a:t>
            </a:r>
          </a:p>
        </p:txBody>
      </p:sp>
      <p:sp>
        <p:nvSpPr>
          <p:cNvPr id="33" name="Текст 32"/>
          <p:cNvSpPr>
            <a:spLocks noGrp="1"/>
          </p:cNvSpPr>
          <p:nvPr>
            <p:ph type="body" sz="quarter" idx="14"/>
          </p:nvPr>
        </p:nvSpPr>
        <p:spPr>
          <a:xfrm>
            <a:off x="2572814" y="1782659"/>
            <a:ext cx="1900237" cy="5443111"/>
          </a:xfrm>
        </p:spPr>
        <p:txBody>
          <a:bodyPr/>
          <a:lstStyle/>
          <a:p>
            <a:r>
              <a:rPr lang="ru-RU" dirty="0"/>
              <a:t>Гости города</a:t>
            </a:r>
          </a:p>
          <a:p>
            <a:r>
              <a:rPr lang="ru-RU" dirty="0"/>
              <a:t>и завода</a:t>
            </a:r>
          </a:p>
        </p:txBody>
      </p:sp>
      <p:sp>
        <p:nvSpPr>
          <p:cNvPr id="34" name="Текст 33"/>
          <p:cNvSpPr>
            <a:spLocks noGrp="1"/>
          </p:cNvSpPr>
          <p:nvPr>
            <p:ph type="body" sz="quarter" idx="15"/>
          </p:nvPr>
        </p:nvSpPr>
        <p:spPr>
          <a:xfrm>
            <a:off x="4690252" y="1922237"/>
            <a:ext cx="1900249" cy="5443111"/>
          </a:xfrm>
        </p:spPr>
        <p:txBody>
          <a:bodyPr/>
          <a:lstStyle/>
          <a:p>
            <a:r>
              <a:rPr lang="ru-RU" dirty="0"/>
              <a:t>Жители города</a:t>
            </a:r>
          </a:p>
        </p:txBody>
      </p:sp>
      <p:sp>
        <p:nvSpPr>
          <p:cNvPr id="35" name="Текст 34"/>
          <p:cNvSpPr>
            <a:spLocks noGrp="1"/>
          </p:cNvSpPr>
          <p:nvPr>
            <p:ph type="body" sz="quarter" idx="16"/>
          </p:nvPr>
        </p:nvSpPr>
        <p:spPr>
          <a:xfrm>
            <a:off x="6891677" y="1782659"/>
            <a:ext cx="1909930" cy="5443111"/>
          </a:xfrm>
        </p:spPr>
        <p:txBody>
          <a:bodyPr/>
          <a:lstStyle/>
          <a:p>
            <a:r>
              <a:rPr lang="ru-RU" dirty="0"/>
              <a:t>Деловые партнеры</a:t>
            </a:r>
          </a:p>
        </p:txBody>
      </p:sp>
      <p:sp>
        <p:nvSpPr>
          <p:cNvPr id="36" name="Текст 35"/>
          <p:cNvSpPr>
            <a:spLocks noGrp="1"/>
          </p:cNvSpPr>
          <p:nvPr>
            <p:ph type="body" sz="quarter" idx="17"/>
          </p:nvPr>
        </p:nvSpPr>
        <p:spPr>
          <a:xfrm>
            <a:off x="8995832" y="1777150"/>
            <a:ext cx="1892933" cy="5443111"/>
          </a:xfrm>
        </p:spPr>
        <p:txBody>
          <a:bodyPr/>
          <a:lstStyle/>
          <a:p>
            <a:r>
              <a:rPr lang="ru-RU" dirty="0"/>
              <a:t>Промышленные туристы</a:t>
            </a:r>
          </a:p>
        </p:txBody>
      </p:sp>
      <p:sp>
        <p:nvSpPr>
          <p:cNvPr id="37" name="Текст 36"/>
          <p:cNvSpPr>
            <a:spLocks noGrp="1"/>
          </p:cNvSpPr>
          <p:nvPr>
            <p:ph type="body" sz="quarter" idx="18"/>
          </p:nvPr>
        </p:nvSpPr>
        <p:spPr>
          <a:xfrm>
            <a:off x="11164679" y="1777149"/>
            <a:ext cx="1900237" cy="5443111"/>
          </a:xfrm>
        </p:spPr>
        <p:txBody>
          <a:bodyPr/>
          <a:lstStyle/>
          <a:p>
            <a:r>
              <a:rPr lang="ru-RU" dirty="0"/>
              <a:t>Сотрудники,</a:t>
            </a:r>
          </a:p>
          <a:p>
            <a:r>
              <a:rPr lang="ru-RU" dirty="0"/>
              <a:t>ветераны ПНТЗ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547D997-B5E3-4FC7-92AC-B3E8F9225B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71" y="2615960"/>
            <a:ext cx="3586493" cy="3028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3EDA51E-5332-48AC-9D83-88747F6179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7751" y="2615074"/>
            <a:ext cx="3643116" cy="24265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4C6201D-14A4-4D30-9FB0-F6ED48349E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793" y="5055162"/>
            <a:ext cx="3538093" cy="25254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1173B4E-7287-4A1B-AF77-7D260C03C91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876" y="2618242"/>
            <a:ext cx="5693745" cy="37962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0D5C4BA-F34B-4012-9A42-F9DC524A8A4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619" y="5041602"/>
            <a:ext cx="3791651" cy="25254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4FA32F6-0297-416E-A6FB-C5399F54EA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8737" y="5050558"/>
            <a:ext cx="2593186" cy="25254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9E3F5C1-6FAC-4185-9205-F5ECA6AFD53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7F00654-126B-4B6A-A3BA-4521FDAA47A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484" y="5029428"/>
            <a:ext cx="3792135" cy="253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9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364F97-D82A-482F-8E31-C20407A1495F}"/>
              </a:ext>
            </a:extLst>
          </p:cNvPr>
          <p:cNvSpPr/>
          <p:nvPr/>
        </p:nvSpPr>
        <p:spPr>
          <a:xfrm>
            <a:off x="8379765" y="4903038"/>
            <a:ext cx="3956122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7611E9-21F7-4551-8335-195156CB5422}"/>
              </a:ext>
            </a:extLst>
          </p:cNvPr>
          <p:cNvSpPr/>
          <p:nvPr/>
        </p:nvSpPr>
        <p:spPr>
          <a:xfrm>
            <a:off x="283087" y="1706237"/>
            <a:ext cx="3956122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Музей включен в туристические маршруты городского округа Первоуральск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193E17B-779C-4A73-81B7-CBF51ADF61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88" y="2004722"/>
            <a:ext cx="6997999" cy="49444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F79DE4B-866C-4767-8C66-F2DAA31BFC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182" y="1474207"/>
            <a:ext cx="4358640" cy="54437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7C287F5-5215-4C8C-8AEC-C037864878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320573"/>
            <a:ext cx="774703" cy="104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6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4">
            <a:extLst>
              <a:ext uri="{FF2B5EF4-FFF2-40B4-BE49-F238E27FC236}">
                <a16:creationId xmlns:a16="http://schemas.microsoft.com/office/drawing/2014/main" xmlns="" id="{EA33A0A3-63C4-4D86-8C7C-73327B215552}"/>
              </a:ext>
            </a:extLst>
          </p:cNvPr>
          <p:cNvSpPr/>
          <p:nvPr/>
        </p:nvSpPr>
        <p:spPr>
          <a:xfrm>
            <a:off x="5811749" y="2216666"/>
            <a:ext cx="1050362" cy="973006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Скругленный прямоугольник 4">
            <a:extLst>
              <a:ext uri="{FF2B5EF4-FFF2-40B4-BE49-F238E27FC236}">
                <a16:creationId xmlns:a16="http://schemas.microsoft.com/office/drawing/2014/main" xmlns="" id="{AD192ECB-41E4-48B3-8202-C995C047C613}"/>
              </a:ext>
            </a:extLst>
          </p:cNvPr>
          <p:cNvSpPr/>
          <p:nvPr/>
        </p:nvSpPr>
        <p:spPr>
          <a:xfrm>
            <a:off x="5807058" y="81276"/>
            <a:ext cx="1050362" cy="973006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Скругленный прямоугольник 4">
            <a:extLst>
              <a:ext uri="{FF2B5EF4-FFF2-40B4-BE49-F238E27FC236}">
                <a16:creationId xmlns:a16="http://schemas.microsoft.com/office/drawing/2014/main" xmlns="" id="{424DDA9B-018C-4D6D-A915-FA48D389595C}"/>
              </a:ext>
            </a:extLst>
          </p:cNvPr>
          <p:cNvSpPr/>
          <p:nvPr/>
        </p:nvSpPr>
        <p:spPr>
          <a:xfrm>
            <a:off x="5807058" y="1134256"/>
            <a:ext cx="1050362" cy="973006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Промышленный туризм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346112" y="977786"/>
            <a:ext cx="5596175" cy="777600"/>
          </a:xfrm>
        </p:spPr>
        <p:txBody>
          <a:bodyPr/>
          <a:lstStyle/>
          <a:p>
            <a:r>
              <a:rPr lang="ru-RU" sz="4000" b="1" dirty="0"/>
              <a:t>«Труба зовёт!»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37EC397-5AA9-468D-A64C-9630658E8A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320573"/>
            <a:ext cx="774703" cy="104601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48D63CA-AC17-4B7B-B954-5F8179B9B0C9}"/>
              </a:ext>
            </a:extLst>
          </p:cNvPr>
          <p:cNvSpPr/>
          <p:nvPr/>
        </p:nvSpPr>
        <p:spPr>
          <a:xfrm>
            <a:off x="98827" y="3072680"/>
            <a:ext cx="3956122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1649621-BFA1-46A8-8E4E-38C6E125AA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0" y="3429761"/>
            <a:ext cx="4060825" cy="270969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CA490A2-3455-49FF-B509-8B3C96CFBEE6}"/>
              </a:ext>
            </a:extLst>
          </p:cNvPr>
          <p:cNvSpPr/>
          <p:nvPr/>
        </p:nvSpPr>
        <p:spPr>
          <a:xfrm>
            <a:off x="9384826" y="3088637"/>
            <a:ext cx="3956122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62C598A-7C2A-4EB9-BB31-8CCC648B24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713" y="3383005"/>
            <a:ext cx="4089877" cy="27216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1EF8C87-79A4-4F5D-AD16-D5A99E88912C}"/>
              </a:ext>
            </a:extLst>
          </p:cNvPr>
          <p:cNvSpPr/>
          <p:nvPr/>
        </p:nvSpPr>
        <p:spPr>
          <a:xfrm>
            <a:off x="4405281" y="4396630"/>
            <a:ext cx="3956122" cy="228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416127F-66CB-49EA-85A7-DF668D6E16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4994" y="3383005"/>
            <a:ext cx="4055387" cy="298162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DB3EFF7-5F53-4F37-995E-9D59B23A088B}"/>
              </a:ext>
            </a:extLst>
          </p:cNvPr>
          <p:cNvSpPr/>
          <p:nvPr/>
        </p:nvSpPr>
        <p:spPr>
          <a:xfrm>
            <a:off x="6075598" y="1270191"/>
            <a:ext cx="513282" cy="645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7927"/>
                </a:solidFill>
                <a:effectLst/>
                <a:latin typeface="+mj-lt"/>
              </a:rPr>
              <a:t>6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35478C75-BA95-4262-B6E9-3D9BE7AA4053}"/>
              </a:ext>
            </a:extLst>
          </p:cNvPr>
          <p:cNvSpPr/>
          <p:nvPr/>
        </p:nvSpPr>
        <p:spPr>
          <a:xfrm>
            <a:off x="6090157" y="203763"/>
            <a:ext cx="513282" cy="645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7927"/>
                </a:solidFill>
                <a:effectLst/>
                <a:latin typeface="+mj-lt"/>
              </a:rPr>
              <a:t>2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E05B6595-0487-4509-AC70-FEC7154C73B0}"/>
              </a:ext>
            </a:extLst>
          </p:cNvPr>
          <p:cNvSpPr/>
          <p:nvPr/>
        </p:nvSpPr>
        <p:spPr>
          <a:xfrm>
            <a:off x="5807058" y="2472753"/>
            <a:ext cx="2206801" cy="46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7927"/>
                </a:solidFill>
                <a:effectLst/>
                <a:latin typeface="+mj-lt"/>
              </a:rPr>
              <a:t>2500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19B1C141-CD22-4CAF-9484-7FDAD2B75693}"/>
              </a:ext>
            </a:extLst>
          </p:cNvPr>
          <p:cNvSpPr/>
          <p:nvPr/>
        </p:nvSpPr>
        <p:spPr>
          <a:xfrm>
            <a:off x="6970973" y="1487036"/>
            <a:ext cx="4465311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/>
                </a:solidFill>
                <a:effectLst/>
                <a:latin typeface="+mn-lt"/>
              </a:rPr>
              <a:t>км </a:t>
            </a:r>
            <a:r>
              <a:rPr lang="ru-RU" sz="1600" b="0" dirty="0">
                <a:effectLst/>
                <a:latin typeface="+mn-lt"/>
              </a:rPr>
              <a:t> протяженность маршрута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652BD1DF-79DA-443F-A951-E28332984EBF}"/>
              </a:ext>
            </a:extLst>
          </p:cNvPr>
          <p:cNvSpPr/>
          <p:nvPr/>
        </p:nvSpPr>
        <p:spPr>
          <a:xfrm>
            <a:off x="6970973" y="342103"/>
            <a:ext cx="4465311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производственных</a:t>
            </a:r>
            <a:r>
              <a:rPr lang="ru-RU" sz="1600" b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цеха + МВЦ ПНТЗ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AA52378-8E40-4A8E-B83A-4C9C49182DC7}"/>
              </a:ext>
            </a:extLst>
          </p:cNvPr>
          <p:cNvSpPr/>
          <p:nvPr/>
        </p:nvSpPr>
        <p:spPr>
          <a:xfrm>
            <a:off x="6990730" y="2521282"/>
            <a:ext cx="6252357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/>
                </a:solidFill>
                <a:effectLst/>
                <a:latin typeface="+mn-lt"/>
              </a:rPr>
              <a:t>посетителей </a:t>
            </a:r>
            <a:r>
              <a:rPr lang="ru-RU" sz="1600" b="0" dirty="0">
                <a:effectLst/>
                <a:latin typeface="+mn-lt"/>
              </a:rPr>
              <a:t>с мая 2024 г. по настоящее время</a:t>
            </a:r>
          </a:p>
        </p:txBody>
      </p:sp>
    </p:spTree>
    <p:extLst>
      <p:ext uri="{BB962C8B-B14F-4D97-AF65-F5344CB8AC3E}">
        <p14:creationId xmlns:p14="http://schemas.microsoft.com/office/powerpoint/2010/main" val="43631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BA75E12-0D84-4FBC-9D15-4C5EA6C9E614}"/>
              </a:ext>
            </a:extLst>
          </p:cNvPr>
          <p:cNvSpPr/>
          <p:nvPr/>
        </p:nvSpPr>
        <p:spPr>
          <a:xfrm>
            <a:off x="196687" y="1058237"/>
            <a:ext cx="10029141" cy="401186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Расширение границ музея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369887" y="1373889"/>
            <a:ext cx="6219825" cy="5443111"/>
          </a:xfrm>
        </p:spPr>
        <p:txBody>
          <a:bodyPr/>
          <a:lstStyle/>
          <a:p>
            <a:r>
              <a:rPr lang="ru-RU" dirty="0"/>
              <a:t>Музейно-выставочный центр ПНТЗ взаимодействует с общественными организациями, туристическим, краеведческим, историческим и библиотечным сообществами города, принимает активное участия в городских и областных мероприятиях.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1C8136-DC2F-496D-95BB-9A07C989AA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606" y="2829437"/>
            <a:ext cx="6153429" cy="41043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F782706-D2F6-49D7-93AD-16BD781FC9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7"/>
          <a:stretch/>
        </p:blipFill>
        <p:spPr>
          <a:xfrm>
            <a:off x="6854900" y="1490663"/>
            <a:ext cx="6214987" cy="54431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960627-DF27-4B3C-98A4-49BB73AB0E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320573"/>
            <a:ext cx="774703" cy="104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2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6196515B-DE3B-4AE6-A4DB-B3BDA495E98B}"/>
              </a:ext>
            </a:extLst>
          </p:cNvPr>
          <p:cNvSpPr/>
          <p:nvPr/>
        </p:nvSpPr>
        <p:spPr>
          <a:xfrm>
            <a:off x="455887" y="1443888"/>
            <a:ext cx="7214399" cy="497114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3CDAD4B-F571-4F11-AFD1-D90F5DACF7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16" y="-18614"/>
            <a:ext cx="3921682" cy="2614454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69889" y="367037"/>
            <a:ext cx="117067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Расширение границ музея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5960627-DF27-4B3C-98A4-49BB73AB0E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320573"/>
            <a:ext cx="774703" cy="10460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ED01144-D74B-440A-A08C-A545D55FA7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888" y="4649241"/>
            <a:ext cx="4399640" cy="29330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81C60CC-8C8A-4BB7-8749-771983DE5AC0}"/>
              </a:ext>
            </a:extLst>
          </p:cNvPr>
          <p:cNvSpPr/>
          <p:nvPr/>
        </p:nvSpPr>
        <p:spPr>
          <a:xfrm>
            <a:off x="136584" y="627911"/>
            <a:ext cx="5305188" cy="127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eaLnBrk="1" hangingPunct="1">
              <a:buClrTx/>
              <a:buSzTx/>
              <a:buFontTx/>
            </a:pPr>
            <a:endParaRPr lang="ru-RU" sz="18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3" name="Picture 10" descr="https://sun9-25.userapi.com/s/v1/if2/mkz2eAwFYMK3KGhJXH1PjZBRMoZTPkNZvI1zu7HwLuwLTy-YR8KDfIwva5KdrHb9Uiyhu9y0ruynogj4GPr6_Icq.jpg?quality=95&amp;as=32x24,48x36,72x54,108x81,160x120,240x180,360x270,480x360,540x405,640x480,720x540,1080x810,1280x960&amp;from=bu&amp;cs=1280x0">
            <a:extLst>
              <a:ext uri="{FF2B5EF4-FFF2-40B4-BE49-F238E27FC236}">
                <a16:creationId xmlns:a16="http://schemas.microsoft.com/office/drawing/2014/main" xmlns="" id="{C63066ED-C991-4F2B-9F16-206FE5601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8212" y="-23522"/>
            <a:ext cx="3751563" cy="281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sun9-12.userapi.com/s/v1/if2/c75famkliDClaQ5jyBOTNDok04B2uEnsYhNz2-7fvcSLYSGMnNNxoIHAfEVE8czWPFD62UtVCZeXMtUzMZjfUu1U.jpg?quality=95&amp;as=32x21,48x32,72x48,108x72,160x106,240x160,360x239,480x319,540x359,640x426,720x479,1080x718,1280x851,1440x958,2560x1703&amp;from=bu&amp;cs=2560x0">
            <a:extLst>
              <a:ext uri="{FF2B5EF4-FFF2-40B4-BE49-F238E27FC236}">
                <a16:creationId xmlns:a16="http://schemas.microsoft.com/office/drawing/2014/main" xmlns="" id="{69A91089-A48C-4C14-9789-E57DF467A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2888" y="2188258"/>
            <a:ext cx="3921682" cy="260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2241727-5FEF-4661-ABD3-892A031380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212" y="2185519"/>
            <a:ext cx="3921680" cy="261445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025093E-2D70-4080-9A93-E118BAC273F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9688212" y="4788751"/>
            <a:ext cx="3892670" cy="291583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9DF5EAF7-287D-478B-A229-47FE72F5D76D}"/>
              </a:ext>
            </a:extLst>
          </p:cNvPr>
          <p:cNvSpPr/>
          <p:nvPr/>
        </p:nvSpPr>
        <p:spPr>
          <a:xfrm>
            <a:off x="610147" y="1821356"/>
            <a:ext cx="5075899" cy="4425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Tx/>
              <a:buSzTx/>
              <a:buFontTx/>
            </a:pPr>
            <a:r>
              <a:rPr lang="ru-RU" sz="1600" b="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Туристический форум «Я живу на Чусовой»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Краеведческий форум «Шайтанские чтения»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Гастрономический фестиваль трубочек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Фестиваль локальной идентичности «Шайтанка Фест»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Международная промышленная выставка «ИННОПРОМ»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0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9F6BBBC9-555E-4F35-808E-D4F700227DF8}"/>
              </a:ext>
            </a:extLst>
          </p:cNvPr>
          <p:cNvSpPr/>
          <p:nvPr/>
        </p:nvSpPr>
        <p:spPr>
          <a:xfrm>
            <a:off x="331500" y="1069949"/>
            <a:ext cx="7803875" cy="594988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75686A6-BC7E-456D-8C0A-C19AD1EBEA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287" y="1386534"/>
            <a:ext cx="2971301" cy="328480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0EBC83F-69F2-459E-9E61-4A2E9178CA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0902" y="1386534"/>
            <a:ext cx="3227559" cy="32275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747C71C-E8C2-4C4F-A10A-01FC118C40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973" y="4588278"/>
            <a:ext cx="2158288" cy="215828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F68E5E-F2B4-4ECD-8455-FCB44DCE045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0444" y="4588278"/>
            <a:ext cx="2158288" cy="21582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402A58D-955D-46A1-A179-1DB9848C572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4656" y="4588278"/>
            <a:ext cx="2262461" cy="215828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ECD53BC-0C1A-4767-9B07-7018FB2CC2C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sp>
        <p:nvSpPr>
          <p:cNvPr id="22" name="Заголовок 11"/>
          <p:cNvSpPr txBox="1">
            <a:spLocks/>
          </p:cNvSpPr>
          <p:nvPr/>
        </p:nvSpPr>
        <p:spPr bwMode="auto">
          <a:xfrm>
            <a:off x="357356" y="206743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  <a:latin typeface="+mn-lt"/>
              </a:rPr>
              <a:t>Брендированная сувенирная продукция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113EF76A-1152-4E9C-8887-B45B255D48C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1153" y="1402066"/>
            <a:ext cx="3766204" cy="53445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66E3F1C9-FD31-43B5-82FD-0B76C351B8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011" y="4074316"/>
            <a:ext cx="1286054" cy="1265959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442AF7DB-A568-4EA4-9339-B675E13842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011" y="5499724"/>
            <a:ext cx="1275849" cy="1265959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B705F88D-70FB-4F5B-81EA-E2C451CEF1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508" y="1401503"/>
            <a:ext cx="1286054" cy="121937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89D0B75-2828-4A4C-ACE5-A91B747AF3B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918781" y="2595100"/>
            <a:ext cx="1524307" cy="141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3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499C538-EE8F-4461-A604-5188B6072E85}"/>
              </a:ext>
            </a:extLst>
          </p:cNvPr>
          <p:cNvSpPr/>
          <p:nvPr/>
        </p:nvSpPr>
        <p:spPr>
          <a:xfrm>
            <a:off x="6703329" y="873041"/>
            <a:ext cx="5054401" cy="575330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xmlns="" id="{EFFD34C1-1495-46FD-8898-DD82B7EDE3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5366" y="1197400"/>
            <a:ext cx="4054221" cy="4699237"/>
          </a:xfrm>
        </p:spPr>
        <p:txBody>
          <a:bodyPr/>
          <a:lstStyle/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Внедряются новые формы работы: 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музейные занятия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интерактивные программы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театрализованные программы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квесты 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уличные экскурсии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выставки 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деловые мероприятия</a:t>
            </a:r>
          </a:p>
          <a:p>
            <a:endParaRPr lang="ru-RU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r>
              <a:rPr lang="ru-RU" sz="1600" dirty="0">
                <a:latin typeface="+mn-lt"/>
              </a:rPr>
              <a:t/>
            </a:r>
            <a:br>
              <a:rPr lang="ru-RU" sz="1600" dirty="0">
                <a:latin typeface="+mn-lt"/>
              </a:rPr>
            </a:br>
            <a:endParaRPr lang="ru-RU" sz="1600" dirty="0">
              <a:solidFill>
                <a:srgbClr val="252525"/>
              </a:solidFill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947B0B2-EE30-4BCD-AE73-D2499CB27451}"/>
              </a:ext>
            </a:extLst>
          </p:cNvPr>
          <p:cNvSpPr/>
          <p:nvPr/>
        </p:nvSpPr>
        <p:spPr>
          <a:xfrm flipH="1">
            <a:off x="357355" y="2473633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4AAB4F7-E50B-411E-B565-035B521EB161}"/>
              </a:ext>
            </a:extLst>
          </p:cNvPr>
          <p:cNvSpPr/>
          <p:nvPr/>
        </p:nvSpPr>
        <p:spPr>
          <a:xfrm flipH="1">
            <a:off x="366545" y="3068612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ECD53BC-0C1A-4767-9B07-7018FB2CC2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sp>
        <p:nvSpPr>
          <p:cNvPr id="22" name="Заголовок 11"/>
          <p:cNvSpPr txBox="1">
            <a:spLocks/>
          </p:cNvSpPr>
          <p:nvPr/>
        </p:nvSpPr>
        <p:spPr bwMode="auto">
          <a:xfrm>
            <a:off x="357356" y="206743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  <a:latin typeface="+mn-lt"/>
              </a:rPr>
              <a:t>Новые решения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4AAB4F7-E50B-411E-B565-035B521EB161}"/>
              </a:ext>
            </a:extLst>
          </p:cNvPr>
          <p:cNvSpPr/>
          <p:nvPr/>
        </p:nvSpPr>
        <p:spPr>
          <a:xfrm flipH="1">
            <a:off x="377666" y="3652301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899FD08-139F-491C-ADEA-D69451D7DB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933" y="-19751"/>
            <a:ext cx="3969194" cy="264612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AE0D39C-B4B9-4210-A197-AC8819EE6C94}"/>
              </a:ext>
            </a:extLst>
          </p:cNvPr>
          <p:cNvSpPr/>
          <p:nvPr/>
        </p:nvSpPr>
        <p:spPr>
          <a:xfrm>
            <a:off x="225190" y="5506078"/>
            <a:ext cx="6626862" cy="1327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Музей регулярно  участвует в акции «Ночь музеев», которая привлекает сотни гостей из Свердловской области и других городов России.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8F7D56B-0FAA-4E6E-878D-DB2954589EF7}"/>
              </a:ext>
            </a:extLst>
          </p:cNvPr>
          <p:cNvSpPr/>
          <p:nvPr/>
        </p:nvSpPr>
        <p:spPr>
          <a:xfrm flipH="1">
            <a:off x="357356" y="1892931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FA87C4B-50A8-4CA6-9238-BF07C99B45AB}"/>
              </a:ext>
            </a:extLst>
          </p:cNvPr>
          <p:cNvSpPr/>
          <p:nvPr/>
        </p:nvSpPr>
        <p:spPr>
          <a:xfrm flipH="1">
            <a:off x="366545" y="4230017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ECBB69CB-21D4-4DA2-B482-2D63E5F86233}"/>
              </a:ext>
            </a:extLst>
          </p:cNvPr>
          <p:cNvSpPr/>
          <p:nvPr/>
        </p:nvSpPr>
        <p:spPr>
          <a:xfrm flipH="1">
            <a:off x="375372" y="4827484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9DE4902-82DE-4104-A618-BA0BBA571EDC}"/>
              </a:ext>
            </a:extLst>
          </p:cNvPr>
          <p:cNvSpPr/>
          <p:nvPr/>
        </p:nvSpPr>
        <p:spPr>
          <a:xfrm flipH="1">
            <a:off x="378018" y="5405698"/>
            <a:ext cx="393329" cy="152745"/>
          </a:xfrm>
          <a:prstGeom prst="rect">
            <a:avLst/>
          </a:prstGeom>
          <a:solidFill>
            <a:srgbClr val="FF792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B547CFA-1FA1-4CAC-B33D-FB90A3FCB6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933" y="4959402"/>
            <a:ext cx="3969194" cy="264612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84E7FBF-0A42-4152-816C-B4C880AD75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934" y="2513697"/>
            <a:ext cx="3969194" cy="264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A3C65CD-7EA2-4356-AEF9-F34984599CE8}"/>
              </a:ext>
            </a:extLst>
          </p:cNvPr>
          <p:cNvSpPr/>
          <p:nvPr/>
        </p:nvSpPr>
        <p:spPr>
          <a:xfrm>
            <a:off x="9869389" y="1490237"/>
            <a:ext cx="3490989" cy="301879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5C0EC4A-FFAB-4118-81F7-CAEBF482B8D6}"/>
              </a:ext>
            </a:extLst>
          </p:cNvPr>
          <p:cNvSpPr/>
          <p:nvPr/>
        </p:nvSpPr>
        <p:spPr>
          <a:xfrm>
            <a:off x="5980838" y="3866237"/>
            <a:ext cx="3490989" cy="301879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7927"/>
                </a:solidFill>
                <a:latin typeface="+mn-lt"/>
              </a:rPr>
              <a:t>Результаты проекта: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459915" y="1299282"/>
            <a:ext cx="5042560" cy="1514745"/>
          </a:xfrm>
        </p:spPr>
        <p:txBody>
          <a:bodyPr/>
          <a:lstStyle/>
          <a:p>
            <a:r>
              <a:rPr lang="ru-RU" sz="1600" dirty="0">
                <a:solidFill>
                  <a:srgbClr val="252525"/>
                </a:solidFill>
                <a:latin typeface="+mn-lt"/>
                <a:ea typeface="Times New Roman" panose="02020603050405020304" pitchFamily="18" charset="0"/>
              </a:rPr>
              <a:t>Музейно-выставочный центр ПНТЗ стал «входной точкой» для туристов и гостей города </a:t>
            </a:r>
          </a:p>
          <a:p>
            <a:endParaRPr lang="ru-RU" sz="1600" dirty="0">
              <a:solidFill>
                <a:srgbClr val="252525"/>
              </a:solidFill>
              <a:latin typeface="+mn-lt"/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252525"/>
                </a:solidFill>
                <a:latin typeface="+mn-lt"/>
                <a:ea typeface="Times New Roman" panose="02020603050405020304" pitchFamily="18" charset="0"/>
              </a:rPr>
              <a:t>МВЦ ПНТЗ - «визитная карточка» завода</a:t>
            </a:r>
            <a:endParaRPr lang="ru-RU" sz="1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ru-RU" sz="1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ru-RU" sz="1600" dirty="0">
              <a:solidFill>
                <a:schemeClr val="tx1"/>
              </a:solidFill>
              <a:latin typeface="+mn-lt"/>
              <a:ea typeface="Times New Roman" panose="02020603050405020304" pitchFamily="18" charset="0"/>
            </a:endParaRPr>
          </a:p>
          <a:p>
            <a:endParaRPr lang="ru-RU" dirty="0"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B64A541-24E3-4968-87FF-BC36C77183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ABD40BD-E44D-434F-AAC7-FE88B74CE1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002" y="1929722"/>
            <a:ext cx="6663356" cy="4442237"/>
          </a:xfrm>
          <a:prstGeom prst="rect">
            <a:avLst/>
          </a:prstGeom>
        </p:spPr>
      </p:pic>
      <p:sp>
        <p:nvSpPr>
          <p:cNvPr id="27" name="Скругленный прямоугольник 4">
            <a:extLst>
              <a:ext uri="{FF2B5EF4-FFF2-40B4-BE49-F238E27FC236}">
                <a16:creationId xmlns:a16="http://schemas.microsoft.com/office/drawing/2014/main" xmlns="" id="{A0A169F7-0A37-44C8-BA28-C0E26D71678E}"/>
              </a:ext>
            </a:extLst>
          </p:cNvPr>
          <p:cNvSpPr/>
          <p:nvPr/>
        </p:nvSpPr>
        <p:spPr>
          <a:xfrm>
            <a:off x="7780612" y="665988"/>
            <a:ext cx="1050362" cy="973006"/>
          </a:xfrm>
          <a:prstGeom prst="roundRect">
            <a:avLst>
              <a:gd name="adj" fmla="val 50000"/>
            </a:avLst>
          </a:prstGeom>
          <a:solidFill>
            <a:schemeClr val="accent6">
              <a:alpha val="50196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Скругленный прямоугольник 4">
            <a:extLst>
              <a:ext uri="{FF2B5EF4-FFF2-40B4-BE49-F238E27FC236}">
                <a16:creationId xmlns:a16="http://schemas.microsoft.com/office/drawing/2014/main" xmlns="" id="{DA307292-9B71-48A1-BAE0-DF908D831A6E}"/>
              </a:ext>
            </a:extLst>
          </p:cNvPr>
          <p:cNvSpPr/>
          <p:nvPr/>
        </p:nvSpPr>
        <p:spPr>
          <a:xfrm>
            <a:off x="8491087" y="-144737"/>
            <a:ext cx="1050362" cy="973006"/>
          </a:xfrm>
          <a:prstGeom prst="roundRect">
            <a:avLst>
              <a:gd name="adj" fmla="val 50000"/>
            </a:avLst>
          </a:prstGeom>
          <a:solidFill>
            <a:schemeClr val="accent6">
              <a:alpha val="50196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accent6"/>
              </a:solidFill>
              <a:effectLst/>
              <a:highlight>
                <a:srgbClr val="FF7927"/>
              </a:highlight>
            </a:endParaRPr>
          </a:p>
          <a:p>
            <a:pPr algn="just"/>
            <a:endParaRPr lang="ru-RU" sz="1400" b="0" dirty="0">
              <a:solidFill>
                <a:schemeClr val="accent6"/>
              </a:solidFill>
              <a:effectLst/>
              <a:highlight>
                <a:srgbClr val="FF7927"/>
              </a:highligh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xmlns="" id="{1D473F75-AE7B-4A44-89A9-995167947B03}"/>
              </a:ext>
            </a:extLst>
          </p:cNvPr>
          <p:cNvSpPr txBox="1">
            <a:spLocks/>
          </p:cNvSpPr>
          <p:nvPr/>
        </p:nvSpPr>
        <p:spPr>
          <a:xfrm>
            <a:off x="1738793" y="3153419"/>
            <a:ext cx="3473966" cy="391039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0" indent="0" algn="l" rt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 algn="l" rt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 algn="l" rt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 rt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  <a:lvl6pPr marL="3469597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6pPr>
            <a:lvl7pPr marL="4100422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7pPr>
            <a:lvl8pPr marL="4731261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8pPr>
            <a:lvl9pPr marL="5362093" indent="-3154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765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  <a:buSzTx/>
              <a:buFontTx/>
            </a:pPr>
            <a:r>
              <a:rPr lang="ru-RU" sz="1600" b="0" kern="0" dirty="0">
                <a:solidFill>
                  <a:srgbClr val="252525"/>
                </a:solidFill>
                <a:effectLst/>
                <a:latin typeface="+mn-lt"/>
                <a:ea typeface="Times New Roman" panose="02020603050405020304" pitchFamily="18" charset="0"/>
              </a:rPr>
              <a:t>увеличился поток промышленных туристов на ПНТЗ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solidFill>
                  <a:srgbClr val="252525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solidFill>
                  <a:srgbClr val="252525"/>
                </a:solidFill>
                <a:effectLst/>
                <a:latin typeface="+mn-lt"/>
                <a:ea typeface="Times New Roman" panose="02020603050405020304" pitchFamily="18" charset="0"/>
              </a:rPr>
              <a:t>экскурсий в год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solidFill>
                  <a:srgbClr val="252525"/>
                </a:solidFill>
                <a:effectLst/>
                <a:latin typeface="+mn-lt"/>
                <a:ea typeface="Times New Roman" panose="02020603050405020304" pitchFamily="18" charset="0"/>
              </a:rPr>
              <a:t>промышленных туристов в год</a:t>
            </a: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rgbClr val="252525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r>
              <a:rPr lang="ru-RU" sz="1600" b="0" kern="0" dirty="0">
                <a:solidFill>
                  <a:srgbClr val="252525"/>
                </a:solidFill>
                <a:effectLst/>
                <a:latin typeface="+mn-lt"/>
                <a:ea typeface="Times New Roman" panose="02020603050405020304" pitchFamily="18" charset="0"/>
              </a:rPr>
              <a:t>посетителей музея в год</a:t>
            </a:r>
          </a:p>
          <a:p>
            <a:pPr eaLnBrk="1" hangingPunct="1">
              <a:buClrTx/>
              <a:buSzTx/>
              <a:buFontTx/>
            </a:pPr>
            <a:endParaRPr lang="ru-RU" sz="1800" b="1" kern="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buClrTx/>
              <a:buSzTx/>
              <a:buFontTx/>
            </a:pPr>
            <a:endParaRPr lang="ru-RU" sz="1600" b="0" kern="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buClrTx/>
              <a:buSzTx/>
              <a:buFontTx/>
            </a:pPr>
            <a:endParaRPr lang="ru-RU" b="0" kern="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4">
            <a:extLst>
              <a:ext uri="{FF2B5EF4-FFF2-40B4-BE49-F238E27FC236}">
                <a16:creationId xmlns:a16="http://schemas.microsoft.com/office/drawing/2014/main" xmlns="" id="{4A681A87-D7F7-4CE5-8911-0DFBB7948520}"/>
              </a:ext>
            </a:extLst>
          </p:cNvPr>
          <p:cNvSpPr/>
          <p:nvPr/>
        </p:nvSpPr>
        <p:spPr>
          <a:xfrm>
            <a:off x="493945" y="6203897"/>
            <a:ext cx="1089693" cy="1024947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11CF25B-B27B-4085-90A5-8D37109E904B}"/>
              </a:ext>
            </a:extLst>
          </p:cNvPr>
          <p:cNvSpPr/>
          <p:nvPr/>
        </p:nvSpPr>
        <p:spPr>
          <a:xfrm>
            <a:off x="429234" y="6444942"/>
            <a:ext cx="1204176" cy="46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>
                <a:solidFill>
                  <a:schemeClr val="accent6"/>
                </a:solidFill>
                <a:latin typeface="+mj-lt"/>
              </a:rPr>
              <a:t>10</a:t>
            </a:r>
            <a:r>
              <a:rPr lang="ru-RU" sz="24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ru-RU" sz="2000" dirty="0">
                <a:solidFill>
                  <a:schemeClr val="accent6"/>
                </a:solidFill>
                <a:latin typeface="+mj-lt"/>
              </a:rPr>
              <a:t>500</a:t>
            </a:r>
            <a:endParaRPr lang="ru-RU" sz="2000" dirty="0">
              <a:latin typeface="+mj-lt"/>
            </a:endParaRPr>
          </a:p>
        </p:txBody>
      </p:sp>
      <p:sp>
        <p:nvSpPr>
          <p:cNvPr id="37" name="Скругленный прямоугольник 4">
            <a:extLst>
              <a:ext uri="{FF2B5EF4-FFF2-40B4-BE49-F238E27FC236}">
                <a16:creationId xmlns:a16="http://schemas.microsoft.com/office/drawing/2014/main" xmlns="" id="{8FABFA65-8762-440F-BACE-8E0A2034DF29}"/>
              </a:ext>
            </a:extLst>
          </p:cNvPr>
          <p:cNvSpPr/>
          <p:nvPr/>
        </p:nvSpPr>
        <p:spPr>
          <a:xfrm>
            <a:off x="493945" y="5123770"/>
            <a:ext cx="1089693" cy="1024947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D1C34A92-4529-42D0-A8E4-4FDFB6E9A47F}"/>
              </a:ext>
            </a:extLst>
          </p:cNvPr>
          <p:cNvSpPr/>
          <p:nvPr/>
        </p:nvSpPr>
        <p:spPr>
          <a:xfrm>
            <a:off x="523049" y="5397278"/>
            <a:ext cx="1003801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>
                <a:solidFill>
                  <a:schemeClr val="accent6"/>
                </a:solidFill>
                <a:latin typeface="+mn-lt"/>
              </a:rPr>
              <a:t>2 500</a:t>
            </a:r>
            <a:endParaRPr lang="ru-RU" sz="2000" dirty="0">
              <a:latin typeface="+mn-lt"/>
            </a:endParaRPr>
          </a:p>
        </p:txBody>
      </p:sp>
      <p:sp>
        <p:nvSpPr>
          <p:cNvPr id="39" name="Скругленный прямоугольник 4">
            <a:extLst>
              <a:ext uri="{FF2B5EF4-FFF2-40B4-BE49-F238E27FC236}">
                <a16:creationId xmlns:a16="http://schemas.microsoft.com/office/drawing/2014/main" xmlns="" id="{13B58DB6-AFD5-4EF9-BACC-8868B6545D72}"/>
              </a:ext>
            </a:extLst>
          </p:cNvPr>
          <p:cNvSpPr/>
          <p:nvPr/>
        </p:nvSpPr>
        <p:spPr>
          <a:xfrm>
            <a:off x="480104" y="4045843"/>
            <a:ext cx="1089693" cy="1024947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9DD26F85-74A4-4149-87E2-C60656CC1F04}"/>
              </a:ext>
            </a:extLst>
          </p:cNvPr>
          <p:cNvSpPr/>
          <p:nvPr/>
        </p:nvSpPr>
        <p:spPr>
          <a:xfrm>
            <a:off x="649100" y="4319347"/>
            <a:ext cx="779381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6"/>
                </a:solidFill>
                <a:latin typeface="+mn-lt"/>
              </a:rPr>
              <a:t>500</a:t>
            </a:r>
            <a:r>
              <a:rPr lang="ru-RU" sz="1050" dirty="0">
                <a:latin typeface="+mn-lt"/>
              </a:rPr>
              <a:t> </a:t>
            </a:r>
            <a:endParaRPr lang="ru-RU" dirty="0"/>
          </a:p>
        </p:txBody>
      </p:sp>
      <p:sp>
        <p:nvSpPr>
          <p:cNvPr id="41" name="Скругленный прямоугольник 4">
            <a:extLst>
              <a:ext uri="{FF2B5EF4-FFF2-40B4-BE49-F238E27FC236}">
                <a16:creationId xmlns:a16="http://schemas.microsoft.com/office/drawing/2014/main" xmlns="" id="{B598D876-336A-4311-ADD3-3402B3E98C6D}"/>
              </a:ext>
            </a:extLst>
          </p:cNvPr>
          <p:cNvSpPr/>
          <p:nvPr/>
        </p:nvSpPr>
        <p:spPr>
          <a:xfrm>
            <a:off x="493943" y="2963461"/>
            <a:ext cx="1089693" cy="1024947"/>
          </a:xfrm>
          <a:prstGeom prst="roundRect">
            <a:avLst>
              <a:gd name="adj" fmla="val 50000"/>
            </a:avLst>
          </a:prstGeom>
          <a:solidFill>
            <a:srgbClr val="D8DEE0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7927"/>
              </a:solidFill>
              <a:effectLst/>
            </a:endParaRPr>
          </a:p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D91EB7A9-5BBA-46AD-A376-65CDEE0B6777}"/>
              </a:ext>
            </a:extLst>
          </p:cNvPr>
          <p:cNvSpPr/>
          <p:nvPr/>
        </p:nvSpPr>
        <p:spPr>
          <a:xfrm>
            <a:off x="407711" y="3104614"/>
            <a:ext cx="1175925" cy="742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6"/>
                </a:solidFill>
                <a:latin typeface="+mn-lt"/>
              </a:rPr>
              <a:t>в 4 раза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255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ECD53BC-0C1A-4767-9B07-7018FB2CC2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sp>
        <p:nvSpPr>
          <p:cNvPr id="22" name="Заголовок 11"/>
          <p:cNvSpPr txBox="1">
            <a:spLocks/>
          </p:cNvSpPr>
          <p:nvPr/>
        </p:nvSpPr>
        <p:spPr bwMode="auto">
          <a:xfrm>
            <a:off x="153487" y="241527"/>
            <a:ext cx="11706798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  <a:latin typeface="+mn-lt"/>
              </a:rPr>
              <a:t>Отзывы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3E5280E-7ABA-479C-A06B-E5F45A24D4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5779" y="4175757"/>
            <a:ext cx="4203856" cy="293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7D68CB-6492-4F34-B506-09C2FA14F4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809" y="1387182"/>
            <a:ext cx="3655372" cy="2636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0974834-D585-4723-B02C-4CF53EBE441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7038" y="1387182"/>
            <a:ext cx="4181338" cy="2636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8C9490-AD17-40F0-A7F7-A962629434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069" y="4181594"/>
            <a:ext cx="3655372" cy="266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6502DEC-9A9E-42F9-9412-9E27E0A4DF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9233" y="1373942"/>
            <a:ext cx="4906018" cy="5740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605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369889" y="355005"/>
            <a:ext cx="117067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  <a:latin typeface="+mn-lt"/>
              </a:rPr>
              <a:t>Музейно-выставочный центр ПНТЗ в СМИ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20EAF30-3126-4BDB-8C8B-3E176BED3F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53" y="1128278"/>
            <a:ext cx="3617327" cy="839380"/>
          </a:xfrm>
          <a:prstGeom prst="rect">
            <a:avLst/>
          </a:prstGeom>
        </p:spPr>
      </p:pic>
      <p:pic>
        <p:nvPicPr>
          <p:cNvPr id="10" name="Рисунок 9" descr="ПТ">
            <a:extLst>
              <a:ext uri="{FF2B5EF4-FFF2-40B4-BE49-F238E27FC236}">
                <a16:creationId xmlns:a16="http://schemas.microsoft.com/office/drawing/2014/main" xmlns="" id="{F738AB69-6D36-4C84-9564-8421D6198B0F}"/>
              </a:ext>
            </a:extLst>
          </p:cNvPr>
          <p:cNvPicPr/>
          <p:nvPr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7216" y="1119610"/>
            <a:ext cx="4488368" cy="943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37D86B4-7BE5-4CC2-9052-A4264EAED0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7441" y="5368732"/>
            <a:ext cx="1594045" cy="1577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F0B06F0-5DB5-4057-8846-AEDDA25D5A8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2959" y="270612"/>
            <a:ext cx="636927" cy="8599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E2DF0EB-BA0C-4BC7-9F3C-8C0673612DF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2457" y="2190942"/>
            <a:ext cx="2953251" cy="2007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1803CF7-85C2-461B-8BF7-DAEF0DDCB33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7606" y="1087470"/>
            <a:ext cx="3853006" cy="11034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089DD19-A8CC-4A49-843B-2AF4ECBD3FA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3036" y="2089509"/>
            <a:ext cx="1381446" cy="317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FCD94EF-DD12-47F8-8335-EA6B7BACA0A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0938" y="2277899"/>
            <a:ext cx="2230352" cy="317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7880995-97E0-4B73-B192-9207AE253B1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4786" y="4789351"/>
            <a:ext cx="2367211" cy="2382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4A3B5A44-2A96-43FE-968D-147775C34A0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41475" y="2259056"/>
            <a:ext cx="1779929" cy="4283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D31D90E-8A53-4DEB-B542-8B0007F1B4B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53" y="2148019"/>
            <a:ext cx="2383117" cy="34394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01BA94A-089C-42DC-95E4-0363375F746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5581" y="2145293"/>
            <a:ext cx="2334007" cy="3473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547A6CDD-0C4E-455C-AF77-7921C13A397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717" y="4427837"/>
            <a:ext cx="1924910" cy="2695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https://sun9-13.userapi.com/s/v1/if2/wUPCJB-Q5rE6y7piQHwG38pwlQZ5qrau0HibF5bU1h4BU_3EgLVfE-JDCK_Nf3AuRU-usvM5uhNPtIn-_qKa0sQ8.jpg?quality=95&amp;as=32x24,48x36,72x54,108x80,160x119,240x178,360x268,480x357,540x401,640x476,720x535,830x617&amp;from=bu&amp;cs=830x0">
            <a:extLst>
              <a:ext uri="{FF2B5EF4-FFF2-40B4-BE49-F238E27FC236}">
                <a16:creationId xmlns:a16="http://schemas.microsoft.com/office/drawing/2014/main" xmlns="" id="{4C03655D-C210-4450-A3B7-77034A15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6155" y="4522885"/>
            <a:ext cx="3259734" cy="242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71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369889" y="355005"/>
            <a:ext cx="117067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  <a:latin typeface="+mn-lt"/>
              </a:rPr>
              <a:t>Музейно-выставочный центр ПНТЗ в СМИ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F0B06F0-5DB5-4057-8846-AEDDA25D5A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2959" y="270612"/>
            <a:ext cx="636927" cy="859986"/>
          </a:xfrm>
          <a:prstGeom prst="rect">
            <a:avLst/>
          </a:prstGeom>
        </p:spPr>
      </p:pic>
      <p:pic>
        <p:nvPicPr>
          <p:cNvPr id="4098" name="Picture 2" descr="https://sun9-3.userapi.com/s/v1/if2/3SdNJQgI7h_R1-OzCvqd9y7i45Ltf4dqqBgZBKEUOfRdcxiKj5HQxmUmxZjgmYZ8n6K-8oXJceXJarsnVGvnOBjC.jpg?quality=95&amp;as=32x21,48x31,72x46,108x70,160x103,240x155,360x232,480x309,540x348,640x413,720x464,1080x696,1117x720&amp;from=bu&amp;cs=1117x0">
            <a:extLst>
              <a:ext uri="{FF2B5EF4-FFF2-40B4-BE49-F238E27FC236}">
                <a16:creationId xmlns:a16="http://schemas.microsoft.com/office/drawing/2014/main" xmlns="" id="{8D815ED3-E66C-4B72-BBEB-53BD26E64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322" y="1115124"/>
            <a:ext cx="5185674" cy="3342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sun9-73.userapi.com/s/v1/if2/nXX39eLGQXjy1I-FfK31Y-FfRibSxB7InzuneqwK8H4-ErALM-gbJ67wBXgylzQ-mnAwXv-VGRwj1xQkHdNncE2c.jpg?quality=95&amp;as=32x24,48x36,72x54,108x82,160x121,240x182,360x273,480x363,540x409,640x484,720x545,996x754&amp;from=bu&amp;cs=996x0">
            <a:extLst>
              <a:ext uri="{FF2B5EF4-FFF2-40B4-BE49-F238E27FC236}">
                <a16:creationId xmlns:a16="http://schemas.microsoft.com/office/drawing/2014/main" xmlns="" id="{74F4BB0F-95AE-408E-BE3E-669BEED00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0965" y="1029910"/>
            <a:ext cx="4340205" cy="3285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s://sun9-5.userapi.com/s/v1/if2/CVy-JC9ikyXK9HaOZasJ4uv6AryiN9XRKP6vlZtKcq3HqcSHwatZ1jcqyMOb3Bzez5M9qOMzeI6vYXV72_qbnE_T.jpg?quality=95&amp;as=32x28,48x42,72x63,108x95,160x140,240x210,360x316,480x421,540x473,640x561,720x631,810x710&amp;from=bu&amp;u=w0oNmrngGundjgj4aT4nmutRheGYeZVg5WZwCHv1Jbs&amp;cs=810x0">
            <a:extLst>
              <a:ext uri="{FF2B5EF4-FFF2-40B4-BE49-F238E27FC236}">
                <a16:creationId xmlns:a16="http://schemas.microsoft.com/office/drawing/2014/main" xmlns="" id="{072A0B92-CC4A-41B1-8644-5F6BF996B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287" y="3927385"/>
            <a:ext cx="3657603" cy="320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50.userapi.com/s/v1/ig2/fTdpABP2ZgqbcCwcg8GDlapGE8x2QZ-Y_6kJ8iSie02co-4ldnQbUe0hIy_9kEmzHf4jpd_RHd6tPs8hVeS8FPfS.jpg?quality=95&amp;as=32x34,48x51,72x76,108x114,160x169,240x254,360x381,480x508,540x571,557x589&amp;from=bu&amp;u=qNFJwNObG3_kSrZOV-aP5JhhffDUVcNbwn3jV3n9F70&amp;cs=557x0">
            <a:extLst>
              <a:ext uri="{FF2B5EF4-FFF2-40B4-BE49-F238E27FC236}">
                <a16:creationId xmlns:a16="http://schemas.microsoft.com/office/drawing/2014/main" xmlns="" id="{6F788F51-507F-4492-A764-51F2E0E57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1067" y="3731248"/>
            <a:ext cx="3031865" cy="320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41.userapi.com/s/v1/ig2/WD6X4JtBASUqHXZAWsnbH4JSlQjytKJbOmCwcrX0Aax7pjyXM6TYlQ6_MPa0bgi1OiZbmZ8G5jl4ajti4Us0Ir3i.jpg?quality=95&amp;as=32x32,48x47,72x71,108x106,160x158,240x236,360x355,480x473,540x532,640x630,720x709,1080x1064,1280x1261,1440x1418,1726x1700&amp;from=bu&amp;cs=1726x0">
            <a:extLst>
              <a:ext uri="{FF2B5EF4-FFF2-40B4-BE49-F238E27FC236}">
                <a16:creationId xmlns:a16="http://schemas.microsoft.com/office/drawing/2014/main" xmlns="" id="{4C52DD66-4E8D-46A2-8F79-F51FCB0D7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0355" y="3323718"/>
            <a:ext cx="3255195" cy="320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65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369889" y="355005"/>
            <a:ext cx="117067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  <a:latin typeface="+mn-lt"/>
              </a:rPr>
              <a:t>Музейно-выставочный центр ПНТЗ в СМИ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018CF8-1961-421B-936C-B2424160EC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855" y="1048503"/>
            <a:ext cx="2736054" cy="243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90F70F8-5ECA-4A70-BA35-8C4E78E02D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887" y="453437"/>
            <a:ext cx="636927" cy="8599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BFBC200-F0F2-4777-9699-F5CD1CF576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1257" y="998582"/>
            <a:ext cx="5548983" cy="3667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D73209A-955F-4EBE-A79A-67D5305AC033}"/>
              </a:ext>
            </a:extLst>
          </p:cNvPr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574" y="4265293"/>
            <a:ext cx="2681483" cy="243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CF8564E-56B9-470C-B556-15460901EC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9440" y="795271"/>
            <a:ext cx="2089375" cy="287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AD55B3E-3A85-463B-9424-D7BC18BF49D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9487" y="4733926"/>
            <a:ext cx="3951311" cy="1871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0F3FA40-F337-47C0-A36F-A4CCF2A8C45C}"/>
              </a:ext>
            </a:extLst>
          </p:cNvPr>
          <p:cNvSpPr/>
          <p:nvPr/>
        </p:nvSpPr>
        <p:spPr>
          <a:xfrm>
            <a:off x="9058138" y="6701317"/>
            <a:ext cx="3951311" cy="446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https://www.kp.ru/daily/27603/4954864/?ysclid=mc7y2i6v6d520789972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3AB64FB0-01EB-4990-AE2A-86A56F9623FD}"/>
              </a:ext>
            </a:extLst>
          </p:cNvPr>
          <p:cNvSpPr/>
          <p:nvPr/>
        </p:nvSpPr>
        <p:spPr>
          <a:xfrm>
            <a:off x="277855" y="3647108"/>
            <a:ext cx="2927404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https://fedpress.ru/news/66/society/3316389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475491BE-6304-491A-A18D-9F70B1B575C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259" y="4822207"/>
            <a:ext cx="4052343" cy="1875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2B89C569-1859-4F6C-90C0-C2012A8C631F}"/>
              </a:ext>
            </a:extLst>
          </p:cNvPr>
          <p:cNvSpPr/>
          <p:nvPr/>
        </p:nvSpPr>
        <p:spPr>
          <a:xfrm>
            <a:off x="4197116" y="6697341"/>
            <a:ext cx="4530934" cy="45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https://pravdaurfo.ru/pravda-zhizni/pntz-otkryl-muzejno-vystavochnyj-czentr-k-90-letiyu-predpriyatiya/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988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4A4C6431-DEBD-4625-8C0D-016E79B4388D}"/>
              </a:ext>
            </a:extLst>
          </p:cNvPr>
          <p:cNvSpPr/>
          <p:nvPr/>
        </p:nvSpPr>
        <p:spPr>
          <a:xfrm>
            <a:off x="3229507" y="1049672"/>
            <a:ext cx="5486400" cy="613440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220319" y="367036"/>
            <a:ext cx="29803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А что дальше?</a:t>
            </a:r>
            <a:endParaRPr lang="ru-RU" dirty="0"/>
          </a:p>
        </p:txBody>
      </p:sp>
      <p:sp>
        <p:nvSpPr>
          <p:cNvPr id="20" name="Заголовок 14">
            <a:extLst>
              <a:ext uri="{FF2B5EF4-FFF2-40B4-BE49-F238E27FC236}">
                <a16:creationId xmlns:a16="http://schemas.microsoft.com/office/drawing/2014/main" xmlns="" id="{2AF98EBC-7FBD-43E1-A66B-4EBDE38DF4F1}"/>
              </a:ext>
            </a:extLst>
          </p:cNvPr>
          <p:cNvSpPr txBox="1">
            <a:spLocks/>
          </p:cNvSpPr>
          <p:nvPr/>
        </p:nvSpPr>
        <p:spPr bwMode="auto">
          <a:xfrm>
            <a:off x="8715907" y="1493382"/>
            <a:ext cx="4907162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Временные выставки</a:t>
            </a:r>
            <a:endParaRPr lang="ru-RU" kern="0" dirty="0">
              <a:effectLst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A3191CC-1F9D-4D66-85A7-DD0211E4F0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10" y="1493382"/>
            <a:ext cx="5745600" cy="38304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0B375406-C53D-4804-B689-DA0CA18DDC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487" y="2466546"/>
            <a:ext cx="6593576" cy="439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4A4C6431-DEBD-4625-8C0D-016E79B4388D}"/>
              </a:ext>
            </a:extLst>
          </p:cNvPr>
          <p:cNvSpPr/>
          <p:nvPr/>
        </p:nvSpPr>
        <p:spPr>
          <a:xfrm>
            <a:off x="3229507" y="1049672"/>
            <a:ext cx="5486400" cy="613440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220319" y="367036"/>
            <a:ext cx="2980398" cy="691200"/>
          </a:xfrm>
        </p:spPr>
        <p:txBody>
          <a:bodyPr/>
          <a:lstStyle/>
          <a:p>
            <a:r>
              <a:rPr lang="ru-RU" dirty="0">
                <a:solidFill>
                  <a:srgbClr val="FF7927"/>
                </a:solidFill>
              </a:rPr>
              <a:t>А что дальше?</a:t>
            </a:r>
            <a:endParaRPr lang="ru-RU" dirty="0"/>
          </a:p>
        </p:txBody>
      </p:sp>
      <p:sp>
        <p:nvSpPr>
          <p:cNvPr id="20" name="Заголовок 14">
            <a:extLst>
              <a:ext uri="{FF2B5EF4-FFF2-40B4-BE49-F238E27FC236}">
                <a16:creationId xmlns:a16="http://schemas.microsoft.com/office/drawing/2014/main" xmlns="" id="{2AF98EBC-7FBD-43E1-A66B-4EBDE38DF4F1}"/>
              </a:ext>
            </a:extLst>
          </p:cNvPr>
          <p:cNvSpPr txBox="1">
            <a:spLocks/>
          </p:cNvSpPr>
          <p:nvPr/>
        </p:nvSpPr>
        <p:spPr bwMode="auto">
          <a:xfrm>
            <a:off x="8715907" y="1493382"/>
            <a:ext cx="4907162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 b="1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5pPr>
            <a:lvl6pPr marL="6308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6pPr>
            <a:lvl7pPr marL="1261668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7pPr>
            <a:lvl8pPr marL="1892499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8pPr>
            <a:lvl9pPr marL="2523333" algn="ctr" rtl="0" fontAlgn="base">
              <a:spcBef>
                <a:spcPct val="0"/>
              </a:spcBef>
              <a:spcAft>
                <a:spcPct val="0"/>
              </a:spcAft>
              <a:defRPr sz="6159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</a:pPr>
            <a:r>
              <a:rPr lang="ru-RU" kern="0" dirty="0">
                <a:solidFill>
                  <a:srgbClr val="FF7927"/>
                </a:solidFill>
                <a:effectLst/>
              </a:rPr>
              <a:t>Продолжение следует…</a:t>
            </a:r>
            <a:endParaRPr lang="ru-RU" kern="0" dirty="0">
              <a:effectLst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6960DD0-FD26-40F2-97DB-C8D4CBA6E5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87" y="1374959"/>
            <a:ext cx="6157567" cy="38741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39ECC22-F27C-4D3C-AD88-77263A0013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41"/>
          <a:stretch/>
        </p:blipFill>
        <p:spPr>
          <a:xfrm>
            <a:off x="6633487" y="2570237"/>
            <a:ext cx="654511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4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E9A50A-6398-46D5-9A9C-AB51EE0C56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393" y="583037"/>
            <a:ext cx="5056987" cy="505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itchFamily="34" charset="0"/>
            <a:cs typeface="Calibri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MK Presentation RUS_2015 [только чтение]" id="{E379B9B2-59C6-4738-8AD9-39CDAC50C59E}" vid="{44CC6A9C-BC7B-4E84-8147-57BE8B8BE45F}"/>
    </a:ext>
  </a:extLst>
</a:theme>
</file>

<file path=ppt/theme/theme2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3757B"/>
      </a:dk2>
      <a:lt2>
        <a:srgbClr val="F2F2F2"/>
      </a:lt2>
      <a:accent1>
        <a:srgbClr val="F37B39"/>
      </a:accent1>
      <a:accent2>
        <a:srgbClr val="F4B183"/>
      </a:accent2>
      <a:accent3>
        <a:srgbClr val="ED7D31"/>
      </a:accent3>
      <a:accent4>
        <a:srgbClr val="FFC000"/>
      </a:accent4>
      <a:accent5>
        <a:srgbClr val="7F7F7F"/>
      </a:accent5>
      <a:accent6>
        <a:srgbClr val="C3CBCE"/>
      </a:accent6>
      <a:hlink>
        <a:srgbClr val="3F3F3F"/>
      </a:hlink>
      <a:folHlink>
        <a:srgbClr val="3F3F3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14313</TotalTime>
  <Words>369</Words>
  <Application>Microsoft Office PowerPoint</Application>
  <PresentationFormat>Произвольный</PresentationFormat>
  <Paragraphs>136</Paragraphs>
  <Slides>23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2_Оформление по умолчанию</vt:lpstr>
      <vt:lpstr>Трубная Металлургическая Компания</vt:lpstr>
      <vt:lpstr> От Демидовского металла до Первоуральских труб   VII Национальная премия «Корпоративный музей» Номинация «Развитие территории»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Целевая аудитория </vt:lpstr>
      <vt:lpstr>Музей включен в туристические маршруты городского округа Первоуральск</vt:lpstr>
      <vt:lpstr>Промышленный туризм</vt:lpstr>
      <vt:lpstr>Расширение границ музея</vt:lpstr>
      <vt:lpstr>Расширение границ музея</vt:lpstr>
      <vt:lpstr>Презентация PowerPoint</vt:lpstr>
      <vt:lpstr>Презентация PowerPoint</vt:lpstr>
      <vt:lpstr>Результаты проекта:</vt:lpstr>
      <vt:lpstr>Презентация PowerPoint</vt:lpstr>
      <vt:lpstr>Музейно-выставочный центр ПНТЗ в СМИ</vt:lpstr>
      <vt:lpstr>Музейно-выставочный центр ПНТЗ в СМИ</vt:lpstr>
      <vt:lpstr>Музейно-выставочный центр ПНТЗ в СМИ</vt:lpstr>
      <vt:lpstr>А что дальше?</vt:lpstr>
      <vt:lpstr>А что дальше?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Селезнева Екатерина Сергеевна</dc:creator>
  <cp:lastModifiedBy>user</cp:lastModifiedBy>
  <cp:revision>1168</cp:revision>
  <cp:lastPrinted>2023-06-15T15:07:08Z</cp:lastPrinted>
  <dcterms:created xsi:type="dcterms:W3CDTF">2015-12-16T08:35:40Z</dcterms:created>
  <dcterms:modified xsi:type="dcterms:W3CDTF">2026-01-26T23:16:54Z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