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278" r:id="rId4"/>
    <p:sldId id="279" r:id="rId5"/>
    <p:sldId id="263" r:id="rId6"/>
    <p:sldId id="295" r:id="rId7"/>
    <p:sldId id="284" r:id="rId8"/>
    <p:sldId id="294" r:id="rId9"/>
    <p:sldId id="291" r:id="rId10"/>
    <p:sldId id="298" r:id="rId11"/>
    <p:sldId id="299" r:id="rId12"/>
    <p:sldId id="297" r:id="rId13"/>
    <p:sldId id="285" r:id="rId14"/>
    <p:sldId id="301" r:id="rId15"/>
    <p:sldId id="300" r:id="rId16"/>
  </p:sldIdLst>
  <p:sldSz cx="12192000" cy="6858000"/>
  <p:notesSz cx="70104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6" autoAdjust="0"/>
    <p:restoredTop sz="67539" autoAdjust="0"/>
  </p:normalViewPr>
  <p:slideViewPr>
    <p:cSldViewPr snapToGrid="0">
      <p:cViewPr varScale="1">
        <p:scale>
          <a:sx n="117" d="100"/>
          <a:sy n="117" d="100"/>
        </p:scale>
        <p:origin x="-318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B801BC-05E7-44F9-9DDA-41398B73E21C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5EBFC5-BD13-4AE7-854E-D8F06EE413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56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2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2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2020 год</a:t>
            </a:r>
            <a:r>
              <a:rPr lang="ru-RU" sz="1200" dirty="0" smtClean="0"/>
              <a:t> – знаменательный год для нашей Родины, а для Кировского завода он знаменателен вдвойне.   Отметив со всей страной юбилей Великой Победы, </a:t>
            </a:r>
            <a:r>
              <a:rPr lang="ru-RU" sz="1200" dirty="0" err="1" smtClean="0"/>
              <a:t>кировцы</a:t>
            </a:r>
            <a:r>
              <a:rPr lang="ru-RU" sz="1200" dirty="0" smtClean="0"/>
              <a:t> подготовили ряд торжеств, посвященных памяти  Николая Ивановича Путилова, легендарной личности в истории завода, города, страны. С его именем создавалась знаменитая история Путиловского, завод поднимался, развивался, становился в авангарде российской промышленности, обрел мировую известность. Обращение в рамках проекта к этому человеку -  это возможность показать наследие </a:t>
            </a:r>
            <a:r>
              <a:rPr lang="ru-RU" sz="1200" dirty="0" err="1" smtClean="0"/>
              <a:t>Н.И.Путилова</a:t>
            </a:r>
            <a:r>
              <a:rPr lang="ru-RU" sz="1200" dirty="0" smtClean="0"/>
              <a:t>, оценить по достоинству его заслуги, вся жизнь которого – служение Отечеству.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26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1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28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Коллекция нашего музея пополнилась уникальными артефактами – личными вещами Николая Ивановича Путилова.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нашего музея это неоценимая находка, которая носит символический характер, эти предметы держал в руках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Н.И.Путилов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Переданные в наш музей личные вещи состоят из чернильного прибора, состоящего из 4 предметов и уникальной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Уникальность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заключатся в том, что она изготовлена конкретно для Николая Ивановича. Крышку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украшает вензель в виде инициалов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над которыми расположена корона.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Надпись по основанию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гласит: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Настоящему статскому советнику </a:t>
            </a:r>
            <a:r>
              <a:rPr lang="ru-RU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Н.Путилову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 финских и немецких работников с его механической фабрики. 9/21 мая 1869 г.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Данная надпись на подарке еще раз подчеркивает высокий авторитет Н. И. Путилова в среде простых людей, к которым он относился с редким для своего времени уважением: «Если я и заслужил что-нибудь, то только вследствие способности русского народа к механическому делу».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периметру укушена различными инженерными инструментами, приспособлениями, частями машин. Подъем крышки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сигарницы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осуществляется путем нажатия рычага в приспособлении с зубчатой передачей.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Личные вещи Н. И. Путилова в наш музей передала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Таюрова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Арсения Игоревна.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95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3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43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BFC5-BD13-4AE7-854E-D8F06EE4139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760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40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50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63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2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8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1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30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4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33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02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37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C176D-CEA0-4FC9-8AA2-0DA7E555B4C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D43E3-68E0-4834-9C97-A471BCBA6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05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2474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-9526" y="3139177"/>
            <a:ext cx="12211052" cy="3372941"/>
            <a:chOff x="-9526" y="1665977"/>
            <a:chExt cx="12211052" cy="337294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1665977"/>
              <a:ext cx="12201526" cy="334401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-9526" y="4993196"/>
              <a:ext cx="12192000" cy="45722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-4356" y="1665977"/>
              <a:ext cx="12192000" cy="45722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" name="Подзаголовок 2"/>
          <p:cNvSpPr txBox="1">
            <a:spLocks/>
          </p:cNvSpPr>
          <p:nvPr/>
        </p:nvSpPr>
        <p:spPr>
          <a:xfrm>
            <a:off x="7129696" y="4441652"/>
            <a:ext cx="4795225" cy="16862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на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Всероссийский конкурс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«Корпоративный 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музей» </a:t>
            </a:r>
            <a:b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номинации 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«Выставка года»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310660" y="3694784"/>
            <a:ext cx="6508376" cy="22160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МУЗЕЙ ИСТОРИИ </a:t>
            </a:r>
            <a:b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ТЕХНИКИ </a:t>
            </a:r>
            <a:b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«КИРОВСКИЙ ЗАВОД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696" y="3458308"/>
            <a:ext cx="4175870" cy="95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4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44112" y="62733"/>
            <a:ext cx="3334094" cy="6605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компании</a:t>
            </a:r>
            <a:endParaRPr lang="ru-RU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256" y="3524917"/>
            <a:ext cx="3075711" cy="32930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77" y="4075612"/>
            <a:ext cx="3798544" cy="25351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368" y="1632618"/>
            <a:ext cx="2084278" cy="23608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147" y="2266820"/>
            <a:ext cx="1536440" cy="173974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1587" y="748217"/>
            <a:ext cx="5438096" cy="4259996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 rot="5400000">
            <a:off x="-3351292" y="3329920"/>
            <a:ext cx="6858002" cy="198162"/>
            <a:chOff x="2373069" y="3198537"/>
            <a:chExt cx="4563975" cy="198162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D2D3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A8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4970821" y="2182214"/>
            <a:ext cx="5746993" cy="357804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«Кировский завод» </a:t>
            </a:r>
            <a:r>
              <a:rPr lang="ru-RU" sz="1400" dirty="0"/>
              <a:t>– одно из крупнейших в России </a:t>
            </a:r>
            <a:r>
              <a:rPr lang="ru-RU" sz="1400" dirty="0" smtClean="0"/>
              <a:t>промышленных </a:t>
            </a:r>
            <a:r>
              <a:rPr lang="ru-RU" sz="1400" dirty="0"/>
              <a:t>предприятий машиностроительного </a:t>
            </a:r>
            <a:r>
              <a:rPr lang="ru-RU" sz="1400" dirty="0" smtClean="0"/>
              <a:t>профиля</a:t>
            </a:r>
            <a:br>
              <a:rPr lang="ru-RU" sz="1400" dirty="0" smtClean="0"/>
            </a:br>
            <a:r>
              <a:rPr lang="ru-RU" sz="1400" dirty="0" smtClean="0"/>
              <a:t>с </a:t>
            </a:r>
            <a:r>
              <a:rPr lang="ru-RU" sz="1400" dirty="0"/>
              <a:t>развитой металлургической базой. Общее количество сотрудников –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более 7 000 </a:t>
            </a:r>
            <a:r>
              <a:rPr lang="ru-RU" sz="1400" dirty="0"/>
              <a:t>человек. 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Заказчиками </a:t>
            </a:r>
            <a:r>
              <a:rPr lang="ru-RU" sz="1400" dirty="0"/>
              <a:t>и партнерами Кировского завода являются предприятия агропромышленного, топливно-энергетического и оборонного комплексов, дорожного, промышленного и гражданского строительства, нефтегазового сектора, атомной энергетики, лесного и коммунального хозяйства, железнодорожного транспорта, судостроения</a:t>
            </a:r>
            <a:r>
              <a:rPr lang="ru-RU" sz="14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ru-RU" sz="1400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dirty="0" smtClean="0"/>
              <a:t>Кроме </a:t>
            </a:r>
            <a:r>
              <a:rPr lang="ru-RU" sz="1400" dirty="0"/>
              <a:t>того, </a:t>
            </a:r>
            <a:r>
              <a:rPr lang="ru-RU" sz="1400" dirty="0" smtClean="0"/>
              <a:t>в группе </a:t>
            </a:r>
            <a:r>
              <a:rPr lang="ru-RU" sz="1400" dirty="0"/>
              <a:t>компаний развиваются такие направления бизнеса, как газомоторные технологии, энергетика, оказание стивидорных услуг, управление непроизводственными активами и др</a:t>
            </a:r>
            <a:r>
              <a:rPr lang="ru-RU" sz="14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ru-RU" sz="1400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dirty="0" smtClean="0"/>
              <a:t>Кировский </a:t>
            </a:r>
            <a:r>
              <a:rPr lang="ru-RU" sz="1400" dirty="0"/>
              <a:t>завод экспортирует продукцию </a:t>
            </a:r>
            <a:r>
              <a:rPr lang="ru-RU" sz="1400" dirty="0" smtClean="0"/>
              <a:t>более </a:t>
            </a:r>
            <a:r>
              <a:rPr lang="ru-RU" sz="1400" dirty="0"/>
              <a:t>чем </a:t>
            </a:r>
            <a:r>
              <a:rPr lang="ru-RU" sz="1400" dirty="0" smtClean="0"/>
              <a:t>в 40 </a:t>
            </a:r>
            <a:r>
              <a:rPr lang="ru-RU" sz="1400" dirty="0"/>
              <a:t>стран ближнего и дальнего зарубежья.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ru-RU" sz="2000" dirty="0">
              <a:latin typeface="+mj-lt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635" y="152369"/>
            <a:ext cx="2109848" cy="481297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772270" y="682019"/>
            <a:ext cx="11419730" cy="50539"/>
            <a:chOff x="769620" y="941699"/>
            <a:chExt cx="11419730" cy="5053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5882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91562" y="317421"/>
            <a:ext cx="11500437" cy="679904"/>
          </a:xfrm>
        </p:spPr>
        <p:txBody>
          <a:bodyPr vert="horz" lIns="91440" tIns="45720" rIns="91440" bIns="45720" rtlCol="0"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М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узее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 и техники 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«Кировский завод»</a:t>
            </a:r>
          </a:p>
        </p:txBody>
      </p: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691562" y="1191463"/>
            <a:ext cx="3258031" cy="4894291"/>
          </a:xfrm>
        </p:spPr>
        <p:txBody>
          <a:bodyPr>
            <a:noAutofit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Расположение: </a:t>
            </a:r>
            <a:r>
              <a:rPr lang="ru-RU" altLang="ru-RU" sz="1400" dirty="0" smtClean="0"/>
              <a:t/>
            </a:r>
            <a:br>
              <a:rPr lang="ru-RU" altLang="ru-RU" sz="1400" dirty="0" smtClean="0"/>
            </a:br>
            <a:r>
              <a:rPr lang="ru-RU" altLang="ru-RU" sz="1400" dirty="0" smtClean="0"/>
              <a:t>Россия</a:t>
            </a:r>
            <a:r>
              <a:rPr lang="ru-RU" altLang="ru-RU" sz="1400" dirty="0"/>
              <a:t>, г. </a:t>
            </a:r>
            <a:r>
              <a:rPr lang="ru-RU" altLang="ru-RU" sz="1400" dirty="0" smtClean="0"/>
              <a:t>Санкт-Петербург</a:t>
            </a:r>
            <a:r>
              <a:rPr lang="ru-RU" altLang="ru-RU" sz="1400" dirty="0"/>
              <a:t>, Дворец культуры и техники им. И. И. Газа.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endParaRPr lang="ru-RU" sz="1400" b="1" dirty="0" smtClean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Музей </a:t>
            </a:r>
            <a:r>
              <a:rPr lang="ru-RU" sz="1400" dirty="0"/>
              <a:t>является главным хранителем уникальной истории и богатейших традиций легендарного </a:t>
            </a:r>
            <a:r>
              <a:rPr lang="ru-RU" sz="1400" dirty="0" err="1"/>
              <a:t>Путиловско</a:t>
            </a:r>
            <a:r>
              <a:rPr lang="ru-RU" sz="1400" dirty="0"/>
              <a:t>-Кировского завода</a:t>
            </a:r>
            <a:r>
              <a:rPr lang="ru-RU" sz="1400" dirty="0" smtClean="0"/>
              <a:t>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endParaRPr lang="ru-RU" sz="1400" dirty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Основан</a:t>
            </a:r>
            <a:r>
              <a:rPr lang="ru-RU" sz="1400" dirty="0"/>
              <a:t> по инициативе рабочих завода, начавших сбор материалов еще в 30-е годы ХХ столетия. Над созданием музея работали сотни </a:t>
            </a:r>
            <a:r>
              <a:rPr lang="ru-RU" sz="1400" dirty="0" err="1"/>
              <a:t>кировцев</a:t>
            </a:r>
            <a:r>
              <a:rPr lang="ru-RU" sz="1400" dirty="0"/>
              <a:t>, профессиональные историки </a:t>
            </a:r>
            <a:r>
              <a:rPr lang="ru-RU" sz="1400" dirty="0" smtClean="0"/>
              <a:t>                   и специалисты </a:t>
            </a:r>
            <a:r>
              <a:rPr lang="ru-RU" sz="1400" dirty="0"/>
              <a:t>музейного дела.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</a:t>
            </a:r>
            <a:r>
              <a:rPr lang="ru-RU" sz="1400" dirty="0" smtClean="0"/>
              <a:t> </a:t>
            </a:r>
            <a:r>
              <a:rPr lang="ru-RU" sz="1400" dirty="0"/>
              <a:t>первых двух залов состоялось </a:t>
            </a:r>
            <a:r>
              <a:rPr lang="ru-RU" sz="1400" dirty="0" smtClean="0"/>
              <a:t>3 </a:t>
            </a:r>
            <a:r>
              <a:rPr lang="ru-RU" sz="1400" dirty="0"/>
              <a:t>ноября 1962 </a:t>
            </a:r>
            <a:r>
              <a:rPr lang="ru-RU" sz="1400" dirty="0" smtClean="0"/>
              <a:t>года.</a:t>
            </a:r>
            <a:r>
              <a:rPr lang="ru-RU" sz="1600" dirty="0" smtClean="0"/>
              <a:t> </a:t>
            </a:r>
            <a:endParaRPr lang="ru-RU" altLang="ru-RU" sz="1600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4168589" y="1191463"/>
            <a:ext cx="3634548" cy="4994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dirty="0" smtClean="0"/>
              <a:t>Сегодня музей располагается в 6 залах, экспозиционная площадь составляет           более 600 кв. м.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dirty="0" smtClean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</a:t>
            </a: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1 </a:t>
            </a:r>
            <a:r>
              <a:rPr lang="ru-RU" sz="1400" dirty="0" smtClean="0"/>
              <a:t>показывает историю становления предприятия от истоков до начала Великой Отечественной войны.</a:t>
            </a:r>
            <a:endParaRPr lang="en-US" sz="1400" dirty="0" smtClean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№ 2 </a:t>
            </a:r>
            <a:r>
              <a:rPr lang="ru-RU" sz="1400" dirty="0"/>
              <a:t>– </a:t>
            </a:r>
            <a:r>
              <a:rPr lang="ru-RU" sz="1400" dirty="0" smtClean="0"/>
              <a:t>зал боевой славы                           и послевоенного восстановления завода.</a:t>
            </a:r>
            <a:endParaRPr lang="en-US" sz="1400" dirty="0" smtClean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№ 3 </a:t>
            </a:r>
            <a:r>
              <a:rPr lang="ru-RU" sz="1400" dirty="0" smtClean="0"/>
              <a:t>раскрывает созидательный этап</a:t>
            </a:r>
            <a:br>
              <a:rPr lang="ru-RU" sz="1400" dirty="0" smtClean="0"/>
            </a:br>
            <a:r>
              <a:rPr lang="ru-RU" sz="1400" dirty="0" smtClean="0"/>
              <a:t>50–60-х годов ХХ века.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№ 4 </a:t>
            </a:r>
            <a:r>
              <a:rPr lang="ru-RU" sz="1400" dirty="0" smtClean="0"/>
              <a:t>показывает динамику развития тракторостроения на предприятии.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№ 5 </a:t>
            </a:r>
            <a:r>
              <a:rPr lang="ru-RU" sz="1400" dirty="0" smtClean="0"/>
              <a:t>представляет интернациональные связи завода и выполняет функцию Исторической гостиной музея.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 № 6</a:t>
            </a:r>
            <a:r>
              <a:rPr lang="ru-RU" sz="1400" dirty="0" smtClean="0"/>
              <a:t> демонстрирует сегодняшний день предприятия.</a:t>
            </a:r>
            <a:endParaRPr lang="ru-RU" altLang="ru-RU" sz="1400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8022133" y="1191902"/>
            <a:ext cx="3903489" cy="5116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Регистрация: </a:t>
            </a:r>
            <a:r>
              <a:rPr lang="ru-RU" sz="1400" dirty="0" smtClean="0"/>
              <a:t>музей имеет регистрационный сертификат Государственного регистра баз данных Российской сети культурного наследия (регистрационный номер во Всероссийском Реестре Музеев – М 213).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Звание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1400" dirty="0" smtClean="0"/>
              <a:t>в 1982 году Министерством культуры РСФСР музею присвоено почетное звание «Народный музей» </a:t>
            </a:r>
            <a:br>
              <a:rPr lang="ru-RU" sz="1400" dirty="0" smtClean="0"/>
            </a:br>
            <a:r>
              <a:rPr lang="ru-RU" sz="1400" dirty="0" smtClean="0"/>
              <a:t>(Свидетельство № 239 от 18 мая 1984 г.).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Статус 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музея: </a:t>
            </a:r>
            <a:r>
              <a:rPr lang="ru-RU" sz="1400" dirty="0" smtClean="0"/>
              <a:t>корпоративный, </a:t>
            </a:r>
            <a:br>
              <a:rPr lang="ru-RU" sz="1400" dirty="0" smtClean="0"/>
            </a:br>
            <a:r>
              <a:rPr lang="ru-RU" sz="1400" dirty="0" smtClean="0"/>
              <a:t>является структурным подразделением </a:t>
            </a:r>
            <a:br>
              <a:rPr lang="ru-RU" sz="1400" dirty="0" smtClean="0"/>
            </a:br>
            <a:r>
              <a:rPr lang="ru-RU" sz="1400" dirty="0" smtClean="0"/>
              <a:t>ПАО «Кировский завод».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</a:t>
            </a:r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функции: </a:t>
            </a:r>
            <a:r>
              <a:rPr lang="ru-RU" sz="1400" dirty="0" smtClean="0"/>
              <a:t>собирательная              и охранная, образовательно-воспитательная, научно-исследовательская, информационно-справочная.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sz="1400" dirty="0" smtClean="0"/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400" dirty="0"/>
              <a:t>Посещение музея бесплатное.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774" y="317421"/>
            <a:ext cx="2109848" cy="481297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691562" y="1011616"/>
            <a:ext cx="11419730" cy="50539"/>
            <a:chOff x="769620" y="941699"/>
            <a:chExt cx="11419730" cy="5053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4737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43" y="253714"/>
            <a:ext cx="10515600" cy="479286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Основная идея 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выставки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750" y="1511530"/>
            <a:ext cx="3753211" cy="27289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году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Музее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техники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«Кировский завод»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была разработана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оформлена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выставка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«Жизнь во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славу Отечества»,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приуроченная к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-летию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 дня рождения </a:t>
            </a:r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Николая Ивановича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Путилова.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076825" y="1300348"/>
            <a:ext cx="6000750" cy="5068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ru-RU"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591" y="226608"/>
            <a:ext cx="2109848" cy="48129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5543" y="4939180"/>
            <a:ext cx="114150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>
              <a:ea typeface="Times New Roman" panose="02020603050405020304" pitchFamily="18" charset="0"/>
            </a:endParaRPr>
          </a:p>
          <a:p>
            <a:r>
              <a:rPr lang="ru-RU" sz="1200" b="1" dirty="0" smtClean="0">
                <a:ea typeface="Times New Roman" panose="02020603050405020304" pitchFamily="18" charset="0"/>
              </a:rPr>
              <a:t>2020-й</a:t>
            </a:r>
            <a:r>
              <a:rPr lang="ru-RU" sz="1200" b="1" dirty="0" smtClean="0"/>
              <a:t> – знаменательный год для нашей Родины, а для Кировского завода он знаменателен вдвойне. Отметив со всей страной юбилей Великой Победы, </a:t>
            </a:r>
            <a:r>
              <a:rPr lang="ru-RU" sz="1200" b="1" dirty="0" err="1" smtClean="0"/>
              <a:t>кировцы</a:t>
            </a:r>
            <a:r>
              <a:rPr lang="ru-RU" sz="1200" b="1" dirty="0" smtClean="0"/>
              <a:t> подготовили ряд мероприятий, посвященных памяти Николая Ивановича Путилова, легендарной личности в истории завода, города, страны. С его именем создавалась история знаменитого Путиловского, завод поднимался, развивался, становился в авангарде российской промышленности, обретал мировую известность. </a:t>
            </a:r>
          </a:p>
          <a:p>
            <a:r>
              <a:rPr lang="ru-RU" sz="1200" b="1" dirty="0">
                <a:ea typeface="Times New Roman" panose="02020603050405020304" pitchFamily="18" charset="0"/>
              </a:rPr>
              <a:t>Проект дал возможность показать наследие и оценить по достоинству </a:t>
            </a:r>
            <a:r>
              <a:rPr lang="ru-RU" sz="1200" b="1" dirty="0" smtClean="0">
                <a:ea typeface="Times New Roman" panose="02020603050405020304" pitchFamily="18" charset="0"/>
              </a:rPr>
              <a:t>заслуги </a:t>
            </a:r>
            <a:r>
              <a:rPr lang="ru-RU" sz="1200" b="1" dirty="0">
                <a:ea typeface="Times New Roman" panose="02020603050405020304" pitchFamily="18" charset="0"/>
              </a:rPr>
              <a:t>Путилова, </a:t>
            </a:r>
            <a:r>
              <a:rPr lang="ru-RU" sz="1200" b="1" dirty="0" smtClean="0">
                <a:ea typeface="Times New Roman" panose="02020603050405020304" pitchFamily="18" charset="0"/>
              </a:rPr>
              <a:t>вся </a:t>
            </a:r>
            <a:r>
              <a:rPr lang="ru-RU" sz="1200" b="1" dirty="0">
                <a:ea typeface="Times New Roman" panose="02020603050405020304" pitchFamily="18" charset="0"/>
              </a:rPr>
              <a:t>жизнь которого – служение Отечеству. </a:t>
            </a:r>
            <a:endParaRPr lang="ru-RU" sz="1200" b="1" dirty="0" smtClean="0">
              <a:ea typeface="Times New Roman" panose="02020603050405020304" pitchFamily="18" charset="0"/>
            </a:endParaRPr>
          </a:p>
          <a:p>
            <a:r>
              <a:rPr lang="ru-RU" sz="1200" b="1" dirty="0">
                <a:ea typeface="Times New Roman" panose="02020603050405020304" pitchFamily="18" charset="0"/>
              </a:rPr>
              <a:t>При создании выставки проведена большая поисковая и исследовательская работа в архивах и библиотеках Санкт-Петербурга</a:t>
            </a:r>
            <a:r>
              <a:rPr lang="ru-RU" sz="1200" b="1" dirty="0" smtClean="0">
                <a:ea typeface="Times New Roman" panose="02020603050405020304" pitchFamily="18" charset="0"/>
              </a:rPr>
              <a:t>.</a:t>
            </a:r>
            <a:endParaRPr lang="ru-RU" sz="1200" b="1" dirty="0">
              <a:ea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66251" y="4594712"/>
            <a:ext cx="11190188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69620" y="6615152"/>
            <a:ext cx="11190188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575" y="1087247"/>
            <a:ext cx="6096000" cy="33710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117" y="1071444"/>
            <a:ext cx="592346" cy="59234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611" y="1016972"/>
            <a:ext cx="1538672" cy="2008593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525543" y="765503"/>
            <a:ext cx="11663807" cy="47312"/>
            <a:chOff x="769620" y="941699"/>
            <a:chExt cx="11419730" cy="5053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914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75031" y="159349"/>
            <a:ext cx="10515600" cy="479286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Основная идея выставки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829175" y="1469572"/>
            <a:ext cx="6934200" cy="54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9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27" y="66045"/>
            <a:ext cx="2109848" cy="4812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9801" y="5502695"/>
            <a:ext cx="1105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Идея выставки – своим содержанием и художественным решением осветить годы жизни и деятельности Николая Ивановича Путилова, ставшие целой эпохой. Его имя долгое время находилось в забвении. Путем раскрытия богатой коллекции музея и новых исторических материалов из архивов города показать малоизвестные страницы истории Путиловского завода и судьбоносную роль Путилова в истории России.</a:t>
            </a:r>
          </a:p>
          <a:p>
            <a:r>
              <a:rPr lang="ru-RU" sz="1200" b="1" dirty="0">
                <a:cs typeface="Arial" panose="020B0604020202020204" pitchFamily="34" charset="0"/>
              </a:rPr>
              <a:t>На выставке впервые представлены уникальные материалы и артефакты из архивного фонда музея. </a:t>
            </a:r>
            <a:endParaRPr lang="ru-RU" sz="12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77" y="998615"/>
            <a:ext cx="3524038" cy="39685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1" y="998615"/>
            <a:ext cx="3582637" cy="397188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1" y="998615"/>
            <a:ext cx="3382861" cy="39751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502" y="998615"/>
            <a:ext cx="592346" cy="592346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463138" y="682020"/>
            <a:ext cx="11728862" cy="49920"/>
            <a:chOff x="769620" y="941699"/>
            <a:chExt cx="11419730" cy="5053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8620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4829175" y="1469572"/>
            <a:ext cx="6934200" cy="54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9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095" y="64665"/>
            <a:ext cx="2109848" cy="4812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1295" y="5491078"/>
            <a:ext cx="106094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cs typeface="Arial" panose="020B0604020202020204" pitchFamily="34" charset="0"/>
              </a:rPr>
              <a:t>Выставка </a:t>
            </a:r>
            <a:r>
              <a:rPr lang="ru-RU" sz="1200" b="1" dirty="0" smtClean="0">
                <a:cs typeface="Arial" panose="020B0604020202020204" pitchFamily="34" charset="0"/>
              </a:rPr>
              <a:t>построена в хронологическом порядке и состоит </a:t>
            </a:r>
            <a:r>
              <a:rPr lang="ru-RU" sz="1200" b="1" dirty="0">
                <a:cs typeface="Arial" panose="020B0604020202020204" pitchFamily="34" charset="0"/>
              </a:rPr>
              <a:t>из </a:t>
            </a:r>
            <a:r>
              <a:rPr lang="ru-RU" sz="1200" b="1" dirty="0" smtClean="0">
                <a:cs typeface="Arial" panose="020B0604020202020204" pitchFamily="34" charset="0"/>
              </a:rPr>
              <a:t>нескольких частей. </a:t>
            </a:r>
            <a:endParaRPr lang="ru-RU" sz="1200" b="1" dirty="0">
              <a:cs typeface="Arial" panose="020B0604020202020204" pitchFamily="34" charset="0"/>
            </a:endParaRPr>
          </a:p>
          <a:p>
            <a:r>
              <a:rPr lang="ru-RU" sz="1200" b="1" dirty="0">
                <a:cs typeface="Arial" panose="020B0604020202020204" pitchFamily="34" charset="0"/>
              </a:rPr>
              <a:t>Главный экспозиционный центр выставки – </a:t>
            </a:r>
            <a:r>
              <a:rPr lang="ru-RU" sz="1200" b="1" dirty="0" smtClean="0">
                <a:cs typeface="Arial" panose="020B0604020202020204" pitchFamily="34" charset="0"/>
              </a:rPr>
              <a:t>инсталляция, посвященная участию Путиловского завода во Всероссийской </a:t>
            </a:r>
            <a:r>
              <a:rPr lang="ru-RU" sz="1200" b="1" dirty="0">
                <a:cs typeface="Arial" panose="020B0604020202020204" pitchFamily="34" charset="0"/>
              </a:rPr>
              <a:t>мануфактурной </a:t>
            </a:r>
            <a:r>
              <a:rPr lang="ru-RU" sz="1200" b="1" dirty="0" smtClean="0">
                <a:cs typeface="Arial" panose="020B0604020202020204" pitchFamily="34" charset="0"/>
              </a:rPr>
              <a:t>выставке </a:t>
            </a:r>
            <a:r>
              <a:rPr lang="ru-RU" sz="1200" b="1" dirty="0">
                <a:cs typeface="Arial" panose="020B0604020202020204" pitchFamily="34" charset="0"/>
              </a:rPr>
              <a:t>1870 года в Санкт-Петербурге, где </a:t>
            </a:r>
            <a:r>
              <a:rPr lang="ru-RU" sz="1200" b="1" dirty="0" smtClean="0">
                <a:cs typeface="Arial" panose="020B0604020202020204" pitchFamily="34" charset="0"/>
              </a:rPr>
              <a:t>он получил высшую </a:t>
            </a:r>
            <a:r>
              <a:rPr lang="ru-RU" sz="1200" b="1" dirty="0">
                <a:cs typeface="Arial" panose="020B0604020202020204" pitchFamily="34" charset="0"/>
              </a:rPr>
              <a:t>награду. </a:t>
            </a:r>
            <a:r>
              <a:rPr lang="ru-RU" sz="1200" b="1" dirty="0" smtClean="0">
                <a:cs typeface="Arial" panose="020B0604020202020204" pitchFamily="34" charset="0"/>
              </a:rPr>
              <a:t>Павильон Путиловского завода привлекал всеобщее внимание своим масштабом и творческим художественным оформлением: лучеобразно расположенные рельсы изображали зарю освобождения российской промышленности от иностранной зависимости. Ксерокопия гравюры с изображением выставочного павильона и легла в основу центральной экспозиции. Выписка из наградного листа выставки и элементы </a:t>
            </a:r>
            <a:r>
              <a:rPr lang="ru-RU" sz="1200" b="1" dirty="0" err="1" smtClean="0">
                <a:cs typeface="Arial" panose="020B0604020202020204" pitchFamily="34" charset="0"/>
              </a:rPr>
              <a:t>путиловских</a:t>
            </a:r>
            <a:r>
              <a:rPr lang="ru-RU" sz="1200" b="1" dirty="0" smtClean="0">
                <a:cs typeface="Arial" panose="020B0604020202020204" pitchFamily="34" charset="0"/>
              </a:rPr>
              <a:t> рельсов из коллекции музея органично ее дополнили.  </a:t>
            </a:r>
            <a:endParaRPr lang="ru-RU" sz="1200" b="1" dirty="0"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540" y="613818"/>
            <a:ext cx="4216038" cy="2023698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38403" y="-10495"/>
            <a:ext cx="4553198" cy="515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выставки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914" y="4187882"/>
            <a:ext cx="6248029" cy="90697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03" y="863247"/>
            <a:ext cx="3567342" cy="44511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745" y="2288828"/>
            <a:ext cx="4609302" cy="172239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770" y="788161"/>
            <a:ext cx="592346" cy="592346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72270" y="682019"/>
            <a:ext cx="11419730" cy="50539"/>
            <a:chOff x="769620" y="941699"/>
            <a:chExt cx="11419730" cy="5053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2967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15568" y="108044"/>
            <a:ext cx="4553198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выставки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09" y="125306"/>
            <a:ext cx="2109848" cy="48129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7899" y="5755692"/>
            <a:ext cx="11496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cs typeface="Arial" panose="020B0604020202020204" pitchFamily="34" charset="0"/>
              </a:rPr>
              <a:t>Материалы, представленные на двух информационных стендах, </a:t>
            </a:r>
            <a:r>
              <a:rPr lang="ru-RU" sz="1200" b="1" dirty="0">
                <a:cs typeface="Arial" panose="020B0604020202020204" pitchFamily="34" charset="0"/>
              </a:rPr>
              <a:t>показывают, как шаг за шагом </a:t>
            </a:r>
            <a:r>
              <a:rPr lang="ru-RU" sz="1200" b="1" dirty="0" smtClean="0">
                <a:cs typeface="Arial" panose="020B0604020202020204" pitchFamily="34" charset="0"/>
              </a:rPr>
              <a:t>формировалась личность Путилова</a:t>
            </a:r>
            <a:r>
              <a:rPr lang="ru-RU" sz="1200" b="1" dirty="0">
                <a:cs typeface="Arial" panose="020B0604020202020204" pitchFamily="34" charset="0"/>
              </a:rPr>
              <a:t>, как его научные идеи и грандиозные проекты стратегического масштаба служили процветанию России</a:t>
            </a:r>
            <a:r>
              <a:rPr lang="ru-RU" sz="1200" b="1" dirty="0" smtClean="0">
                <a:cs typeface="Arial" panose="020B0604020202020204" pitchFamily="34" charset="0"/>
              </a:rPr>
              <a:t>.</a:t>
            </a:r>
          </a:p>
          <a:p>
            <a:r>
              <a:rPr lang="ru-RU" sz="1200" b="1" dirty="0" smtClean="0">
                <a:cs typeface="Arial" panose="020B0604020202020204" pitchFamily="34" charset="0"/>
              </a:rPr>
              <a:t>Первый стенд характеризует жизнь и деятельность Николая Ивановича Путилова с 1820 по 1868 год, как раскрывался талант этого незаурядного человека, который удивлял и восхищал современников, решая задачи, кажущиеся изначально неразрешимыми. Дополнен стенд подлинными документами того периода, расположенными в напольной витрине.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20" y="2076383"/>
            <a:ext cx="6099737" cy="27052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68" y="831273"/>
            <a:ext cx="5149837" cy="47852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511" y="831273"/>
            <a:ext cx="592346" cy="592346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15568" y="682019"/>
            <a:ext cx="11876432" cy="45719"/>
            <a:chOff x="769620" y="941699"/>
            <a:chExt cx="11419730" cy="5053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978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0769" y="117436"/>
            <a:ext cx="4553198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выставки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09" y="104355"/>
            <a:ext cx="2109848" cy="4812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1139" y="5730808"/>
            <a:ext cx="11044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cs typeface="Arial" panose="020B0604020202020204" pitchFamily="34" charset="0"/>
              </a:rPr>
              <a:t>Второй стенд целиком посвящен Путиловскому заводу, событиям </a:t>
            </a:r>
            <a:r>
              <a:rPr lang="ru-RU" sz="1200" b="1" dirty="0" smtClean="0">
                <a:cs typeface="Arial" panose="020B0604020202020204" pitchFamily="34" charset="0"/>
              </a:rPr>
              <a:t>тех лет и так же </a:t>
            </a:r>
            <a:r>
              <a:rPr lang="ru-RU" sz="1200" b="1" dirty="0">
                <a:cs typeface="Arial" panose="020B0604020202020204" pitchFamily="34" charset="0"/>
              </a:rPr>
              <a:t>дополнен </a:t>
            </a:r>
            <a:r>
              <a:rPr lang="ru-RU" sz="1200" b="1" dirty="0" smtClean="0">
                <a:cs typeface="Arial" panose="020B0604020202020204" pitchFamily="34" charset="0"/>
              </a:rPr>
              <a:t>артефактами, </a:t>
            </a:r>
            <a:r>
              <a:rPr lang="ru-RU" sz="1200" b="1" dirty="0">
                <a:cs typeface="Arial" panose="020B0604020202020204" pitchFamily="34" charset="0"/>
              </a:rPr>
              <a:t>расположенными </a:t>
            </a:r>
            <a:r>
              <a:rPr lang="ru-RU" sz="1200" b="1" dirty="0" smtClean="0">
                <a:cs typeface="Arial" panose="020B0604020202020204" pitchFamily="34" charset="0"/>
              </a:rPr>
              <a:t>в </a:t>
            </a:r>
            <a:r>
              <a:rPr lang="ru-RU" sz="1200" b="1" dirty="0">
                <a:cs typeface="Arial" panose="020B0604020202020204" pitchFamily="34" charset="0"/>
              </a:rPr>
              <a:t>напольной витрине. </a:t>
            </a:r>
            <a:endParaRPr lang="ru-RU" sz="1200" b="1" dirty="0" smtClean="0">
              <a:cs typeface="Arial" panose="020B0604020202020204" pitchFamily="34" charset="0"/>
            </a:endParaRPr>
          </a:p>
          <a:p>
            <a:r>
              <a:rPr lang="ru-RU" sz="1200" b="1" dirty="0" smtClean="0">
                <a:cs typeface="Arial" panose="020B0604020202020204" pitchFamily="34" charset="0"/>
              </a:rPr>
              <a:t>Данный </a:t>
            </a:r>
            <a:r>
              <a:rPr lang="ru-RU" sz="1200" b="1" dirty="0">
                <a:cs typeface="Arial" panose="020B0604020202020204" pitchFamily="34" charset="0"/>
              </a:rPr>
              <a:t>период характеризуется </a:t>
            </a:r>
            <a:r>
              <a:rPr lang="ru-RU" sz="1200" b="1" dirty="0" smtClean="0">
                <a:cs typeface="Arial" panose="020B0604020202020204" pitchFamily="34" charset="0"/>
              </a:rPr>
              <a:t>грандиозными </a:t>
            </a:r>
            <a:r>
              <a:rPr lang="ru-RU" sz="1200" b="1" dirty="0">
                <a:cs typeface="Arial" panose="020B0604020202020204" pitchFamily="34" charset="0"/>
              </a:rPr>
              <a:t>проектами </a:t>
            </a:r>
            <a:r>
              <a:rPr lang="ru-RU" sz="1200" b="1" dirty="0" smtClean="0">
                <a:cs typeface="Arial" panose="020B0604020202020204" pitchFamily="34" charset="0"/>
              </a:rPr>
              <a:t>Николая Ивановича </a:t>
            </a:r>
            <a:r>
              <a:rPr lang="ru-RU" sz="1200" b="1" dirty="0">
                <a:cs typeface="Arial" panose="020B0604020202020204" pitchFamily="34" charset="0"/>
              </a:rPr>
              <a:t>Путилова, один из которых привел к его разорению.</a:t>
            </a:r>
          </a:p>
          <a:p>
            <a:r>
              <a:rPr lang="ru-RU" sz="1200" b="1" dirty="0">
                <a:cs typeface="Arial" panose="020B0604020202020204" pitchFamily="34" charset="0"/>
              </a:rPr>
              <a:t>Жемчужиной коллекции музея и главным экспонатом выставки стали подлинные личные вещи самого </a:t>
            </a:r>
            <a:r>
              <a:rPr lang="ru-RU" sz="1200" b="1" dirty="0" smtClean="0">
                <a:cs typeface="Arial" panose="020B0604020202020204" pitchFamily="34" charset="0"/>
              </a:rPr>
              <a:t>Путилова</a:t>
            </a:r>
            <a:r>
              <a:rPr lang="ru-RU" sz="1200" b="1" dirty="0">
                <a:cs typeface="Arial" panose="020B0604020202020204" pitchFamily="34" charset="0"/>
              </a:rPr>
              <a:t>, </a:t>
            </a:r>
            <a:r>
              <a:rPr lang="ru-RU" sz="1200" b="1" dirty="0" smtClean="0">
                <a:cs typeface="Arial" panose="020B0604020202020204" pitchFamily="34" charset="0"/>
              </a:rPr>
              <a:t>приобретенные в это году </a:t>
            </a:r>
            <a:r>
              <a:rPr lang="ru-RU" sz="1200" b="1" dirty="0">
                <a:cs typeface="Arial" panose="020B0604020202020204" pitchFamily="34" charset="0"/>
              </a:rPr>
              <a:t>из семейного архива в</a:t>
            </a:r>
            <a:r>
              <a:rPr lang="ru-RU" sz="1200" b="1" dirty="0" smtClean="0">
                <a:cs typeface="Arial" panose="020B0604020202020204" pitchFamily="34" charset="0"/>
              </a:rPr>
              <a:t> Москве</a:t>
            </a:r>
            <a:r>
              <a:rPr lang="ru-RU" sz="1200" b="1" dirty="0">
                <a:cs typeface="Arial" panose="020B0604020202020204" pitchFamily="34" charset="0"/>
              </a:rPr>
              <a:t>. </a:t>
            </a:r>
            <a:r>
              <a:rPr lang="ru-RU" sz="1200" b="1" dirty="0" smtClean="0">
                <a:cs typeface="Arial" panose="020B0604020202020204" pitchFamily="34" charset="0"/>
              </a:rPr>
              <a:t>Это подарок Николаю Ивановичу от работников завода, </a:t>
            </a:r>
            <a:r>
              <a:rPr lang="ru-RU" sz="1200" b="1" dirty="0">
                <a:cs typeface="Arial" panose="020B0604020202020204" pitchFamily="34" charset="0"/>
              </a:rPr>
              <a:t>к которым он </a:t>
            </a:r>
            <a:r>
              <a:rPr lang="ru-RU" sz="1200" b="1" dirty="0" smtClean="0">
                <a:cs typeface="Arial" panose="020B0604020202020204" pitchFamily="34" charset="0"/>
              </a:rPr>
              <a:t>всегда относился с искренним уважением </a:t>
            </a:r>
            <a:r>
              <a:rPr lang="ru-RU" sz="1200" b="1" dirty="0">
                <a:cs typeface="Arial" panose="020B0604020202020204" pitchFamily="34" charset="0"/>
              </a:rPr>
              <a:t>и благодарностью за их труд.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19" y="1695058"/>
            <a:ext cx="6041938" cy="28276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0" y="812240"/>
            <a:ext cx="4883853" cy="45932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511" y="777409"/>
            <a:ext cx="592346" cy="592346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450769" y="682019"/>
            <a:ext cx="11741231" cy="45719"/>
            <a:chOff x="769620" y="941699"/>
            <a:chExt cx="11419730" cy="5053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126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15169" y="232031"/>
            <a:ext cx="6089452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Впервые показаны на выставке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198" y="266554"/>
            <a:ext cx="2109848" cy="48129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86" y="1595345"/>
            <a:ext cx="2568369" cy="1758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128" y="3703861"/>
            <a:ext cx="3172259" cy="16067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971" y="1649329"/>
            <a:ext cx="1141339" cy="17098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8" y="1060353"/>
            <a:ext cx="3443965" cy="22988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252" y="1175478"/>
            <a:ext cx="2467893" cy="2177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9" y="3703861"/>
            <a:ext cx="1860004" cy="12415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89" y="4680161"/>
            <a:ext cx="1363600" cy="18666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005" y="3893038"/>
            <a:ext cx="1770737" cy="265278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9" y="5298486"/>
            <a:ext cx="1868676" cy="124734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22057" y="997767"/>
            <a:ext cx="3842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Личные вещи Николая Путилова</a:t>
            </a:r>
            <a:endParaRPr lang="ru-RU" sz="2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78835" y="5413405"/>
            <a:ext cx="5957455" cy="128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Надпись по основанию </a:t>
            </a:r>
            <a:r>
              <a:rPr lang="ru-RU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сигаретницы </a:t>
            </a: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гласит: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Werkelige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Stats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Radet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N.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Putiloff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finske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och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tyske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arbetarene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vid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hans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mekaniska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werkstad</a:t>
            </a:r>
            <a:r>
              <a:rPr lang="en-U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den 9/21Mai 1869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Настоящему статскому советнику Н</a:t>
            </a:r>
            <a:r>
              <a:rPr lang="ru-RU" sz="1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Путилову </a:t>
            </a:r>
            <a:r>
              <a:rPr lang="ru-RU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финских и немецких работников с его механической фабрики. 9/21 мая 1869 г.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156" y="1056983"/>
            <a:ext cx="592346" cy="592346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515169" y="785295"/>
            <a:ext cx="11684512" cy="45719"/>
            <a:chOff x="769620" y="941699"/>
            <a:chExt cx="11419730" cy="50539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6655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83" y="188008"/>
            <a:ext cx="2109848" cy="4812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4" y="2157515"/>
            <a:ext cx="3441037" cy="25291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767" y="2164548"/>
            <a:ext cx="3791460" cy="25289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740" y="4955732"/>
            <a:ext cx="1579418" cy="18837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229" y="4950704"/>
            <a:ext cx="2761368" cy="18887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76"/>
          <a:stretch/>
        </p:blipFill>
        <p:spPr>
          <a:xfrm>
            <a:off x="1840946" y="4950704"/>
            <a:ext cx="1923801" cy="19277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2142" y="4950704"/>
            <a:ext cx="2410691" cy="18887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68" y="4950704"/>
            <a:ext cx="2833873" cy="18887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05743" y="829691"/>
            <a:ext cx="112334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Главным торжественным моментом празднования 200-летия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 дня рождения Николая Ивановича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Путилова стало открытие памятника выдающемуся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промышленнику. Оно прошло при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участии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губернатора Санкт-Петербурга Александра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Беглова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главы </a:t>
            </a:r>
            <a:r>
              <a:rPr lang="ru-RU" sz="1200" b="1" dirty="0" smtClean="0"/>
              <a:t>администрации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Кировского района Сергея Иванова и генерального директора Кировского завода Георгия Семененко. Церемония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получилась яркой, прошла в творческой обстановке с элементами театрализованного представления. Под звуки оркестра гостей встречали дамы и кавалеры в стилизованных костюмах, создавая настроение и атмосферу погружения в эпоху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Путилова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Антураж времени дополняли мальчишки, которые распространяли газету, имитирующую издание той поры –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«Промышленный вестник». </a:t>
            </a:r>
          </a:p>
          <a:p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нем – летопись жизни человека, сделавшего все возможное для процветания своей страны.</a:t>
            </a:r>
            <a:endParaRPr lang="ru-RU" sz="1200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66" y="2157515"/>
            <a:ext cx="2123478" cy="273467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881" y="980630"/>
            <a:ext cx="592346" cy="592346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405743" y="682019"/>
            <a:ext cx="11786257" cy="45719"/>
            <a:chOff x="769620" y="941699"/>
            <a:chExt cx="11419730" cy="50539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624576" y="122358"/>
            <a:ext cx="8697554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Сквер и памятник Николаю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вановичу Путилову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064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83" y="188008"/>
            <a:ext cx="2109848" cy="48129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" y="2182250"/>
            <a:ext cx="1724475" cy="12467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77" y="2221931"/>
            <a:ext cx="1698164" cy="12277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830" y="2201273"/>
            <a:ext cx="1698164" cy="12277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258" y="2195605"/>
            <a:ext cx="1706003" cy="12333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01" y="2206308"/>
            <a:ext cx="1698165" cy="122772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954" y="2201273"/>
            <a:ext cx="1698163" cy="12277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" y="3709908"/>
            <a:ext cx="4504413" cy="30021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912" y="3707367"/>
            <a:ext cx="4512040" cy="300727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10039" y="946018"/>
            <a:ext cx="108646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Работники музея подготовили выездную выставку «Гений российской промышленности», которая стала заметным элементом юбилейного торжества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Главная идея выставки – не только познакомить с деятельностью Николая Ивановича Путилова в различные периоды его жизни, но и показать связь с сегодняшним днем. Жизнь Путилова оборвалась, когда он был полон идей и творческих замыслов. Два стенда, названные «По Путиловскому пути», показывают, как его мечты воплотили в жизнь следующие поколения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путиловцев-кировцев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создавая самую современную высокотехнологичную продукцию. </a:t>
            </a:r>
          </a:p>
          <a:p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Выставка интересна и тем, что проиллюстрирована редкими, уникальными фотографиями разных исторических эпох.  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421" y="3694700"/>
            <a:ext cx="2021231" cy="30326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771" y="951487"/>
            <a:ext cx="592346" cy="592346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415636" y="682019"/>
            <a:ext cx="11776364" cy="45719"/>
            <a:chOff x="769620" y="941699"/>
            <a:chExt cx="11419730" cy="5053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624576" y="122358"/>
            <a:ext cx="8697554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Сквер и памятник Николаю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вановичу Путилову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0984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24576" y="122358"/>
            <a:ext cx="8697554" cy="515820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Сквер и памятник Николаю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вановичу Путилову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83" y="188008"/>
            <a:ext cx="2109848" cy="4812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8" y="1813356"/>
            <a:ext cx="3560615" cy="23749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39" y="4360376"/>
            <a:ext cx="3560619" cy="23749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8" y="4360379"/>
            <a:ext cx="3560615" cy="2374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40" y="1813356"/>
            <a:ext cx="3560619" cy="23749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733" y="1825932"/>
            <a:ext cx="3299356" cy="495027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87069" y="810269"/>
            <a:ext cx="100394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установленного большого экрана участников события приветствовал автор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памятника – скульптор Константин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Гарапач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были показаны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исторические слайды, познакомившие с удивительной и трагической судьбой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истинного русского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патриота –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Николая Ивановича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Путилова. Подарок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Санкт-Петербургу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получился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двойной: не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новый памятник украсил наш город, но и новый благоустроенный сквер вокруг него, которому предстоит стать любимым местом отдыха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1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кировцев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и всех петербуржцев и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гостей </a:t>
            </a: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нашего города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200" b="1" dirty="0"/>
          </a:p>
          <a:p>
            <a:endParaRPr lang="ru-RU" sz="12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585" y="810269"/>
            <a:ext cx="592346" cy="592346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387068" y="682019"/>
            <a:ext cx="11804932" cy="45719"/>
            <a:chOff x="769620" y="941699"/>
            <a:chExt cx="11419730" cy="5053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858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616" y="1666923"/>
            <a:ext cx="11316212" cy="42897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проекта: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ru-RU" sz="1600" dirty="0"/>
              <a:t>своим содержанием и художественным решением достоверно осветить жизнь и деятельность </a:t>
            </a:r>
            <a:r>
              <a:rPr lang="ru-RU" sz="1600" dirty="0" smtClean="0"/>
              <a:t>Николая Ивановича </a:t>
            </a:r>
            <a:r>
              <a:rPr lang="ru-RU" sz="1600" dirty="0"/>
              <a:t>Путилова, по достоинству оценить его заслуги перед Россией.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Задача проекта: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максимально </a:t>
            </a:r>
            <a:r>
              <a:rPr lang="ru-RU" sz="1600" dirty="0"/>
              <a:t>поддерживать имидж компании </a:t>
            </a:r>
            <a:r>
              <a:rPr lang="ru-RU" sz="1600" dirty="0" smtClean="0"/>
              <a:t>посредством сохранения </a:t>
            </a:r>
            <a:r>
              <a:rPr lang="ru-RU" sz="1600" dirty="0"/>
              <a:t>исторической </a:t>
            </a:r>
            <a:r>
              <a:rPr lang="ru-RU" sz="1600" dirty="0" smtClean="0"/>
              <a:t>памяти, 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мотивировать </a:t>
            </a:r>
            <a:r>
              <a:rPr lang="ru-RU" sz="1600" dirty="0"/>
              <a:t>молодое поколение к изучению исторического наследия, </a:t>
            </a:r>
            <a:endParaRPr lang="ru-RU" sz="1600" dirty="0" smtClean="0"/>
          </a:p>
          <a:p>
            <a:pPr>
              <a:spcBef>
                <a:spcPts val="600"/>
              </a:spcBef>
            </a:pPr>
            <a:r>
              <a:rPr lang="ru-RU" sz="1600" dirty="0" smtClean="0"/>
              <a:t>повышать </a:t>
            </a:r>
            <a:r>
              <a:rPr lang="ru-RU" sz="1600" dirty="0"/>
              <a:t>интерес к музею путем показа богатой исторической коллекции, </a:t>
            </a:r>
            <a:endParaRPr lang="ru-RU" sz="1600" dirty="0" smtClean="0"/>
          </a:p>
          <a:p>
            <a:pPr>
              <a:spcBef>
                <a:spcPts val="600"/>
              </a:spcBef>
            </a:pPr>
            <a:r>
              <a:rPr lang="ru-RU" sz="1600" dirty="0" smtClean="0"/>
              <a:t>формировать </a:t>
            </a:r>
            <a:r>
              <a:rPr lang="ru-RU" sz="1600" dirty="0"/>
              <a:t>уважительное отношение к истории </a:t>
            </a:r>
            <a:r>
              <a:rPr lang="ru-RU" sz="1600" dirty="0" smtClean="0"/>
              <a:t>предприятия</a:t>
            </a:r>
            <a:r>
              <a:rPr lang="ru-RU" sz="1600" dirty="0"/>
              <a:t>, </a:t>
            </a:r>
            <a:endParaRPr lang="ru-RU" sz="1600" dirty="0" smtClean="0"/>
          </a:p>
          <a:p>
            <a:pPr>
              <a:spcBef>
                <a:spcPts val="600"/>
              </a:spcBef>
            </a:pPr>
            <a:r>
              <a:rPr lang="ru-RU" sz="1600" dirty="0" smtClean="0"/>
              <a:t>воспитывать </a:t>
            </a:r>
            <a:r>
              <a:rPr lang="ru-RU" sz="1600" dirty="0"/>
              <a:t>чувство </a:t>
            </a:r>
            <a:r>
              <a:rPr lang="ru-RU" sz="1600" dirty="0" smtClean="0"/>
              <a:t>сопричастности </a:t>
            </a:r>
            <a:r>
              <a:rPr lang="ru-RU" sz="1600" dirty="0"/>
              <a:t>к величайшим событиям в его истории.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600" dirty="0" smtClean="0"/>
              <a:t>Проект </a:t>
            </a:r>
            <a:r>
              <a:rPr lang="ru-RU" sz="1600" dirty="0"/>
              <a:t>оживил деятельность </a:t>
            </a:r>
            <a:r>
              <a:rPr lang="ru-RU" sz="1600" dirty="0" smtClean="0"/>
              <a:t>музея: </a:t>
            </a:r>
            <a:r>
              <a:rPr lang="ru-RU" sz="1600" dirty="0"/>
              <a:t>активизировался интерес к истории завода, </a:t>
            </a:r>
            <a:r>
              <a:rPr lang="ru-RU" sz="1600" dirty="0" smtClean="0"/>
              <a:t>возрос </a:t>
            </a:r>
            <a:r>
              <a:rPr lang="ru-RU" sz="1600" dirty="0"/>
              <a:t>поток посетителей музея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79613" y="426539"/>
            <a:ext cx="9507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Выставка </a:t>
            </a: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«Жизнь во 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славу Отечества</a:t>
            </a: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80" y="400343"/>
            <a:ext cx="2109848" cy="4812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044" y="1096029"/>
            <a:ext cx="592346" cy="592346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579613" y="963566"/>
            <a:ext cx="11612387" cy="45838"/>
            <a:chOff x="769620" y="941699"/>
            <a:chExt cx="11419730" cy="5053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5777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-2"/>
            <a:ext cx="5081027" cy="686221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74110" y="500098"/>
            <a:ext cx="39859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Контакты</a:t>
            </a:r>
            <a:endParaRPr lang="ru-RU" sz="3200" b="1" dirty="0"/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609492" y="2693724"/>
            <a:ext cx="10833117" cy="5449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Ключникова Екатерина Николаевна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Директор по связям с общественностью </a:t>
            </a:r>
            <a:b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административным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вопросам</a:t>
            </a:r>
            <a:b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«Кировский завод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./факс: (812)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702-02-17</a:t>
            </a:r>
            <a:b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Е-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mail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Ekaterina.Klyuchnikova@kzgroup.ru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5400000">
            <a:off x="-3337226" y="3329920"/>
            <a:ext cx="6858002" cy="198162"/>
            <a:chOff x="2373069" y="3198537"/>
            <a:chExt cx="4563975" cy="19816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373069" y="3198537"/>
              <a:ext cx="1146030" cy="198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518529" y="3198537"/>
              <a:ext cx="1146030" cy="198162"/>
            </a:xfrm>
            <a:prstGeom prst="rect">
              <a:avLst/>
            </a:prstGeom>
            <a:solidFill>
              <a:srgbClr val="EE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645554" y="3198537"/>
              <a:ext cx="1146030" cy="198162"/>
            </a:xfrm>
            <a:prstGeom prst="rect">
              <a:avLst/>
            </a:prstGeom>
            <a:solidFill>
              <a:srgbClr val="F6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791014" y="3198537"/>
              <a:ext cx="1146030" cy="19816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75789" y="541348"/>
            <a:ext cx="276665" cy="339383"/>
            <a:chOff x="6088966" y="575017"/>
            <a:chExt cx="276665" cy="339383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6088966" y="597877"/>
              <a:ext cx="45719" cy="31652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088967" y="575017"/>
              <a:ext cx="276664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 flipH="1">
            <a:off x="2294094" y="559567"/>
            <a:ext cx="274319" cy="321164"/>
            <a:chOff x="6088966" y="575017"/>
            <a:chExt cx="276665" cy="339383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6088966" y="597877"/>
              <a:ext cx="45719" cy="31652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088967" y="575017"/>
              <a:ext cx="276664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4899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877" y="416724"/>
            <a:ext cx="2109848" cy="48129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56492" y="2603147"/>
            <a:ext cx="7879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  <a:endParaRPr lang="ru-RU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72270" y="1204533"/>
            <a:ext cx="11419730" cy="50539"/>
            <a:chOff x="769620" y="941699"/>
            <a:chExt cx="11419730" cy="5053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769620" y="941699"/>
              <a:ext cx="8257613" cy="50539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9027233" y="941699"/>
              <a:ext cx="3162117" cy="45719"/>
            </a:xfrm>
            <a:prstGeom prst="rect">
              <a:avLst/>
            </a:prstGeom>
            <a:solidFill>
              <a:srgbClr val="6E7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963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5936</TotalTime>
  <Words>1246</Words>
  <Application>Microsoft Office PowerPoint</Application>
  <PresentationFormat>Произвольный</PresentationFormat>
  <Paragraphs>112</Paragraphs>
  <Slides>15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О компании</vt:lpstr>
      <vt:lpstr>О Музее истории и техники ПАО «Кировский завод»</vt:lpstr>
      <vt:lpstr>Основная идея выставки</vt:lpstr>
      <vt:lpstr>Основная идея выставки</vt:lpstr>
      <vt:lpstr>Презентация PowerPoint</vt:lpstr>
      <vt:lpstr>Содержание выставки</vt:lpstr>
      <vt:lpstr>Содержание выставки</vt:lpstr>
      <vt:lpstr>Впервые показаны на выставке</vt:lpstr>
      <vt:lpstr>Сквер и памятник Николаю Ивановичу Путилову</vt:lpstr>
      <vt:lpstr>Сквер и памятник Николаю Ивановичу Путилову</vt:lpstr>
      <vt:lpstr>Сквер и памятник Николаю Ивановичу Путилову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Тахтабаева Евгения Андреевна</dc:creator>
  <cp:lastModifiedBy>user</cp:lastModifiedBy>
  <cp:revision>421</cp:revision>
  <cp:lastPrinted>2019-03-21T12:20:13Z</cp:lastPrinted>
  <dcterms:created xsi:type="dcterms:W3CDTF">2018-01-30T07:05:52Z</dcterms:created>
  <dcterms:modified xsi:type="dcterms:W3CDTF">2021-09-06T06:46:08Z</dcterms:modified>
</cp:coreProperties>
</file>