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29" r:id="rId5"/>
    <p:sldId id="330" r:id="rId6"/>
    <p:sldId id="331" r:id="rId7"/>
    <p:sldId id="334" r:id="rId8"/>
    <p:sldId id="332" r:id="rId9"/>
    <p:sldId id="333" r:id="rId10"/>
    <p:sldId id="335" r:id="rId11"/>
    <p:sldId id="337" r:id="rId12"/>
    <p:sldId id="336" r:id="rId13"/>
    <p:sldId id="341" r:id="rId14"/>
    <p:sldId id="340" r:id="rId15"/>
    <p:sldId id="342" r:id="rId16"/>
    <p:sldId id="338" r:id="rId17"/>
    <p:sldId id="339" r:id="rId18"/>
  </p:sldIdLst>
  <p:sldSz cx="9144000" cy="5143500" type="screen16x9"/>
  <p:notesSz cx="6797675" cy="9928225"/>
  <p:defaultTextStyle>
    <a:defPPr>
      <a:defRPr lang="ru-RU"/>
    </a:defPPr>
    <a:lvl1pPr marL="0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538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074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612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149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7686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223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6760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6298" algn="l" defTabSz="77907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05">
          <p15:clr>
            <a:srgbClr val="A4A3A4"/>
          </p15:clr>
        </p15:guide>
        <p15:guide id="4" orient="horz" pos="395">
          <p15:clr>
            <a:srgbClr val="A4A3A4"/>
          </p15:clr>
        </p15:guide>
        <p15:guide id="5" orient="horz" pos="78">
          <p15:clr>
            <a:srgbClr val="A4A3A4"/>
          </p15:clr>
        </p15:guide>
        <p15:guide id="6" pos="204">
          <p15:clr>
            <a:srgbClr val="A4A3A4"/>
          </p15:clr>
        </p15:guide>
        <p15:guide id="7" pos="5420">
          <p15:clr>
            <a:srgbClr val="A4A3A4"/>
          </p15:clr>
        </p15:guide>
        <p15:guide id="8" pos="249">
          <p15:clr>
            <a:srgbClr val="A4A3A4"/>
          </p15:clr>
        </p15:guide>
        <p15:guide id="9" pos="5057">
          <p15:clr>
            <a:srgbClr val="A4A3A4"/>
          </p15:clr>
        </p15:guide>
        <p15:guide id="10" pos="385">
          <p15:clr>
            <a:srgbClr val="A4A3A4"/>
          </p15:clr>
        </p15:guide>
        <p15:guide id="11" pos="55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00"/>
    <a:srgbClr val="F3FFE5"/>
    <a:srgbClr val="84DE00"/>
    <a:srgbClr val="D5FFBD"/>
    <a:srgbClr val="D0FF8B"/>
    <a:srgbClr val="003400"/>
    <a:srgbClr val="60A500"/>
    <a:srgbClr val="97FE00"/>
    <a:srgbClr val="D2223C"/>
    <a:srgbClr val="D47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94323" autoAdjust="0"/>
  </p:normalViewPr>
  <p:slideViewPr>
    <p:cSldViewPr>
      <p:cViewPr>
        <p:scale>
          <a:sx n="85" d="100"/>
          <a:sy n="85" d="100"/>
        </p:scale>
        <p:origin x="-2280" y="-996"/>
      </p:cViewPr>
      <p:guideLst>
        <p:guide orient="horz" pos="1620"/>
        <p:guide orient="horz" pos="305"/>
        <p:guide orient="horz" pos="395"/>
        <p:guide orient="horz" pos="78"/>
        <p:guide pos="2880"/>
        <p:guide pos="204"/>
        <p:guide pos="5420"/>
        <p:guide pos="249"/>
        <p:guide pos="5057"/>
        <p:guide pos="38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20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97BA6-2827-41F6-8F17-2AE400D9954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829A0-1E3F-412F-B938-C4B003012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795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6000A-C007-47A6-8052-20BC353FD59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8DA8F-D50D-4365-A467-28E09F6EA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24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582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163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745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326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7908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489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071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6652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8DA8F-D50D-4365-A467-28E09F6EABA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73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-2274" y="0"/>
            <a:ext cx="9146273" cy="483518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83271" y="1761661"/>
            <a:ext cx="7772400" cy="11025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ТЕМА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" name="Text Box 11"/>
          <p:cNvSpPr txBox="1">
            <a:spLocks noChangeArrowheads="1"/>
          </p:cNvSpPr>
          <p:nvPr userDrawn="1"/>
        </p:nvSpPr>
        <p:spPr bwMode="auto">
          <a:xfrm>
            <a:off x="6876256" y="67121"/>
            <a:ext cx="2058536" cy="33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0" tIns="45709" rIns="91420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600" b="0" i="0" dirty="0">
                <a:solidFill>
                  <a:schemeClr val="bg1"/>
                </a:solidFill>
                <a:latin typeface="Tahoma" pitchFamily="34" charset="0"/>
              </a:rPr>
              <a:t>Всегда в движении!</a:t>
            </a: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2275" y="4668456"/>
            <a:ext cx="9146273" cy="483518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23478"/>
            <a:ext cx="1203176" cy="22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1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Рисунок 27"/>
          <p:cNvSpPr>
            <a:spLocks noGrp="1"/>
          </p:cNvSpPr>
          <p:nvPr>
            <p:ph type="pic" sz="quarter" idx="13"/>
          </p:nvPr>
        </p:nvSpPr>
        <p:spPr>
          <a:xfrm>
            <a:off x="501163" y="1113235"/>
            <a:ext cx="1925515" cy="97512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ru-RU" dirty="0"/>
          </a:p>
        </p:txBody>
      </p:sp>
      <p:sp>
        <p:nvSpPr>
          <p:cNvPr id="36" name="Рисунок 27"/>
          <p:cNvSpPr>
            <a:spLocks noGrp="1"/>
          </p:cNvSpPr>
          <p:nvPr>
            <p:ph type="pic" sz="quarter" idx="14"/>
          </p:nvPr>
        </p:nvSpPr>
        <p:spPr>
          <a:xfrm>
            <a:off x="2558563" y="1113235"/>
            <a:ext cx="1925515" cy="97512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ru-RU" dirty="0"/>
          </a:p>
        </p:txBody>
      </p:sp>
      <p:sp>
        <p:nvSpPr>
          <p:cNvPr id="39" name="Рисунок 27"/>
          <p:cNvSpPr>
            <a:spLocks noGrp="1"/>
          </p:cNvSpPr>
          <p:nvPr>
            <p:ph type="pic" sz="quarter" idx="15"/>
          </p:nvPr>
        </p:nvSpPr>
        <p:spPr>
          <a:xfrm>
            <a:off x="4624756" y="1113235"/>
            <a:ext cx="1925515" cy="97512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ru-RU" dirty="0"/>
          </a:p>
        </p:txBody>
      </p:sp>
      <p:sp>
        <p:nvSpPr>
          <p:cNvPr id="40" name="Рисунок 27"/>
          <p:cNvSpPr>
            <a:spLocks noGrp="1"/>
          </p:cNvSpPr>
          <p:nvPr>
            <p:ph type="pic" sz="quarter" idx="16"/>
          </p:nvPr>
        </p:nvSpPr>
        <p:spPr>
          <a:xfrm>
            <a:off x="6690948" y="1113235"/>
            <a:ext cx="1925515" cy="97512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ru-RU" dirty="0"/>
          </a:p>
        </p:txBody>
      </p:sp>
      <p:cxnSp>
        <p:nvCxnSpPr>
          <p:cNvPr id="21" name="Прямая соединительная линия 20"/>
          <p:cNvCxnSpPr/>
          <p:nvPr userDrawn="1"/>
        </p:nvCxnSpPr>
        <p:spPr>
          <a:xfrm>
            <a:off x="8266233" y="4894008"/>
            <a:ext cx="892122" cy="0"/>
          </a:xfrm>
          <a:prstGeom prst="line">
            <a:avLst/>
          </a:prstGeom>
          <a:ln w="19050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11560" y="303498"/>
            <a:ext cx="8100734" cy="307836"/>
          </a:xfrm>
          <a:prstGeom prst="rect">
            <a:avLst/>
          </a:prstGeom>
        </p:spPr>
        <p:txBody>
          <a:bodyPr vert="horz" lIns="77907" tIns="38953" rIns="77907" bIns="38953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83EF232-1326-4CD7-89C6-94C3DAAF67CE}"/>
              </a:ext>
            </a:extLst>
          </p:cNvPr>
          <p:cNvSpPr/>
          <p:nvPr userDrawn="1"/>
        </p:nvSpPr>
        <p:spPr>
          <a:xfrm>
            <a:off x="51061" y="4515966"/>
            <a:ext cx="1655876" cy="504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712901"/>
            <a:ext cx="1331639" cy="437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87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18843" y="897564"/>
            <a:ext cx="6047224" cy="229699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 marL="1558149" indent="0">
              <a:buNone/>
              <a:defRPr sz="1400" baseline="0"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4"/>
            <a:r>
              <a:rPr lang="ru-RU" dirty="0"/>
              <a:t>Рисунок, карта, фото, диаграмма</a:t>
            </a: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8266233" y="4894008"/>
            <a:ext cx="892122" cy="0"/>
          </a:xfrm>
          <a:prstGeom prst="line">
            <a:avLst/>
          </a:prstGeom>
          <a:ln w="19050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517397" y="3327388"/>
            <a:ext cx="8194899" cy="1134572"/>
          </a:xfrm>
        </p:spPr>
        <p:txBody>
          <a:bodyPr>
            <a:normAutofit/>
          </a:bodyPr>
          <a:lstStyle>
            <a:lvl1pPr>
              <a:defRPr sz="1400"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400"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400"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400"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400">
                <a:latin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Блок текста (рекомендуемый размер шрифта 16)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83D26358-7BB5-4712-A9DF-2F2285C76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03498"/>
            <a:ext cx="8100734" cy="307836"/>
          </a:xfrm>
          <a:prstGeom prst="rect">
            <a:avLst/>
          </a:prstGeom>
        </p:spPr>
        <p:txBody>
          <a:bodyPr vert="horz" lIns="77907" tIns="38953" rIns="77907" bIns="38953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CA4E7CA-8C61-4D23-B758-09119DF6A072}"/>
              </a:ext>
            </a:extLst>
          </p:cNvPr>
          <p:cNvSpPr/>
          <p:nvPr userDrawn="1"/>
        </p:nvSpPr>
        <p:spPr>
          <a:xfrm>
            <a:off x="51061" y="4515966"/>
            <a:ext cx="1655876" cy="504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712901"/>
            <a:ext cx="1331639" cy="437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1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18843" y="897564"/>
            <a:ext cx="8107761" cy="360299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 marL="1558149" indent="0">
              <a:buNone/>
              <a:defRPr sz="1400" baseline="0"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4"/>
            <a:r>
              <a:rPr lang="ru-RU" dirty="0"/>
              <a:t>Рисунок, карта, фото, диаграмма, видео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8266233" y="4894008"/>
            <a:ext cx="892122" cy="0"/>
          </a:xfrm>
          <a:prstGeom prst="line">
            <a:avLst/>
          </a:prstGeom>
          <a:ln w="19050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>
          <a:xfrm flipH="1">
            <a:off x="683568" y="627534"/>
            <a:ext cx="7876569" cy="0"/>
          </a:xfrm>
          <a:prstGeom prst="line">
            <a:avLst/>
          </a:prstGeom>
          <a:ln w="28575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9B3DAC54-4705-45D2-BC31-0F9C62B97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03498"/>
            <a:ext cx="8100734" cy="307836"/>
          </a:xfrm>
          <a:prstGeom prst="rect">
            <a:avLst/>
          </a:prstGeom>
        </p:spPr>
        <p:txBody>
          <a:bodyPr vert="horz" lIns="77907" tIns="38953" rIns="77907" bIns="38953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48130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олько 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59582"/>
            <a:ext cx="9144000" cy="41044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268" y="699542"/>
            <a:ext cx="616170" cy="774584"/>
          </a:xfrm>
          <a:prstGeom prst="rect">
            <a:avLst/>
          </a:prstGeom>
        </p:spPr>
      </p:pic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1259632" y="699542"/>
            <a:ext cx="7632848" cy="64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0" tIns="45709" rIns="91420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600" i="0" dirty="0">
                <a:latin typeface="Tahoma" pitchFamily="34" charset="0"/>
              </a:rPr>
              <a:t>Всегда в движении!</a:t>
            </a:r>
          </a:p>
        </p:txBody>
      </p:sp>
    </p:spTree>
    <p:extLst>
      <p:ext uri="{BB962C8B-B14F-4D97-AF65-F5344CB8AC3E}">
        <p14:creationId xmlns:p14="http://schemas.microsoft.com/office/powerpoint/2010/main" val="419379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03498"/>
            <a:ext cx="8100734" cy="307836"/>
          </a:xfrm>
          <a:prstGeom prst="rect">
            <a:avLst/>
          </a:prstGeom>
        </p:spPr>
        <p:txBody>
          <a:bodyPr vert="horz" lIns="77907" tIns="38953" rIns="77907" bIns="38953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7907" tIns="38953" rIns="77907" bIns="38953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cxnSp>
        <p:nvCxnSpPr>
          <p:cNvPr id="19" name="Прямая соединительная линия 18"/>
          <p:cNvCxnSpPr/>
          <p:nvPr userDrawn="1"/>
        </p:nvCxnSpPr>
        <p:spPr>
          <a:xfrm>
            <a:off x="8266233" y="4894008"/>
            <a:ext cx="892122" cy="0"/>
          </a:xfrm>
          <a:prstGeom prst="line">
            <a:avLst/>
          </a:prstGeom>
          <a:ln w="19050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cxnSpLocks/>
          </p:cNvCxnSpPr>
          <p:nvPr userDrawn="1"/>
        </p:nvCxnSpPr>
        <p:spPr>
          <a:xfrm flipH="1">
            <a:off x="611560" y="627534"/>
            <a:ext cx="8100734" cy="0"/>
          </a:xfrm>
          <a:prstGeom prst="line">
            <a:avLst/>
          </a:prstGeom>
          <a:ln w="28575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9"/>
          <p:cNvSpPr txBox="1">
            <a:spLocks noChangeArrowheads="1"/>
          </p:cNvSpPr>
          <p:nvPr userDrawn="1"/>
        </p:nvSpPr>
        <p:spPr bwMode="auto">
          <a:xfrm>
            <a:off x="7031350" y="4894010"/>
            <a:ext cx="1969477" cy="21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16" tIns="38958" rIns="77916" bIns="38958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r" defTabSz="914296" rtl="0" eaLnBrk="1" latinLnBrk="0" hangingPunct="1">
              <a:defRPr sz="1400" b="1" kern="1200">
                <a:solidFill>
                  <a:srgbClr val="969696"/>
                </a:solidFill>
                <a:latin typeface="+mn-lt"/>
                <a:ea typeface="+mn-ea"/>
                <a:cs typeface="+mn-cs"/>
              </a:defRPr>
            </a:lvl1pPr>
            <a:lvl2pPr marL="457148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3DC7B3A-0A6D-478B-9BC0-F3751AB67A1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388590" y="303498"/>
            <a:ext cx="150962" cy="356872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712901"/>
            <a:ext cx="1331639" cy="437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14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8" r:id="rId4"/>
    <p:sldLayoutId id="2147483657" r:id="rId5"/>
  </p:sldLayoutIdLst>
  <p:hf hdr="0" dt="0"/>
  <p:txStyles>
    <p:titleStyle>
      <a:lvl1pPr algn="l" defTabSz="779074" rtl="0" eaLnBrk="1" latinLnBrk="0" hangingPunct="1">
        <a:spcBef>
          <a:spcPct val="0"/>
        </a:spcBef>
        <a:buNone/>
        <a:defRPr sz="1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153" indent="-292153" algn="l" defTabSz="779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2998" indent="-243460" algn="l" defTabSz="779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3843" indent="-194769" algn="l" defTabSz="779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379" indent="-194769" algn="l" defTabSz="779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2917" indent="-194769" algn="l" defTabSz="779074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455" indent="-194769" algn="l" defTabSz="779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1992" indent="-194769" algn="l" defTabSz="779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1529" indent="-194769" algn="l" defTabSz="779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066" indent="-194769" algn="l" defTabSz="779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538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074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612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149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7686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223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6760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298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microsoft.com/office/2007/relationships/hdphoto" Target="../media/hdphoto2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microsoft.com/office/2007/relationships/hdphoto" Target="../media/hdphoto2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699540"/>
            <a:ext cx="4464496" cy="3761713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713F22E-137A-8274-D8A5-D9AD903B5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584" y="2029138"/>
            <a:ext cx="7772400" cy="1102519"/>
          </a:xfrm>
        </p:spPr>
        <p:txBody>
          <a:bodyPr/>
          <a:lstStyle/>
          <a:p>
            <a:pPr algn="ctr"/>
            <a:r>
              <a:rPr lang="ru-RU" dirty="0"/>
              <a:t>Сборник «Спираль времени»</a:t>
            </a:r>
          </a:p>
        </p:txBody>
      </p:sp>
    </p:spTree>
    <p:extLst>
      <p:ext uri="{BB962C8B-B14F-4D97-AF65-F5344CB8AC3E}">
        <p14:creationId xmlns:p14="http://schemas.microsoft.com/office/powerpoint/2010/main" val="62398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к, Человеческое лицо, одежда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28FB66E3-1617-4F91-0509-BC4AAE465E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915565"/>
            <a:ext cx="3312089" cy="3603625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716AC84-8A9B-0C1B-1EE5-770C6A234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Писатель нашего детства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2B7475C-A7C3-BBC7-921A-2E5ED82892DC}"/>
              </a:ext>
            </a:extLst>
          </p:cNvPr>
          <p:cNvSpPr txBox="1"/>
          <p:nvPr/>
        </p:nvSpPr>
        <p:spPr>
          <a:xfrm>
            <a:off x="599819" y="732218"/>
            <a:ext cx="3744416" cy="397031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/>
              <a:t>Лев Иванович Давыдычев родился в 1927 году </a:t>
            </a:r>
            <a:br>
              <a:rPr lang="ru-RU" sz="1200" dirty="0"/>
            </a:br>
            <a:r>
              <a:rPr lang="ru-RU" sz="1200" dirty="0"/>
              <a:t>в Соликамске в семье служащего.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/>
          </a:p>
          <a:p>
            <a:pPr algn="just"/>
            <a:r>
              <a:rPr lang="ru-RU" sz="1200" dirty="0"/>
              <a:t>В 1939 году он поступил в Пермский нефтяной техникум, чтобы стать геологом – и именно там Лев Давыдычев сделал первые шаги </a:t>
            </a:r>
            <a:br>
              <a:rPr lang="ru-RU" sz="1200" dirty="0"/>
            </a:br>
            <a:r>
              <a:rPr lang="ru-RU" sz="1200" dirty="0"/>
              <a:t>в журналисткой деятельности.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/>
          </a:p>
          <a:p>
            <a:pPr algn="just"/>
            <a:r>
              <a:rPr lang="ru-RU" sz="1200" dirty="0"/>
              <a:t>В 1945 году студент-нефтяник Лев Давыдычев проходил практику под Краснокамском </a:t>
            </a:r>
            <a:br>
              <a:rPr lang="ru-RU" sz="1200" dirty="0"/>
            </a:br>
            <a:r>
              <a:rPr lang="ru-RU" sz="1200" dirty="0"/>
              <a:t>в бригаде знаменитого бурового мастера Михаила Кропачева. Ему посчастливилось  войти в число первооткрывателей девонской нефти </a:t>
            </a:r>
            <a:br>
              <a:rPr lang="ru-RU" sz="1200" dirty="0"/>
            </a:br>
            <a:r>
              <a:rPr lang="ru-RU" sz="1200" dirty="0"/>
              <a:t>в </a:t>
            </a:r>
            <a:r>
              <a:rPr lang="ru-RU" sz="1200" dirty="0" err="1"/>
              <a:t>Прикамье</a:t>
            </a:r>
            <a:r>
              <a:rPr lang="ru-RU" sz="1200" dirty="0"/>
              <a:t> (на разведочной скважине </a:t>
            </a:r>
            <a:r>
              <a:rPr lang="ru-RU" sz="1200" dirty="0" err="1"/>
              <a:t>Северокамского</a:t>
            </a:r>
            <a:r>
              <a:rPr lang="ru-RU" sz="1200" dirty="0"/>
              <a:t> месторождения).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/>
          </a:p>
          <a:p>
            <a:pPr algn="just"/>
            <a:r>
              <a:rPr lang="ru-RU" sz="1200" dirty="0"/>
              <a:t>Впечатленный работой на нефтепромысле, Лев Давыдычев написал дебютную повесть «Бутылочка нефти», которую опубликовали </a:t>
            </a:r>
            <a:br>
              <a:rPr lang="ru-RU" sz="1200" dirty="0"/>
            </a:br>
            <a:r>
              <a:rPr lang="ru-RU" sz="1200" dirty="0"/>
              <a:t>в альманахе «Прикамье» в 1950 году. Далее повесть ни разу не переиздавалась и затерялась.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10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Изображение выглядит как на открытом воздухе, небо, Правительственное здание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0C3F22A6-830B-FDC1-5BA9-F878959875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8563" y="820805"/>
            <a:ext cx="4966728" cy="2297112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995BD22-2526-4C77-36F5-2ADE8D2BF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ln>
            <a:noFill/>
            <a:prstDash val="dash"/>
          </a:ln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Как в свое время «геолог удачи» Павел Преображенский открыл в </a:t>
            </a:r>
            <a:r>
              <a:rPr lang="ru-RU" dirty="0" err="1"/>
              <a:t>Прикамье</a:t>
            </a:r>
            <a:r>
              <a:rPr lang="ru-RU" dirty="0"/>
              <a:t> месторождение нефти, так и пермские </a:t>
            </a:r>
            <a:r>
              <a:rPr lang="ru-RU" dirty="0" err="1"/>
              <a:t>лукойловцы</a:t>
            </a:r>
            <a:r>
              <a:rPr lang="ru-RU" dirty="0"/>
              <a:t> отыскали утраченную повесть «Бутылочка нефти». Год </a:t>
            </a:r>
            <a:br>
              <a:rPr lang="ru-RU" dirty="0"/>
            </a:br>
            <a:r>
              <a:rPr lang="ru-RU" dirty="0"/>
              <a:t>за годом поиски велись в библиотеках, архивах и издательствах. Благодаря упорству и удаче повесть была обнаружена в Краевой библиотеке имени  А. М. Горького. Такие находки – величайшая редкость. 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D8B73053-F655-D47B-2C75-5D8C16F2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поисках «Бутылочки нефти»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25041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1767" y="2016602"/>
            <a:ext cx="2880320" cy="2612733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95A1178-BF32-1BC8-D209-500F9A645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1560" y="915566"/>
            <a:ext cx="8100734" cy="1008112"/>
          </a:xfrm>
          <a:ln>
            <a:noFill/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Повесть «Бутылочка нефти» легла в основу сборника «Спираль времени». В тексте повести сохранена орфография и пунктуация 40-х годов. Для удобства читателей добавлены сноски, объясняющие те или иные термины. Так она стала понятной и доступной самому широкому читательскому кругу.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A123677B-2F7D-AA89-7F24-8F5EDBA5D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Разделы и наполнение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EA41B84-D983-AD98-C087-81A44F279C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9" y="2016603"/>
            <a:ext cx="2589712" cy="2612733"/>
          </a:xfrm>
          <a:prstGeom prst="rect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511" y="2016602"/>
            <a:ext cx="2597880" cy="261599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948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174" y="915566"/>
            <a:ext cx="1878026" cy="1889548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32063" y="923926"/>
            <a:ext cx="1925637" cy="1881188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38663" y="923925"/>
            <a:ext cx="2011362" cy="1881188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1" name="Рисунок 1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5617" y="914400"/>
            <a:ext cx="1904004" cy="1890713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89B39C87-F62B-7DCA-C051-C92379BDB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Иллюстрации «Спирали времени»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3705FE7-D54C-936C-2816-629CFB21E9DE}"/>
              </a:ext>
            </a:extLst>
          </p:cNvPr>
          <p:cNvSpPr txBox="1"/>
          <p:nvPr/>
        </p:nvSpPr>
        <p:spPr>
          <a:xfrm>
            <a:off x="603942" y="3055144"/>
            <a:ext cx="7848872" cy="124649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Первая публикация произведения в далеком 1950 году не предполагала иллюстраций. Нефтяники, историки пермской нефти, дизайнеры, внучка писателя Ольга Давыдычева и художник Пермского государственного института культуры Елена Пономарева объединились вокруг задачи создать художественные образы героев того времени и передать антураж 40-х годов.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240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50" y="779862"/>
            <a:ext cx="1818192" cy="1829299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685" y="2732220"/>
            <a:ext cx="1815157" cy="1963459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05"/>
          <a:stretch/>
        </p:blipFill>
        <p:spPr>
          <a:xfrm>
            <a:off x="2735895" y="779862"/>
            <a:ext cx="1692089" cy="1952358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1" name="Рисунок 10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2"/>
          <a:stretch/>
        </p:blipFill>
        <p:spPr>
          <a:xfrm>
            <a:off x="2735895" y="2871451"/>
            <a:ext cx="1692089" cy="1830336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E615FB0B-E4EC-3259-5A4F-7716A577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Уникальный дизайн и наглядность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9EF4BB-E6FC-034D-A286-D973E1E1E0DF}"/>
              </a:ext>
            </a:extLst>
          </p:cNvPr>
          <p:cNvSpPr txBox="1"/>
          <p:nvPr/>
        </p:nvSpPr>
        <p:spPr>
          <a:xfrm>
            <a:off x="5076056" y="1063263"/>
            <a:ext cx="3240360" cy="353943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Книга создана для широкого круга читателей, поэтому в нее добавлены познавательные материалы, например, геологическая шкала.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К каждому геологическому периоду подобраны изображения и краткие сведения о флоре и фауне, характерных для конкретного периода.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Учитывая глобальный тренд </a:t>
            </a:r>
            <a:br>
              <a:rPr lang="ru-RU" sz="1400" dirty="0"/>
            </a:br>
            <a:r>
              <a:rPr lang="ru-RU" sz="1400" dirty="0"/>
              <a:t>на визуальное восприятие, был выбран именно такой макет </a:t>
            </a:r>
            <a:br>
              <a:rPr lang="ru-RU" sz="1400" dirty="0"/>
            </a:br>
            <a:r>
              <a:rPr lang="ru-RU" sz="1400" dirty="0"/>
              <a:t>для дизайна книги.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9097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A36330EF-5D2C-E6D1-43FA-FD52E12B8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Презентация </a:t>
            </a:r>
            <a:r>
              <a:rPr lang="ru-RU" dirty="0" smtClean="0"/>
              <a:t>книги и спектакля </a:t>
            </a:r>
            <a:r>
              <a:rPr lang="ru-RU" dirty="0"/>
              <a:t>на ВДНХ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B0FFCC0-B9B0-BD59-8AC8-4658D15F824E}"/>
              </a:ext>
            </a:extLst>
          </p:cNvPr>
          <p:cNvSpPr txBox="1"/>
          <p:nvPr/>
        </p:nvSpPr>
        <p:spPr>
          <a:xfrm>
            <a:off x="2992864" y="1096587"/>
            <a:ext cx="2952328" cy="332398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Литературная сенсация впервые была презентована </a:t>
            </a:r>
            <a:br>
              <a:rPr lang="ru-RU" sz="1400" dirty="0"/>
            </a:br>
            <a:r>
              <a:rPr lang="ru-RU" sz="1400" dirty="0"/>
              <a:t>в Москве, на ВДНХ в павильоне «Нефть» 24 апреля.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Презентация уникальной </a:t>
            </a:r>
            <a:r>
              <a:rPr lang="ru-RU" sz="1400" dirty="0" smtClean="0"/>
              <a:t>книги и спектакля </a:t>
            </a:r>
            <a:r>
              <a:rPr lang="ru-RU" sz="1400" dirty="0"/>
              <a:t>собрала самых разных людей – от представителей Министерства энергетики РФ и руководителей Компании «ЛУКОЙЛ» </a:t>
            </a:r>
            <a:r>
              <a:rPr lang="ru-RU" sz="1400" dirty="0" smtClean="0"/>
              <a:t>до </a:t>
            </a:r>
            <a:r>
              <a:rPr lang="ru-RU" sz="1400" dirty="0"/>
              <a:t>деятелей науки и культуры, хранителей истории, студентов театральных вузов страны и Корпоративной группы «ЛУКОЙЛ» Пермского </a:t>
            </a:r>
            <a:r>
              <a:rPr lang="ru-RU" sz="1400" dirty="0" err="1"/>
              <a:t>Политеха</a:t>
            </a:r>
            <a:r>
              <a:rPr lang="ru-RU" sz="1400" dirty="0"/>
              <a:t>.</a:t>
            </a:r>
          </a:p>
        </p:txBody>
      </p:sp>
      <p:pic>
        <p:nvPicPr>
          <p:cNvPr id="15" name="Рисунок 1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2715301"/>
            <a:ext cx="2459075" cy="158464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9" y="1023276"/>
            <a:ext cx="2488918" cy="1260441"/>
          </a:xfrm>
        </p:spPr>
      </p:pic>
      <p:pic>
        <p:nvPicPr>
          <p:cNvPr id="5" name="Рисунок 4"/>
          <p:cNvPicPr>
            <a:picLocks noGrp="1" noChangeAspect="1"/>
          </p:cNvPicPr>
          <p:nvPr>
            <p:ph type="pic" sz="quarter" idx="16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5609" y="1077594"/>
            <a:ext cx="2673003" cy="1353665"/>
          </a:xfr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5609" y="2931790"/>
            <a:ext cx="2698483" cy="1368152"/>
          </a:xfrm>
        </p:spPr>
      </p:pic>
    </p:spTree>
    <p:extLst>
      <p:ext uri="{BB962C8B-B14F-4D97-AF65-F5344CB8AC3E}">
        <p14:creationId xmlns:p14="http://schemas.microsoft.com/office/powerpoint/2010/main" val="2493431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4632" y="1015304"/>
            <a:ext cx="2134148" cy="1080269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4" name="Рисунок 13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46506" y="2615742"/>
            <a:ext cx="3729950" cy="1889595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33C2BCA3-D327-C515-1329-B317170F4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Подарок библиотекам Перми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475D770-55AF-C325-93C5-75C90DAF1D68}"/>
              </a:ext>
            </a:extLst>
          </p:cNvPr>
          <p:cNvSpPr txBox="1"/>
          <p:nvPr/>
        </p:nvSpPr>
        <p:spPr>
          <a:xfrm>
            <a:off x="4896202" y="1015304"/>
            <a:ext cx="3780254" cy="138499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Участниками мероприятия стали библиотекари не только из Перми, </a:t>
            </a:r>
            <a:br>
              <a:rPr lang="ru-RU" sz="1400" dirty="0"/>
            </a:br>
            <a:r>
              <a:rPr lang="ru-RU" sz="1400" dirty="0"/>
              <a:t>но и из Чернушки, Куеды, </a:t>
            </a:r>
            <a:r>
              <a:rPr lang="ru-RU" sz="1400" dirty="0" err="1"/>
              <a:t>Уинского</a:t>
            </a:r>
            <a:r>
              <a:rPr lang="ru-RU" sz="1400" dirty="0"/>
              <a:t>, </a:t>
            </a:r>
            <a:br>
              <a:rPr lang="ru-RU" sz="1400" dirty="0"/>
            </a:br>
            <a:r>
              <a:rPr lang="ru-RU" sz="1400" dirty="0"/>
              <a:t>а также </a:t>
            </a:r>
            <a:r>
              <a:rPr lang="ru-RU" sz="1400" dirty="0" err="1"/>
              <a:t>ТОСы</a:t>
            </a:r>
            <a:r>
              <a:rPr lang="ru-RU" sz="1400" dirty="0"/>
              <a:t> и педагоги </a:t>
            </a:r>
            <a:r>
              <a:rPr lang="ru-RU" sz="1400" dirty="0" err="1"/>
              <a:t>альма</a:t>
            </a:r>
            <a:r>
              <a:rPr lang="ru-RU" sz="1400" dirty="0"/>
              <a:t> матер Льва Давыдычева – Пермского нефтяного колледжа.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18C30A4-A4C7-E31E-B65B-EA81994742F3}"/>
              </a:ext>
            </a:extLst>
          </p:cNvPr>
          <p:cNvSpPr txBox="1"/>
          <p:nvPr/>
        </p:nvSpPr>
        <p:spPr>
          <a:xfrm>
            <a:off x="440315" y="2615742"/>
            <a:ext cx="4018394" cy="181588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В краевой библиотеке им. Горького 4 июня состоялась презентация сборника «Спираль времени» и передача его библиотекам.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Книга отпечатана небольшим тиражом – всего 2 тысячи экземпляров. Уже сейчас она стала библиографической редкостью.</a:t>
            </a:r>
          </a:p>
          <a:p>
            <a:pPr algn="just"/>
            <a:endParaRPr lang="ru-RU" sz="1400" dirty="0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5658" y="1015304"/>
            <a:ext cx="2133854" cy="1080120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038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775803"/>
            <a:ext cx="2304172" cy="153551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436EBB8-E906-446D-BFDE-764C5B36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Театральная постановка «Бутылочка нефти»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21958B-D9BC-83E0-5EA0-8BBD992C636D}"/>
              </a:ext>
            </a:extLst>
          </p:cNvPr>
          <p:cNvSpPr txBox="1"/>
          <p:nvPr/>
        </p:nvSpPr>
        <p:spPr>
          <a:xfrm>
            <a:off x="5383876" y="672543"/>
            <a:ext cx="3546636" cy="193899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Театральная труппа «Гистрион» поставила по мотивам повести одноименный спектакль. Артисты творчески переработали литературный первоисточник </a:t>
            </a:r>
            <a:br>
              <a:rPr lang="ru-RU" dirty="0"/>
            </a:br>
            <a:r>
              <a:rPr lang="ru-RU" dirty="0"/>
              <a:t>и создали свой, неповторимый продукт на языке театрального искусства.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E87598C-F0EC-1DDF-3463-64522A0C8586}"/>
              </a:ext>
            </a:extLst>
          </p:cNvPr>
          <p:cNvSpPr txBox="1"/>
          <p:nvPr/>
        </p:nvSpPr>
        <p:spPr>
          <a:xfrm>
            <a:off x="5368306" y="2666654"/>
            <a:ext cx="3532198" cy="170816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Артисты в мае провели большие гастроли по Пермскому краю. </a:t>
            </a:r>
            <a:br>
              <a:rPr lang="ru-RU" dirty="0"/>
            </a:br>
            <a:r>
              <a:rPr lang="ru-RU" dirty="0"/>
              <a:t>В Полазне спектакль посмотрели потомки одного из прототипов героев повести – знаменитого бурового мастера Михаила Кропачева, Героя </a:t>
            </a:r>
            <a:r>
              <a:rPr lang="ru-RU" dirty="0" err="1"/>
              <a:t>СоцТруда</a:t>
            </a:r>
            <a:r>
              <a:rPr lang="ru-RU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709789"/>
            <a:ext cx="2304172" cy="153551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1715" y="2709789"/>
            <a:ext cx="2304171" cy="153551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1715" y="775804"/>
            <a:ext cx="2304171" cy="153551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06327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4.05 Бутылочка нефти гистрион - Пеккер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1599" y="674806"/>
            <a:ext cx="7218927" cy="405718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Гастроли театра «Гистрион»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20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436EBB8-E906-446D-BFDE-764C5B36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Юные геологи – целевая аудитория спектакля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21958B-D9BC-83E0-5EA0-8BBD992C636D}"/>
              </a:ext>
            </a:extLst>
          </p:cNvPr>
          <p:cNvSpPr txBox="1"/>
          <p:nvPr/>
        </p:nvSpPr>
        <p:spPr>
          <a:xfrm>
            <a:off x="3014204" y="730160"/>
            <a:ext cx="3535407" cy="216067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Этим летом Пермь приняла </a:t>
            </a:r>
            <a:r>
              <a:rPr lang="en-US" dirty="0" smtClean="0"/>
              <a:t>XV </a:t>
            </a:r>
            <a:r>
              <a:rPr lang="ru-RU" dirty="0" smtClean="0"/>
              <a:t>Всероссийскую полевую олимпиаду юных геологов.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Олимпиада объединила </a:t>
            </a:r>
            <a:r>
              <a:rPr lang="ru-RU" dirty="0"/>
              <a:t>почти 300 школьников из 29 регионов России, а также Беларуси, Кыргызстана и Узбекистана. </a:t>
            </a:r>
          </a:p>
          <a:p>
            <a:pPr algn="just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E87598C-F0EC-1DDF-3463-64522A0C8586}"/>
              </a:ext>
            </a:extLst>
          </p:cNvPr>
          <p:cNvSpPr txBox="1"/>
          <p:nvPr/>
        </p:nvSpPr>
        <p:spPr>
          <a:xfrm>
            <a:off x="3014204" y="2773383"/>
            <a:ext cx="3521014" cy="1471101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Юные геологи – одни из самых благодарных зрителей, ведь спектакль позволил им испытать гордость за выбранную профессию. </a:t>
            </a:r>
            <a:endParaRPr lang="ru-RU" dirty="0"/>
          </a:p>
          <a:p>
            <a:pPr algn="just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2928234"/>
            <a:ext cx="2652490" cy="1511532"/>
          </a:xfrm>
          <a:prstGeom prst="rect">
            <a:avLst/>
          </a:prstGeom>
        </p:spPr>
      </p:pic>
      <p:pic>
        <p:nvPicPr>
          <p:cNvPr id="17" name="Объект 16"/>
          <p:cNvPicPr>
            <a:picLocks noGrp="1" noChangeAspect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4973" y="2740930"/>
            <a:ext cx="2382348" cy="1786761"/>
          </a:xfr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4973" y="771550"/>
            <a:ext cx="2382348" cy="178676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771550"/>
            <a:ext cx="2652490" cy="198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2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436EBB8-E906-446D-BFDE-764C5B36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Открытый показ в арт-пространстве «</a:t>
            </a:r>
            <a:r>
              <a:rPr lang="ru-RU" dirty="0" err="1" smtClean="0"/>
              <a:t>ИльТЮЗион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21958B-D9BC-83E0-5EA0-8BBD992C636D}"/>
              </a:ext>
            </a:extLst>
          </p:cNvPr>
          <p:cNvSpPr txBox="1"/>
          <p:nvPr/>
        </p:nvSpPr>
        <p:spPr>
          <a:xfrm>
            <a:off x="5383876" y="672543"/>
            <a:ext cx="3546636" cy="170816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Открытый показ в Перми состоялся 9 августа и собрал более 150 зрителей.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Именно 9 августа 1945 года разведочная скважина №8 с глубины 1780 метров подняла первую девонскую нефть Западного Урала.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E87598C-F0EC-1DDF-3463-64522A0C8586}"/>
              </a:ext>
            </a:extLst>
          </p:cNvPr>
          <p:cNvSpPr txBox="1"/>
          <p:nvPr/>
        </p:nvSpPr>
        <p:spPr>
          <a:xfrm>
            <a:off x="5383876" y="2517607"/>
            <a:ext cx="3532198" cy="216982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Очередные гастроли театра стартуют 8 октября. Спектакль – мощнейший инструмент профориентации -  увидят учащиеся и студенты партнёрских образовательных учреждений со всего Пермского края.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Общий охват: &gt;6,5 тыс. зрителей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327" y="2517608"/>
            <a:ext cx="2370416" cy="1577117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6854" y="777628"/>
            <a:ext cx="2365259" cy="15736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1697" y="2517607"/>
            <a:ext cx="2370416" cy="15771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484" y="777628"/>
            <a:ext cx="2365259" cy="157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04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912349"/>
            <a:ext cx="2448272" cy="346145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F34F9C-BBD0-5967-26C5-F616AF2B5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1559" y="2211710"/>
            <a:ext cx="4990707" cy="13681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+mn-lt"/>
              </a:rPr>
              <a:t>Уже сейчас эксперты подчеркивают значимость вновь обретенной повести не только для регионального, но и для российского литературного сообщества. Особенно символично, что издание увидело свет в год 80-летия Победы. Нефть </a:t>
            </a:r>
            <a:r>
              <a:rPr lang="ru-RU" dirty="0" err="1">
                <a:latin typeface="+mn-lt"/>
              </a:rPr>
              <a:t>Северокамского</a:t>
            </a:r>
            <a:r>
              <a:rPr lang="ru-RU" dirty="0">
                <a:latin typeface="+mn-lt"/>
              </a:rPr>
              <a:t> месторождения была направлена на нужды фронта.</a:t>
            </a:r>
          </a:p>
          <a:p>
            <a:pPr marL="0" indent="0" algn="just">
              <a:buNone/>
            </a:pP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082452F-3714-7C83-ACF0-32E5BF4F6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Значение для литературы, истории, региона и нефтяников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06DBABA-8F3D-CACF-ADC7-0D7C08FA8AD7}"/>
              </a:ext>
            </a:extLst>
          </p:cNvPr>
          <p:cNvSpPr txBox="1"/>
          <p:nvPr/>
        </p:nvSpPr>
        <p:spPr>
          <a:xfrm>
            <a:off x="611560" y="912349"/>
            <a:ext cx="4990707" cy="1169551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Эта дебютная повесть стала фундаментом </a:t>
            </a:r>
            <a:br>
              <a:rPr lang="ru-RU" sz="1400" dirty="0"/>
            </a:br>
            <a:r>
              <a:rPr lang="ru-RU" sz="1400" dirty="0"/>
              <a:t>для формирования литературного стиля Льва Давыдычева. Именно благодаря ей появились книги «</a:t>
            </a:r>
            <a:r>
              <a:rPr lang="ru-RU" sz="1400" dirty="0" err="1"/>
              <a:t>Лёлишна</a:t>
            </a:r>
            <a:r>
              <a:rPr lang="ru-RU" sz="1400" dirty="0"/>
              <a:t> из третьего подъезда», «Жизнь Ивана </a:t>
            </a:r>
            <a:r>
              <a:rPr lang="ru-RU" sz="1400" dirty="0" err="1"/>
              <a:t>Семёнова</a:t>
            </a:r>
            <a:r>
              <a:rPr lang="ru-RU" sz="1400" dirty="0"/>
              <a:t>, второклассника и второгодника» и другие.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59" y="3723878"/>
            <a:ext cx="49907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Мы уверены, что новое издание повести «Бутылочка нефти» вдохновит на эпохальные открытия еще не одно поколение будущих нефтяников и деятелей культуры!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89" y="14184"/>
            <a:ext cx="686730" cy="578628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  <a:reflection endPos="0" dist="762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561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40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сновной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85B76279261FC41A2604133188FC3F0" ma:contentTypeVersion="0" ma:contentTypeDescription="Создание документа." ma:contentTypeScope="" ma:versionID="874370f299797430aa596e082ce86cc3">
  <xsd:schema xmlns:xsd="http://www.w3.org/2001/XMLSchema" xmlns:p="http://schemas.microsoft.com/office/2006/metadata/properties" targetNamespace="http://schemas.microsoft.com/office/2006/metadata/properties" ma:root="true" ma:fieldsID="c2d6548631942a3a7cae43a042d40c6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D77849-0E8E-42D2-963E-75509055BDC5}">
  <ds:schemaRefs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8258C59-7C09-49C8-A6F9-F754E3AB07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2CDFB522-9B92-4483-86A2-D34AD6E98D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6571</TotalTime>
  <Words>500</Words>
  <Application>Microsoft Office PowerPoint</Application>
  <PresentationFormat>Экран (16:9)</PresentationFormat>
  <Paragraphs>53</Paragraphs>
  <Slides>14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Сборник «Спираль времени»</vt:lpstr>
      <vt:lpstr>Писатель нашего детства</vt:lpstr>
      <vt:lpstr>В поисках «Бутылочки нефти»</vt:lpstr>
      <vt:lpstr>Разделы и наполнение</vt:lpstr>
      <vt:lpstr>Иллюстрации «Спирали времени»</vt:lpstr>
      <vt:lpstr>Уникальный дизайн и наглядность</vt:lpstr>
      <vt:lpstr>Презентация книги и спектакля на ВДНХ</vt:lpstr>
      <vt:lpstr>Подарок библиотекам Перми</vt:lpstr>
      <vt:lpstr>Театральная постановка «Бутылочка нефти» </vt:lpstr>
      <vt:lpstr>Гастроли театра «Гистрион»</vt:lpstr>
      <vt:lpstr>Юные геологи – целевая аудитория спектакля</vt:lpstr>
      <vt:lpstr>Открытый показ в арт-пространстве «ИльТЮЗион»</vt:lpstr>
      <vt:lpstr>Значение для литературы, истории, региона и нефтяников</vt:lpstr>
      <vt:lpstr>Презентация PowerPoint</vt:lpstr>
    </vt:vector>
  </TitlesOfParts>
  <Company>LUKOIL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Company</dc:creator>
  <cp:lastModifiedBy>user</cp:lastModifiedBy>
  <cp:revision>250</cp:revision>
  <cp:lastPrinted>2022-11-21T04:47:12Z</cp:lastPrinted>
  <dcterms:created xsi:type="dcterms:W3CDTF">2015-12-02T14:34:23Z</dcterms:created>
  <dcterms:modified xsi:type="dcterms:W3CDTF">2026-01-28T18:35:02Z</dcterms:modified>
</cp:coreProperties>
</file>