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7" r:id="rId1"/>
    <p:sldMasterId id="2147483779" r:id="rId2"/>
    <p:sldMasterId id="2147483782" r:id="rId3"/>
    <p:sldMasterId id="2147483785" r:id="rId4"/>
    <p:sldMasterId id="2147483764" r:id="rId5"/>
    <p:sldMasterId id="2147483770" r:id="rId6"/>
  </p:sldMasterIdLst>
  <p:notesMasterIdLst>
    <p:notesMasterId r:id="rId24"/>
  </p:notesMasterIdLst>
  <p:handoutMasterIdLst>
    <p:handoutMasterId r:id="rId25"/>
  </p:handoutMasterIdLst>
  <p:sldIdLst>
    <p:sldId id="279" r:id="rId7"/>
    <p:sldId id="342" r:id="rId8"/>
    <p:sldId id="343" r:id="rId9"/>
    <p:sldId id="326" r:id="rId10"/>
    <p:sldId id="341" r:id="rId11"/>
    <p:sldId id="325" r:id="rId12"/>
    <p:sldId id="346" r:id="rId13"/>
    <p:sldId id="327" r:id="rId14"/>
    <p:sldId id="332" r:id="rId15"/>
    <p:sldId id="333" r:id="rId16"/>
    <p:sldId id="338" r:id="rId17"/>
    <p:sldId id="345" r:id="rId18"/>
    <p:sldId id="331" r:id="rId19"/>
    <p:sldId id="334" r:id="rId20"/>
    <p:sldId id="336" r:id="rId21"/>
    <p:sldId id="340" r:id="rId22"/>
    <p:sldId id="347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145" userDrawn="1">
          <p15:clr>
            <a:srgbClr val="A4A3A4"/>
          </p15:clr>
        </p15:guide>
        <p15:guide id="4" pos="5628">
          <p15:clr>
            <a:srgbClr val="A4A3A4"/>
          </p15:clr>
        </p15:guide>
        <p15:guide id="7" pos="5057" userDrawn="1">
          <p15:clr>
            <a:srgbClr val="A4A3A4"/>
          </p15:clr>
        </p15:guide>
        <p15:guide id="8" orient="horz" pos="604">
          <p15:clr>
            <a:srgbClr val="A4A3A4"/>
          </p15:clr>
        </p15:guide>
        <p15:guide id="10" orient="horz" pos="384">
          <p15:clr>
            <a:srgbClr val="A4A3A4"/>
          </p15:clr>
        </p15:guide>
        <p15:guide id="12" orient="horz" pos="2881">
          <p15:clr>
            <a:srgbClr val="A4A3A4"/>
          </p15:clr>
        </p15:guide>
        <p15:guide id="13" orient="horz" pos="1746">
          <p15:clr>
            <a:srgbClr val="A4A3A4"/>
          </p15:clr>
        </p15:guide>
        <p15:guide id="15" pos="1878">
          <p15:clr>
            <a:srgbClr val="A4A3A4"/>
          </p15:clr>
        </p15:guide>
        <p15:guide id="16" pos="2015">
          <p15:clr>
            <a:srgbClr val="A4A3A4"/>
          </p15:clr>
        </p15:guide>
        <p15:guide id="17">
          <p15:clr>
            <a:srgbClr val="A4A3A4"/>
          </p15:clr>
        </p15:guide>
        <p15:guide id="18" pos="3751">
          <p15:clr>
            <a:srgbClr val="A4A3A4"/>
          </p15:clr>
        </p15:guide>
        <p15:guide id="19" pos="3891">
          <p15:clr>
            <a:srgbClr val="A4A3A4"/>
          </p15:clr>
        </p15:guide>
        <p15:guide id="20" pos="1073">
          <p15:clr>
            <a:srgbClr val="A4A3A4"/>
          </p15:clr>
        </p15:guide>
        <p15:guide id="21" orient="horz" pos="314">
          <p15:clr>
            <a:srgbClr val="A4A3A4"/>
          </p15:clr>
        </p15:guide>
        <p15:guide id="22" orient="horz" pos="2899">
          <p15:clr>
            <a:srgbClr val="A4A3A4"/>
          </p15:clr>
        </p15:guide>
        <p15:guide id="23" orient="horz" pos="1409">
          <p15:clr>
            <a:srgbClr val="A4A3A4"/>
          </p15:clr>
        </p15:guide>
        <p15:guide id="24" orient="horz" pos="617">
          <p15:clr>
            <a:srgbClr val="A4A3A4"/>
          </p15:clr>
        </p15:guide>
        <p15:guide id="25" orient="horz" pos="430">
          <p15:clr>
            <a:srgbClr val="A4A3A4"/>
          </p15:clr>
        </p15:guide>
        <p15:guide id="26" orient="horz" pos="1306">
          <p15:clr>
            <a:srgbClr val="A4A3A4"/>
          </p15:clr>
        </p15:guide>
        <p15:guide id="27" orient="horz" pos="2099">
          <p15:clr>
            <a:srgbClr val="A4A3A4"/>
          </p15:clr>
        </p15:guide>
        <p15:guide id="28" orient="horz" pos="2205">
          <p15:clr>
            <a:srgbClr val="A4A3A4"/>
          </p15:clr>
        </p15:guide>
        <p15:guide id="29" pos="107">
          <p15:clr>
            <a:srgbClr val="A4A3A4"/>
          </p15:clr>
        </p15:guide>
        <p15:guide id="30" pos="5656">
          <p15:clr>
            <a:srgbClr val="A4A3A4"/>
          </p15:clr>
        </p15:guide>
        <p15:guide id="31" pos="1888">
          <p15:clr>
            <a:srgbClr val="A4A3A4"/>
          </p15:clr>
        </p15:guide>
        <p15:guide id="32" pos="1991">
          <p15:clr>
            <a:srgbClr val="A4A3A4"/>
          </p15:clr>
        </p15:guide>
        <p15:guide id="33" pos="3775">
          <p15:clr>
            <a:srgbClr val="A4A3A4"/>
          </p15:clr>
        </p15:guide>
        <p15:guide id="34" pos="3879">
          <p15:clr>
            <a:srgbClr val="A4A3A4"/>
          </p15:clr>
        </p15:guide>
        <p15:guide id="35" pos="10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FEFEFE"/>
    <a:srgbClr val="007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78" autoAdjust="0"/>
    <p:restoredTop sz="94700" autoAdjust="0"/>
  </p:normalViewPr>
  <p:slideViewPr>
    <p:cSldViewPr snapToGrid="0" showGuides="1">
      <p:cViewPr varScale="1">
        <p:scale>
          <a:sx n="110" d="100"/>
          <a:sy n="110" d="100"/>
        </p:scale>
        <p:origin x="250" y="62"/>
      </p:cViewPr>
      <p:guideLst>
        <p:guide pos="145"/>
        <p:guide pos="5628"/>
        <p:guide pos="5057"/>
        <p:guide orient="horz" pos="604"/>
        <p:guide orient="horz" pos="384"/>
        <p:guide orient="horz" pos="2881"/>
        <p:guide orient="horz" pos="1746"/>
        <p:guide pos="1878"/>
        <p:guide pos="2015"/>
        <p:guide/>
        <p:guide pos="3751"/>
        <p:guide pos="3891"/>
        <p:guide pos="1073"/>
        <p:guide orient="horz" pos="314"/>
        <p:guide orient="horz" pos="2899"/>
        <p:guide orient="horz" pos="1409"/>
        <p:guide orient="horz" pos="617"/>
        <p:guide orient="horz" pos="430"/>
        <p:guide orient="horz" pos="1306"/>
        <p:guide orient="horz" pos="2099"/>
        <p:guide orient="horz" pos="2205"/>
        <p:guide pos="107"/>
        <p:guide pos="5656"/>
        <p:guide pos="1888"/>
        <p:guide pos="1991"/>
        <p:guide pos="3775"/>
        <p:guide pos="3879"/>
        <p:guide pos="1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-3630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E431C-8C36-4D7E-B9EF-A81810C5439C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8D38-B759-4F71-8C75-97855087A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26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0C1DF-F1E7-4F55-A84B-C146222D7CE7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85DB-A00E-4AF3-B661-15E025881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85DB-A00E-4AF3-B661-15E02588102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74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2"/>
          </p:nvPr>
        </p:nvSpPr>
        <p:spPr>
          <a:xfrm>
            <a:off x="153988" y="914400"/>
            <a:ext cx="8816975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5"/>
          </p:nvPr>
        </p:nvSpPr>
        <p:spPr>
          <a:xfrm>
            <a:off x="152400" y="911191"/>
            <a:ext cx="2841057" cy="36957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6"/>
          </p:nvPr>
        </p:nvSpPr>
        <p:spPr>
          <a:xfrm>
            <a:off x="3144253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3" name="Содержимое 7"/>
          <p:cNvSpPr>
            <a:spLocks noGrp="1"/>
          </p:cNvSpPr>
          <p:nvPr>
            <p:ph sz="quarter" idx="17"/>
          </p:nvPr>
        </p:nvSpPr>
        <p:spPr>
          <a:xfrm>
            <a:off x="6137710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1549667" y="2175308"/>
            <a:ext cx="7429100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2" y="910908"/>
            <a:ext cx="2664000" cy="3691255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7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687053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5" name="Содержимое 7"/>
          <p:cNvSpPr>
            <a:spLocks noGrp="1"/>
          </p:cNvSpPr>
          <p:nvPr>
            <p:ph sz="quarter" idx="12"/>
          </p:nvPr>
        </p:nvSpPr>
        <p:spPr>
          <a:xfrm>
            <a:off x="153988" y="914400"/>
            <a:ext cx="8816975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9" name="Содержимое 7"/>
          <p:cNvSpPr>
            <a:spLocks noGrp="1"/>
          </p:cNvSpPr>
          <p:nvPr>
            <p:ph sz="quarter" idx="15"/>
          </p:nvPr>
        </p:nvSpPr>
        <p:spPr>
          <a:xfrm>
            <a:off x="152400" y="911191"/>
            <a:ext cx="2841057" cy="36957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Содержимое 7"/>
          <p:cNvSpPr>
            <a:spLocks noGrp="1"/>
          </p:cNvSpPr>
          <p:nvPr>
            <p:ph sz="quarter" idx="16"/>
          </p:nvPr>
        </p:nvSpPr>
        <p:spPr>
          <a:xfrm>
            <a:off x="3144253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Содержимое 7"/>
          <p:cNvSpPr>
            <a:spLocks noGrp="1"/>
          </p:cNvSpPr>
          <p:nvPr>
            <p:ph sz="quarter" idx="17"/>
          </p:nvPr>
        </p:nvSpPr>
        <p:spPr>
          <a:xfrm>
            <a:off x="6137710" y="911191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2"/>
          </p:nvPr>
        </p:nvSpPr>
        <p:spPr>
          <a:xfrm>
            <a:off x="3147461" y="914400"/>
            <a:ext cx="5823502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52400" y="912796"/>
            <a:ext cx="2841057" cy="3695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МЕРОПРИЯТИЯ</a:t>
            </a:r>
            <a:endParaRPr lang="ru-RU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1551600" y="979488"/>
            <a:ext cx="7321550" cy="3622675"/>
          </a:xfrm>
        </p:spPr>
        <p:txBody>
          <a:bodyPr/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3" y="910908"/>
            <a:ext cx="8828087" cy="11623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51600" y="4859755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6" name="Содержимое 7"/>
          <p:cNvSpPr>
            <a:spLocks noGrp="1"/>
          </p:cNvSpPr>
          <p:nvPr>
            <p:ph sz="quarter" idx="17"/>
          </p:nvPr>
        </p:nvSpPr>
        <p:spPr>
          <a:xfrm>
            <a:off x="154004" y="2175308"/>
            <a:ext cx="8824763" cy="2421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6112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4783500"/>
            <a:ext cx="9143999" cy="36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1" r:id="rId3"/>
    <p:sldLayoutId id="2147483730" r:id="rId4"/>
    <p:sldLayoutId id="2147483743" r:id="rId5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2073275"/>
            <a:ext cx="9143999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9"/>
            <a:ext cx="8828087" cy="11623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2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4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1386161" y="2079099"/>
            <a:ext cx="7753075" cy="307022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80337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11623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5143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7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2997200" y="1"/>
            <a:ext cx="61467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1301750" y="4776788"/>
            <a:ext cx="7842249" cy="366711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75200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2665539" cy="36912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4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47875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1" y="4783500"/>
            <a:ext cx="1374513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3" y="910908"/>
            <a:ext cx="8828087" cy="37131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51" name="Line 7"/>
          <p:cNvSpPr>
            <a:spLocks noChangeShapeType="1"/>
          </p:cNvSpPr>
          <p:nvPr userDrawn="1"/>
        </p:nvSpPr>
        <p:spPr bwMode="auto">
          <a:xfrm>
            <a:off x="1371600" y="4772025"/>
            <a:ext cx="0" cy="3714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4" name="Номер слайда 3"/>
          <p:cNvSpPr txBox="1">
            <a:spLocks/>
          </p:cNvSpPr>
          <p:nvPr userDrawn="1"/>
        </p:nvSpPr>
        <p:spPr>
          <a:xfrm>
            <a:off x="166688" y="4859755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3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</p:sldLayoutIdLst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2" y="1"/>
            <a:ext cx="1478754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-2" y="4783500"/>
            <a:ext cx="9144001" cy="36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1600" y="979488"/>
            <a:ext cx="7418013" cy="362267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lvl="0"/>
            <a:r>
              <a:rPr lang="ru-RU" dirty="0" smtClean="0"/>
              <a:t>НАЗВАНИЕ ПРЕЗЕНТАЦИИ</a:t>
            </a:r>
          </a:p>
        </p:txBody>
      </p:sp>
      <p:sp>
        <p:nvSpPr>
          <p:cNvPr id="50" name="Line 16"/>
          <p:cNvSpPr>
            <a:spLocks noChangeShapeType="1"/>
          </p:cNvSpPr>
          <p:nvPr userDrawn="1"/>
        </p:nvSpPr>
        <p:spPr bwMode="auto">
          <a:xfrm>
            <a:off x="0" y="477159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80168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796925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2" y="1"/>
            <a:ext cx="1376361" cy="796924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551600" y="76199"/>
            <a:ext cx="7321551" cy="661039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1" name="Line 9"/>
          <p:cNvSpPr>
            <a:spLocks noChangeShapeType="1"/>
          </p:cNvSpPr>
          <p:nvPr userDrawn="1"/>
        </p:nvSpPr>
        <p:spPr bwMode="auto">
          <a:xfrm>
            <a:off x="1371600" y="0"/>
            <a:ext cx="0" cy="8024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0400" y="108000"/>
            <a:ext cx="1058400" cy="5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b="1" kern="1200" baseline="0" dirty="0" smtClean="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microsoft.com/office/2007/relationships/hdphoto" Target="../media/hdphoto6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2"/>
          <p:cNvSpPr txBox="1">
            <a:spLocks/>
          </p:cNvSpPr>
          <p:nvPr/>
        </p:nvSpPr>
        <p:spPr>
          <a:xfrm>
            <a:off x="1523057" y="2178098"/>
            <a:ext cx="7375137" cy="1296776"/>
          </a:xfrm>
          <a:prstGeom prst="rect">
            <a:avLst/>
          </a:prstGeom>
        </p:spPr>
        <p:txBody>
          <a:bodyPr/>
          <a:lstStyle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9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1pPr>
            <a:lvl2pPr marL="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400" b="1" dirty="0" smtClean="0"/>
              <a:t>«От книги к мероприятию</a:t>
            </a:r>
            <a:r>
              <a:rPr lang="ru-RU" sz="2400" b="1" dirty="0" smtClean="0"/>
              <a:t>»               </a:t>
            </a:r>
            <a:endParaRPr lang="ru-RU" sz="2400" b="1" dirty="0" smtClean="0"/>
          </a:p>
          <a:p>
            <a:pPr>
              <a:spcBef>
                <a:spcPts val="0"/>
              </a:spcBef>
            </a:pPr>
            <a:r>
              <a:rPr lang="ru-RU" sz="1800" dirty="0" smtClean="0"/>
              <a:t>Образовательные </a:t>
            </a:r>
            <a:r>
              <a:rPr lang="ru-RU" sz="1800" dirty="0" smtClean="0"/>
              <a:t>проекты музея ООО </a:t>
            </a:r>
            <a:r>
              <a:rPr lang="ru-RU" sz="1800" dirty="0" smtClean="0"/>
              <a:t>«Газпром трансгаз Югорск»</a:t>
            </a:r>
            <a:endParaRPr lang="ru-RU" sz="1800" dirty="0"/>
          </a:p>
        </p:txBody>
      </p:sp>
      <p:sp>
        <p:nvSpPr>
          <p:cNvPr id="15" name="Заголовок 5"/>
          <p:cNvSpPr txBox="1">
            <a:spLocks noGrp="1"/>
          </p:cNvSpPr>
          <p:nvPr>
            <p:ph type="title"/>
          </p:nvPr>
        </p:nvSpPr>
        <p:spPr>
          <a:xfrm>
            <a:off x="1432213" y="4828437"/>
            <a:ext cx="7660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Номинация «Лучшие образовательные проекты корпоративного музея»</a:t>
            </a:r>
            <a:endParaRPr lang="ru-RU" sz="16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80559" y="208982"/>
            <a:ext cx="7763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VI</a:t>
            </a:r>
            <a:r>
              <a:rPr lang="ru-RU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 Национальная </a:t>
            </a:r>
            <a:r>
              <a:rPr lang="ru-RU" dirty="0">
                <a:solidFill>
                  <a:srgbClr val="FFFFFF"/>
                </a:solidFill>
                <a:latin typeface="Arial Narrow" panose="020B0606020202030204" pitchFamily="34" charset="0"/>
              </a:rPr>
              <a:t>премия  «Корпоративный </a:t>
            </a:r>
            <a:r>
              <a:rPr lang="ru-RU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музей» 2023-2024 </a:t>
            </a:r>
            <a:r>
              <a:rPr lang="ru-RU" dirty="0">
                <a:solidFill>
                  <a:srgbClr val="FFFFFF"/>
                </a:solidFill>
                <a:latin typeface="Arial Narrow" panose="020B0606020202030204" pitchFamily="34" charset="0"/>
              </a:rPr>
              <a:t>г</a:t>
            </a:r>
            <a:r>
              <a:rPr lang="ru-RU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646" y="1722246"/>
            <a:ext cx="4442291" cy="29601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" b="1667"/>
          <a:stretch/>
        </p:blipFill>
        <p:spPr>
          <a:xfrm>
            <a:off x="128588" y="1722246"/>
            <a:ext cx="4207886" cy="2950451"/>
          </a:xfrm>
          <a:prstGeom prst="rect">
            <a:avLst/>
          </a:prstGeom>
        </p:spPr>
      </p:pic>
      <p:sp>
        <p:nvSpPr>
          <p:cNvPr id="15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64798" y="4638105"/>
            <a:ext cx="12250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* </a:t>
            </a:r>
            <a:r>
              <a:rPr lang="ru-RU" sz="800" i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Постоянная экспозиция </a:t>
            </a:r>
            <a:endParaRPr lang="ru-RU" sz="800" i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8278" y="901059"/>
            <a:ext cx="2671762" cy="1126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381060" y="896425"/>
            <a:ext cx="3021806" cy="1308304"/>
          </a:xfrm>
          <a:prstGeom prst="rect">
            <a:avLst/>
          </a:prstGeom>
        </p:spPr>
        <p:txBody>
          <a:bodyPr/>
          <a:lstStyle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9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1pPr>
            <a:lvl2pPr marL="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400" b="1" dirty="0" smtClean="0"/>
              <a:t>ООО «Газпром трансгаз Югорск»: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</a:rPr>
              <a:t>28</a:t>
            </a:r>
            <a:r>
              <a:rPr lang="ru-RU" sz="1400" dirty="0" smtClean="0"/>
              <a:t> городов и поселков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</a:rPr>
              <a:t>27 000</a:t>
            </a:r>
            <a:r>
              <a:rPr lang="ru-RU" sz="1400" dirty="0" smtClean="0">
                <a:solidFill>
                  <a:srgbClr val="FFC000"/>
                </a:solidFill>
              </a:rPr>
              <a:t> </a:t>
            </a:r>
            <a:r>
              <a:rPr lang="ru-RU" sz="1400" dirty="0" smtClean="0">
                <a:solidFill>
                  <a:srgbClr val="FFC000"/>
                </a:solidFill>
              </a:rPr>
              <a:t>км </a:t>
            </a:r>
            <a:r>
              <a:rPr lang="ru-RU" sz="1400" dirty="0" smtClean="0"/>
              <a:t>газопроводов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400" b="1" dirty="0">
                <a:solidFill>
                  <a:srgbClr val="FFC000"/>
                </a:solidFill>
              </a:rPr>
              <a:t>3</a:t>
            </a:r>
            <a:r>
              <a:rPr lang="ru-RU" sz="1400" dirty="0"/>
              <a:t> региона РФ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</a:rPr>
              <a:t>26 000</a:t>
            </a:r>
            <a:r>
              <a:rPr lang="ru-RU" sz="1400" dirty="0" smtClean="0"/>
              <a:t> </a:t>
            </a:r>
            <a:r>
              <a:rPr lang="ru-RU" sz="1400" dirty="0" smtClean="0"/>
              <a:t>сотрудников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1800" dirty="0" smtClean="0"/>
          </a:p>
          <a:p>
            <a:pPr indent="0">
              <a:spcBef>
                <a:spcPts val="0"/>
              </a:spcBef>
            </a:pPr>
            <a:endParaRPr lang="ru-RU" sz="2400" dirty="0" smtClean="0"/>
          </a:p>
          <a:p>
            <a:pPr>
              <a:spcBef>
                <a:spcPts val="0"/>
              </a:spcBef>
            </a:pP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69212" y="896425"/>
            <a:ext cx="2671762" cy="1126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73996" y="844223"/>
            <a:ext cx="271159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endParaRPr lang="ru-RU" sz="800" b="1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Корпоративный музей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*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13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лет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80 000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посетителей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sz="14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40 000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детей.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spcBef>
                <a:spcPts val="0"/>
              </a:spcBef>
              <a:buFontTx/>
              <a:buChar char="-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1483866" y="0"/>
            <a:ext cx="2858354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О нас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577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2"/>
          <p:cNvSpPr txBox="1">
            <a:spLocks/>
          </p:cNvSpPr>
          <p:nvPr/>
        </p:nvSpPr>
        <p:spPr>
          <a:xfrm>
            <a:off x="100878" y="927351"/>
            <a:ext cx="4277158" cy="1308304"/>
          </a:xfrm>
          <a:prstGeom prst="rect">
            <a:avLst/>
          </a:prstGeom>
        </p:spPr>
        <p:txBody>
          <a:bodyPr/>
          <a:lstStyle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9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1pPr>
            <a:lvl2pPr marL="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b="1" i="1" dirty="0" smtClean="0">
                <a:solidFill>
                  <a:srgbClr val="FF0000"/>
                </a:solidFill>
              </a:rPr>
              <a:t>	        </a:t>
            </a:r>
            <a:r>
              <a:rPr lang="ru-RU" sz="1600" b="1" dirty="0" smtClean="0">
                <a:solidFill>
                  <a:srgbClr val="FF0000"/>
                </a:solidFill>
              </a:rPr>
              <a:t>Проблемы</a:t>
            </a:r>
            <a:r>
              <a:rPr lang="ru-RU" sz="1600" b="1" dirty="0" smtClean="0">
                <a:solidFill>
                  <a:srgbClr val="FF0000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endParaRPr lang="ru-RU" sz="1400" b="1" dirty="0" smtClean="0"/>
          </a:p>
          <a:p>
            <a:pPr>
              <a:spcBef>
                <a:spcPts val="0"/>
              </a:spcBef>
            </a:pPr>
            <a:endParaRPr lang="ru-RU" sz="1400" b="1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b="1" dirty="0" smtClean="0"/>
              <a:t>Городская музейная</a:t>
            </a:r>
          </a:p>
          <a:p>
            <a:pPr indent="0" algn="just">
              <a:spcBef>
                <a:spcPts val="0"/>
              </a:spcBef>
            </a:pPr>
            <a:r>
              <a:rPr lang="ru-RU" sz="1400" dirty="0" smtClean="0"/>
              <a:t>В </a:t>
            </a:r>
            <a:r>
              <a:rPr lang="ru-RU" sz="1400" dirty="0" smtClean="0"/>
              <a:t>городе 2 музея, 6 школ – 5000 школьников. Повторное посещение музея вряд ли заинтересует подрастающее поколение. В городских музеях - «Пушкинская карта». </a:t>
            </a:r>
          </a:p>
          <a:p>
            <a:pPr indent="0" algn="just">
              <a:spcBef>
                <a:spcPts val="0"/>
              </a:spcBef>
            </a:pPr>
            <a:r>
              <a:rPr lang="ru-RU" sz="1400" b="1" i="1" dirty="0" smtClean="0"/>
              <a:t>Как </a:t>
            </a:r>
            <a:r>
              <a:rPr lang="ru-RU" sz="1400" b="1" i="1" dirty="0" smtClean="0"/>
              <a:t>привлечь школьника в корпоративный музей во второй раз?</a:t>
            </a:r>
          </a:p>
          <a:p>
            <a:pPr indent="0">
              <a:spcBef>
                <a:spcPts val="0"/>
              </a:spcBef>
            </a:pPr>
            <a:endParaRPr lang="ru-RU" sz="1400" dirty="0" smtClean="0"/>
          </a:p>
          <a:p>
            <a:pPr indent="0">
              <a:spcBef>
                <a:spcPts val="0"/>
              </a:spcBef>
            </a:pPr>
            <a:endParaRPr lang="ru-RU" sz="1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b="1" dirty="0" smtClean="0"/>
              <a:t>Методическая </a:t>
            </a:r>
          </a:p>
          <a:p>
            <a:pPr indent="0">
              <a:spcBef>
                <a:spcPts val="0"/>
              </a:spcBef>
            </a:pPr>
            <a:r>
              <a:rPr lang="ru-RU" sz="1400" dirty="0" smtClean="0"/>
              <a:t>Разработка сценария на основе материалов открытых источников. Как проверить достоверность</a:t>
            </a:r>
            <a:r>
              <a:rPr lang="ru-RU" sz="1400" dirty="0" smtClean="0"/>
              <a:t>?</a:t>
            </a:r>
          </a:p>
          <a:p>
            <a:pPr indent="0">
              <a:spcBef>
                <a:spcPts val="0"/>
              </a:spcBef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Какие материалы для мероприятий используете вы?</a:t>
            </a:r>
          </a:p>
          <a:p>
            <a:pPr indent="0">
              <a:spcBef>
                <a:spcPts val="0"/>
              </a:spcBef>
            </a:pPr>
            <a:r>
              <a:rPr lang="ru-RU" sz="1400" dirty="0" smtClean="0"/>
              <a:t> </a:t>
            </a:r>
            <a:endParaRPr lang="ru-RU" sz="1400" dirty="0"/>
          </a:p>
          <a:p>
            <a:pPr indent="0">
              <a:spcBef>
                <a:spcPts val="0"/>
              </a:spcBef>
            </a:pPr>
            <a:endParaRPr lang="ru-RU" sz="1400" b="1" i="1" dirty="0" smtClean="0"/>
          </a:p>
          <a:p>
            <a:pPr indent="0">
              <a:spcBef>
                <a:spcPts val="0"/>
              </a:spcBef>
            </a:pPr>
            <a:endParaRPr lang="ru-RU" sz="1400" b="1" i="1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sz="1800" dirty="0" smtClean="0"/>
          </a:p>
          <a:p>
            <a:pPr indent="0">
              <a:spcBef>
                <a:spcPts val="0"/>
              </a:spcBef>
            </a:pPr>
            <a:endParaRPr lang="ru-RU" sz="2400" dirty="0" smtClean="0"/>
          </a:p>
          <a:p>
            <a:pPr>
              <a:spcBef>
                <a:spcPts val="0"/>
              </a:spcBef>
            </a:pP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649190" y="3459178"/>
            <a:ext cx="3013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66"/>
                </a:solidFill>
                <a:latin typeface="Arial Narrow" pitchFamily="34" charset="0"/>
              </a:rPr>
              <a:t>Открытые           </a:t>
            </a: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Материалы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источники </a:t>
            </a: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          компании</a:t>
            </a:r>
            <a:r>
              <a:rPr lang="ru-RU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72990" y="2005065"/>
            <a:ext cx="3294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66"/>
                </a:solidFill>
                <a:latin typeface="Arial Narrow" pitchFamily="34" charset="0"/>
              </a:rPr>
              <a:t>Экскурсия          </a:t>
            </a: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Мероприятие</a:t>
            </a:r>
            <a:r>
              <a:rPr lang="ru-RU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6709372" y="2141409"/>
            <a:ext cx="387927" cy="11776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5663045" y="3459177"/>
            <a:ext cx="1170709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572990" y="3376545"/>
            <a:ext cx="1260764" cy="775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547427" y="918471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Решения:</a:t>
            </a:r>
            <a:endParaRPr lang="ru-RU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5"/>
          <p:cNvSpPr txBox="1">
            <a:spLocks/>
          </p:cNvSpPr>
          <p:nvPr/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sz="1400" smtClean="0">
                <a:solidFill>
                  <a:srgbClr val="FFFFFF"/>
                </a:solidFill>
              </a:rPr>
              <a:t>VI Национальная премия  «Корпоративный музей» 2023-2024 г.</a:t>
            </a:r>
            <a:endParaRPr lang="ru-RU" sz="1400"/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1483866" y="-13312"/>
            <a:ext cx="6899563" cy="6610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Проблематика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645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214" y="1144681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РЕШЕНИЕ 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2: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42051" y="-68140"/>
            <a:ext cx="2858354" cy="661039"/>
          </a:xfrm>
        </p:spPr>
        <p:txBody>
          <a:bodyPr/>
          <a:lstStyle/>
          <a:p>
            <a:r>
              <a:rPr lang="ru-RU" b="1" dirty="0" smtClean="0"/>
              <a:t>Азбука - Атлас - Справочник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5" t="1047" r="7282" b="6014"/>
          <a:stretch/>
        </p:blipFill>
        <p:spPr>
          <a:xfrm rot="5400000">
            <a:off x="3421697" y="1676964"/>
            <a:ext cx="2870519" cy="23853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1" t="6218" r="10343" b="5568"/>
          <a:stretch/>
        </p:blipFill>
        <p:spPr>
          <a:xfrm rot="5400000">
            <a:off x="6208042" y="1653762"/>
            <a:ext cx="2919771" cy="24317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5" t="6290" r="17055" b="6097"/>
          <a:stretch/>
        </p:blipFill>
        <p:spPr>
          <a:xfrm rot="5400000">
            <a:off x="308144" y="1351181"/>
            <a:ext cx="2870520" cy="30369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31624" y="4329530"/>
            <a:ext cx="5116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2015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53026" y="4358300"/>
            <a:ext cx="5116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2017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85507" y="4358300"/>
            <a:ext cx="5116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2020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21422" y="935731"/>
            <a:ext cx="5612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 smtClean="0">
                <a:solidFill>
                  <a:srgbClr val="003366"/>
                </a:solidFill>
                <a:latin typeface="Arial Narrow" pitchFamily="34" charset="0"/>
              </a:rPr>
              <a:t>Профориентационная</a:t>
            </a:r>
            <a:r>
              <a:rPr lang="ru-RU" sz="1400" dirty="0" smtClean="0">
                <a:solidFill>
                  <a:srgbClr val="003366"/>
                </a:solidFill>
                <a:latin typeface="Arial Narrow" pitchFamily="34" charset="0"/>
              </a:rPr>
              <a:t> трилогия </a:t>
            </a:r>
            <a:r>
              <a:rPr lang="ru-RU" sz="1400" dirty="0" smtClean="0">
                <a:solidFill>
                  <a:srgbClr val="003366"/>
                </a:solidFill>
                <a:latin typeface="Arial Narrow" pitchFamily="34" charset="0"/>
              </a:rPr>
              <a:t>ССО и СМИ </a:t>
            </a:r>
            <a:r>
              <a:rPr lang="ru-RU" sz="1400" dirty="0" smtClean="0">
                <a:solidFill>
                  <a:srgbClr val="003366"/>
                </a:solidFill>
                <a:latin typeface="Arial Narrow" pitchFamily="34" charset="0"/>
              </a:rPr>
              <a:t>ООО «Газпром трансгаз Югорск» </a:t>
            </a:r>
            <a:endParaRPr lang="ru-RU" dirty="0"/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solidFill>
                  <a:srgbClr val="FFFFFF"/>
                </a:solidFill>
              </a:rPr>
              <a:t>VI Национальная премия  «Корпоративный музей» 2023-2024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291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214" y="1144681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РЕШЕНИЕ </a:t>
            </a:r>
            <a:r>
              <a:rPr 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2: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83866" y="0"/>
            <a:ext cx="7634157" cy="661039"/>
          </a:xfrm>
        </p:spPr>
        <p:txBody>
          <a:bodyPr/>
          <a:lstStyle/>
          <a:p>
            <a:r>
              <a:rPr lang="ru-RU" b="1" dirty="0" smtClean="0"/>
              <a:t>От книги к </a:t>
            </a:r>
            <a:r>
              <a:rPr lang="ru-RU" b="1" dirty="0" smtClean="0"/>
              <a:t>мероприятию.</a:t>
            </a:r>
            <a:br>
              <a:rPr lang="ru-RU" b="1" dirty="0" smtClean="0"/>
            </a:br>
            <a:r>
              <a:rPr lang="ru-RU" b="1" dirty="0" smtClean="0"/>
              <a:t>Образовательные </a:t>
            </a:r>
            <a:r>
              <a:rPr lang="ru-RU" b="1" dirty="0" smtClean="0"/>
              <a:t>проекты корпоративного музея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5" t="1047" r="7282" b="6014"/>
          <a:stretch/>
        </p:blipFill>
        <p:spPr>
          <a:xfrm rot="5400000">
            <a:off x="89363" y="2100929"/>
            <a:ext cx="1262824" cy="10493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1" t="6218" r="10343" b="5568"/>
          <a:stretch/>
        </p:blipFill>
        <p:spPr>
          <a:xfrm rot="5400000">
            <a:off x="73119" y="3483547"/>
            <a:ext cx="1295311" cy="10788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5" t="6290" r="17055" b="6097"/>
          <a:stretch/>
        </p:blipFill>
        <p:spPr>
          <a:xfrm rot="5400000">
            <a:off x="219282" y="843889"/>
            <a:ext cx="1002986" cy="10611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24960" y="1144681"/>
            <a:ext cx="7162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Образовательный  проект музея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– это комплекс мероприятий, которые выполняются в целях обеспечения и осуществления процессов систематического обучения и воспитания людей,  передачи им знаний, усвоения ими навыков, умений и правил. </a:t>
            </a:r>
            <a:r>
              <a:rPr lang="ru-RU" sz="1600" i="1" dirty="0" smtClean="0">
                <a:solidFill>
                  <a:srgbClr val="003366"/>
                </a:solidFill>
                <a:latin typeface="Arial Narrow" pitchFamily="34" charset="0"/>
              </a:rPr>
              <a:t>(</a:t>
            </a:r>
            <a:r>
              <a:rPr lang="ru-RU" sz="1600" i="1" dirty="0" err="1" smtClean="0">
                <a:solidFill>
                  <a:srgbClr val="003366"/>
                </a:solidFill>
                <a:latin typeface="Arial Narrow" pitchFamily="34" charset="0"/>
              </a:rPr>
              <a:t>Справочник.ру</a:t>
            </a:r>
            <a:r>
              <a:rPr lang="ru-RU" sz="1600" i="1" dirty="0" smtClean="0">
                <a:solidFill>
                  <a:srgbClr val="003366"/>
                </a:solidFill>
                <a:latin typeface="Arial Narrow" pitchFamily="34" charset="0"/>
              </a:rPr>
              <a:t>)</a:t>
            </a:r>
            <a:endParaRPr lang="ru-RU" sz="1600" i="1" dirty="0"/>
          </a:p>
          <a:p>
            <a:pPr algn="ctr"/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algn="ctr"/>
            <a:endParaRPr lang="ru-RU" sz="1400" b="1" dirty="0">
              <a:solidFill>
                <a:srgbClr val="003366"/>
              </a:solidFill>
              <a:latin typeface="Arial Narrow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         В </a:t>
            </a:r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нашем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случае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цель – профессиональное ориентирование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:</a:t>
            </a:r>
          </a:p>
          <a:p>
            <a:pPr algn="ctr"/>
            <a:endParaRPr lang="ru-RU" sz="16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о</a:t>
            </a:r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бучение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  <a:endParaRPr lang="ru-RU" sz="16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в</a:t>
            </a:r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оспитание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знания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н</a:t>
            </a:r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авыки</a:t>
            </a:r>
            <a:endParaRPr lang="ru-RU" sz="16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мения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  <a:endParaRPr lang="ru-RU" sz="16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п</a:t>
            </a:r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равила</a:t>
            </a:r>
            <a:endParaRPr lang="ru-RU" sz="1600" b="1" dirty="0" smtClean="0">
              <a:solidFill>
                <a:srgbClr val="003366"/>
              </a:solidFill>
              <a:latin typeface="Arial Narrow" pitchFamily="34" charset="0"/>
            </a:endParaRPr>
          </a:p>
        </p:txBody>
      </p:sp>
      <p:sp>
        <p:nvSpPr>
          <p:cNvPr id="11" name="Заголовок 5"/>
          <p:cNvSpPr txBox="1">
            <a:spLocks/>
          </p:cNvSpPr>
          <p:nvPr/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sz="1400" smtClean="0">
                <a:solidFill>
                  <a:srgbClr val="FFFFFF"/>
                </a:solidFill>
              </a:rPr>
              <a:t>VI Национальная премия  «Корпоративный музей» 2023-2024 г.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36099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1720" y="1093137"/>
            <a:ext cx="39326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	</a:t>
            </a:r>
            <a:endParaRPr lang="ru-RU" sz="1400" i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Он </a:t>
            </a:r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в синей спецовке и в синих очках,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Он синюю молнию держит в руках,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Она как живая – подвижна, сильна,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Смотрите, как яростно бьется она!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Вот смолкла, затихла, свернулась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клубком,</a:t>
            </a:r>
          </a:p>
          <a:p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А </a:t>
            </a:r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…</a:t>
            </a:r>
            <a:r>
              <a:rPr lang="ru-RU" sz="1600" b="1" i="1" dirty="0">
                <a:solidFill>
                  <a:srgbClr val="003366"/>
                </a:solidFill>
                <a:latin typeface="Arial Narrow" pitchFamily="34" charset="0"/>
              </a:rPr>
              <a:t>кто-то</a:t>
            </a:r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… коснулся ее проводком – 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И молния брызнула золотом звезд,</a:t>
            </a:r>
          </a:p>
          <a:p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Как будто жар-птица расправила хвост!</a:t>
            </a:r>
          </a:p>
          <a:p>
            <a:endParaRPr lang="ru-RU" sz="1000" i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83866" y="281830"/>
            <a:ext cx="412965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  <a:ea typeface="+mj-ea"/>
                <a:cs typeface="+mj-cs"/>
              </a:rPr>
              <a:t>Азбука газовика в каждый детский сад!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5" t="6290" r="17055" b="6097"/>
          <a:stretch/>
        </p:blipFill>
        <p:spPr>
          <a:xfrm rot="3859540">
            <a:off x="609287" y="2365425"/>
            <a:ext cx="1749156" cy="1850557"/>
          </a:xfrm>
          <a:prstGeom prst="rect">
            <a:avLst/>
          </a:prstGeom>
        </p:spPr>
      </p:pic>
      <p:sp>
        <p:nvSpPr>
          <p:cNvPr id="8" name="Заголовок 5"/>
          <p:cNvSpPr txBox="1">
            <a:spLocks/>
          </p:cNvSpPr>
          <p:nvPr/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ru-RU" sz="1400" smtClean="0">
                <a:solidFill>
                  <a:srgbClr val="FFFFFF"/>
                </a:solidFill>
              </a:rPr>
              <a:t>VI Национальная премия  «Корпоративный музей» 2023-2024 г.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11434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7975" y="4294014"/>
            <a:ext cx="5874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	</a:t>
            </a:r>
            <a:endParaRPr lang="ru-RU" sz="1400" i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r>
              <a:rPr lang="ru-RU" sz="1000" i="1" dirty="0" smtClean="0">
                <a:solidFill>
                  <a:srgbClr val="003366"/>
                </a:solidFill>
                <a:latin typeface="Arial Narrow" pitchFamily="34" charset="0"/>
              </a:rPr>
              <a:t>(Сварщик)</a:t>
            </a:r>
          </a:p>
          <a:p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endParaRPr lang="ru-RU" dirty="0"/>
          </a:p>
        </p:txBody>
      </p:sp>
      <p:pic>
        <p:nvPicPr>
          <p:cNvPr id="4" name="Picture 2" descr="C:\Documents and Settings\wks546\Мои документы\Мои результаты сканировани\2016-02 (фев)\сканирование0013.jpg"/>
          <p:cNvPicPr>
            <a:picLocks noChangeAspect="1" noChangeArrowheads="1"/>
          </p:cNvPicPr>
          <p:nvPr/>
        </p:nvPicPr>
        <p:blipFill>
          <a:blip r:embed="rId2" cstate="print"/>
          <a:srcRect l="2644" t="21620" r="9894" b="31566"/>
          <a:stretch>
            <a:fillRect/>
          </a:stretch>
        </p:blipFill>
        <p:spPr bwMode="auto">
          <a:xfrm>
            <a:off x="1388581" y="845457"/>
            <a:ext cx="5269394" cy="3882167"/>
          </a:xfrm>
          <a:prstGeom prst="rect">
            <a:avLst/>
          </a:prstGeom>
          <a:noFill/>
        </p:spPr>
      </p:pic>
      <p:sp>
        <p:nvSpPr>
          <p:cNvPr id="5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83866" y="281830"/>
            <a:ext cx="412965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  <a:ea typeface="+mj-ea"/>
                <a:cs typeface="+mj-cs"/>
              </a:rPr>
              <a:t>Азбука газовика в каждый детский сад!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93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628" y="840966"/>
            <a:ext cx="5187148" cy="3890361"/>
          </a:xfrm>
          <a:prstGeom prst="rect">
            <a:avLst/>
          </a:prstGeom>
        </p:spPr>
      </p:pic>
      <p:sp>
        <p:nvSpPr>
          <p:cNvPr id="5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83866" y="281830"/>
            <a:ext cx="412965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  <a:ea typeface="+mj-ea"/>
                <a:cs typeface="+mj-cs"/>
              </a:rPr>
              <a:t>Азбука газовика в каждый детский сад!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54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48" y="859809"/>
            <a:ext cx="2913027" cy="38840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253" y="859809"/>
            <a:ext cx="2913027" cy="3884036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83866" y="281830"/>
            <a:ext cx="412965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  <a:ea typeface="+mj-ea"/>
                <a:cs typeface="+mj-cs"/>
              </a:rPr>
              <a:t>Азбука газовика в каждый детский сад!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33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68" y="3882880"/>
            <a:ext cx="874914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Опыт 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сотрудников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музейной группы был распространен в филиалах компании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на Ямале, в Югре и в Свердловской области. 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Мероприятие входит в проект «Профессия», реализуется ежегодно в детских садах региона деятельности.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395" y="1113439"/>
            <a:ext cx="1875924" cy="2635041"/>
          </a:xfrm>
          <a:prstGeom prst="rect">
            <a:avLst/>
          </a:prstGeom>
        </p:spPr>
      </p:pic>
      <p:pic>
        <p:nvPicPr>
          <p:cNvPr id="1026" name="Picture 2" descr="https://sun9-64.userapi.com/impg/8QNMSWpGn2Pe0Q5xKuhhV0AB6b3GZFQdzca6sQ/4ancXBhG1I8.jpg?size=2159x2160&amp;quality=95&amp;sign=47ddb5c0ce7d90c9bec44abe0b889013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2" b="9137"/>
          <a:stretch/>
        </p:blipFill>
        <p:spPr bwMode="auto">
          <a:xfrm>
            <a:off x="122398" y="1113438"/>
            <a:ext cx="3322175" cy="263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.userapi.com/impg/dFg79pcP11aSnfJ-Yw6zBZmkC3SAlzMcwA7TJQ/LG1zCtWxuQM.jpg?size=2560x1920&amp;quality=95&amp;sign=ebff4aeeaa3495524e3202fade5ecd5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141" y="1113440"/>
            <a:ext cx="3513388" cy="263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83866" y="281830"/>
            <a:ext cx="412965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  <a:ea typeface="+mj-ea"/>
                <a:cs typeface="+mj-cs"/>
              </a:rPr>
              <a:t>Азбука газовика в каждый детский сад!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2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6815" y="3820061"/>
            <a:ext cx="75796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Кто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такой «Пыжик»?  </a:t>
            </a:r>
          </a:p>
          <a:p>
            <a:pPr lvl="0">
              <a:defRPr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Какие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животные относятся к отряду </a:t>
            </a:r>
            <a:r>
              <a:rPr lang="ru-RU" sz="1600" b="1" dirty="0" err="1" smtClean="0">
                <a:solidFill>
                  <a:srgbClr val="003366"/>
                </a:solidFill>
                <a:latin typeface="Arial Narrow" pitchFamily="34" charset="0"/>
              </a:rPr>
              <a:t>рукоклылых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? </a:t>
            </a:r>
          </a:p>
          <a:p>
            <a:pPr lvl="0">
              <a:defRPr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Как называется с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амая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длинная река в России? </a:t>
            </a:r>
            <a:endParaRPr kumimoji="0" lang="ru-RU" sz="1400" b="1" i="0" u="none" strike="noStrike" kern="1200" cap="none" spc="0" normalizeH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27" y="958629"/>
            <a:ext cx="3618556" cy="27139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134" y="962132"/>
            <a:ext cx="3613885" cy="27104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5" t="1047" r="7282" b="6014"/>
          <a:stretch/>
        </p:blipFill>
        <p:spPr>
          <a:xfrm rot="4268223">
            <a:off x="203900" y="3098125"/>
            <a:ext cx="1560025" cy="1296358"/>
          </a:xfrm>
          <a:prstGeom prst="rect">
            <a:avLst/>
          </a:prstGeom>
        </p:spPr>
      </p:pic>
      <p:sp>
        <p:nvSpPr>
          <p:cNvPr id="8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83866" y="281830"/>
            <a:ext cx="436850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900" b="1" dirty="0">
                <a:solidFill>
                  <a:prstClr val="white"/>
                </a:solidFill>
                <a:latin typeface="Arial Narrow" pitchFamily="34" charset="0"/>
              </a:rPr>
              <a:t>Атлас газовика - атлас нового поколения!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00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4555" y="3963531"/>
            <a:ext cx="6736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Герои «Атласа газовика» стали темой арт-объекта на День 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работников 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нефтяной и газовой промышленности.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232" y="1167502"/>
            <a:ext cx="1943939" cy="25919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89" y="1167503"/>
            <a:ext cx="1943939" cy="25919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86" y="1167503"/>
            <a:ext cx="3455888" cy="25919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5" t="1047" r="7282" b="6014"/>
          <a:stretch/>
        </p:blipFill>
        <p:spPr>
          <a:xfrm rot="4114156">
            <a:off x="270587" y="3055354"/>
            <a:ext cx="1530223" cy="127159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83866" y="281830"/>
            <a:ext cx="436850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900" b="1" dirty="0">
                <a:solidFill>
                  <a:prstClr val="white"/>
                </a:solidFill>
                <a:latin typeface="Arial Narrow" pitchFamily="34" charset="0"/>
              </a:rPr>
              <a:t>Атлас газовика - атлас нового поколения!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9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6070" y="3599551"/>
            <a:ext cx="75495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70" y="1229927"/>
            <a:ext cx="3648918" cy="27366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63" y="1229927"/>
            <a:ext cx="3648917" cy="2736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77756">
            <a:off x="31232" y="3006102"/>
            <a:ext cx="1954423" cy="1465817"/>
          </a:xfrm>
          <a:prstGeom prst="rect">
            <a:avLst/>
          </a:prstGeom>
        </p:spPr>
      </p:pic>
      <p:sp>
        <p:nvSpPr>
          <p:cNvPr id="8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83866" y="281830"/>
            <a:ext cx="248978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900" b="1" dirty="0">
                <a:solidFill>
                  <a:prstClr val="white"/>
                </a:solidFill>
                <a:latin typeface="Arial Narrow" pitchFamily="34" charset="0"/>
              </a:rPr>
              <a:t>Справочник в помощь!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26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4126" y="666551"/>
            <a:ext cx="7719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lvl="0" algn="just"/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В судейской коллегии – заслуженные 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ветераны. </a:t>
            </a:r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lvl="0" algn="just"/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Евгений 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Александрович Данилов – неоднократный победитель конкурсов профессионального мастерства «Лучший сварщик ПАО «Газпром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» </a:t>
            </a:r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и Игорь Александрович Буденный – заслуженный рационализатор ПАО «Газпром». </a:t>
            </a:r>
            <a:endParaRPr lang="ru-RU" sz="1400" b="1" dirty="0">
              <a:solidFill>
                <a:srgbClr val="003366"/>
              </a:solidFill>
              <a:latin typeface="Arial Narrow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55" y="1899636"/>
            <a:ext cx="3706792" cy="27800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61" y="1899635"/>
            <a:ext cx="3706793" cy="2780095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83866" y="281830"/>
            <a:ext cx="248978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900" b="1" dirty="0">
                <a:solidFill>
                  <a:prstClr val="white"/>
                </a:solidFill>
                <a:latin typeface="Arial Narrow" pitchFamily="34" charset="0"/>
              </a:rPr>
              <a:t>Справочник в помощь!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2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17863" y="1387918"/>
            <a:ext cx="556708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 3 проекта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корпоративного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музея.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3366"/>
                </a:solidFill>
                <a:latin typeface="Arial Narrow" pitchFamily="34" charset="0"/>
              </a:rPr>
              <a:t>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3500 человек. </a:t>
            </a:r>
          </a:p>
          <a:p>
            <a:pPr lvl="0" algn="just"/>
            <a:endParaRPr lang="ru-RU" sz="16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lvl="0" algn="just"/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Результат:</a:t>
            </a:r>
          </a:p>
          <a:p>
            <a:pPr lvl="0" algn="just"/>
            <a:endParaRPr lang="ru-RU" sz="16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Интерес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Экология, история, этнография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Газовые профессии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Желание прийти в музей  снова!</a:t>
            </a:r>
          </a:p>
          <a:p>
            <a:pPr lvl="0" algn="just"/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lvl="0" algn="just"/>
            <a:endParaRPr lang="ru-RU" sz="1400" b="1" dirty="0">
              <a:solidFill>
                <a:srgbClr val="003366"/>
              </a:solidFill>
              <a:latin typeface="Arial Narrow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83866" y="293607"/>
            <a:ext cx="125066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</a:rPr>
              <a:t>Результат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726" y="1287354"/>
            <a:ext cx="3828538" cy="2871404"/>
          </a:xfrm>
          <a:prstGeom prst="rect">
            <a:avLst/>
          </a:prstGeom>
        </p:spPr>
      </p:pic>
      <p:sp>
        <p:nvSpPr>
          <p:cNvPr id="5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1733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319" y="1629676"/>
            <a:ext cx="500230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lvl="0" algn="ctr"/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Новые проекты на основе изданий!</a:t>
            </a:r>
          </a:p>
          <a:p>
            <a:pPr lvl="0" algn="ctr"/>
            <a:endParaRPr lang="ru-RU" sz="1600" b="1" dirty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Новые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издания </a:t>
            </a:r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и на их основе тоже новые проекты!</a:t>
            </a:r>
          </a:p>
          <a:p>
            <a:pPr lvl="0" algn="ctr"/>
            <a:endParaRPr lang="ru-RU" sz="1600" b="1" dirty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r>
              <a:rPr lang="ru-RU" sz="1600" b="1" dirty="0" smtClean="0">
                <a:solidFill>
                  <a:srgbClr val="003366"/>
                </a:solidFill>
                <a:latin typeface="Arial Narrow" pitchFamily="34" charset="0"/>
              </a:rPr>
              <a:t>И  новые поколения газовиков!</a:t>
            </a:r>
            <a:endParaRPr lang="en-US" sz="16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endParaRPr lang="en-US" dirty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endParaRPr lang="ru-RU" sz="1400" b="1" dirty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lvl="0" algn="ctr"/>
            <a:r>
              <a:rPr lang="ru-RU" sz="1400" b="1" dirty="0" smtClean="0">
                <a:solidFill>
                  <a:srgbClr val="003366"/>
                </a:solidFill>
                <a:latin typeface="Arial Narrow" pitchFamily="34" charset="0"/>
              </a:rPr>
              <a:t> </a:t>
            </a:r>
          </a:p>
          <a:p>
            <a:pPr lvl="0" algn="just"/>
            <a:endParaRPr lang="ru-RU" sz="1400" b="1" dirty="0" smtClean="0">
              <a:solidFill>
                <a:srgbClr val="003366"/>
              </a:solidFill>
              <a:latin typeface="Arial Narrow" pitchFamily="34" charset="0"/>
            </a:endParaRPr>
          </a:p>
          <a:p>
            <a:pPr lvl="0" algn="just"/>
            <a:endParaRPr lang="ru-RU" sz="1400" b="1" dirty="0">
              <a:solidFill>
                <a:srgbClr val="003366"/>
              </a:solidFill>
              <a:latin typeface="Arial Narrow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06229" y="209704"/>
            <a:ext cx="1487908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900" b="1" dirty="0" smtClean="0">
                <a:solidFill>
                  <a:prstClr val="white"/>
                </a:solidFill>
                <a:latin typeface="Arial Narrow" pitchFamily="34" charset="0"/>
              </a:rPr>
              <a:t>Что дальше?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4442">
            <a:off x="7379713" y="1465052"/>
            <a:ext cx="1500973" cy="3398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04" y="1532965"/>
            <a:ext cx="1366326" cy="3263152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034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974" y="866379"/>
            <a:ext cx="5149645" cy="38622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3866" y="37986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900" b="1" dirty="0" smtClean="0">
                <a:solidFill>
                  <a:schemeClr val="bg1"/>
                </a:solidFill>
                <a:latin typeface="Arial Narrow" pitchFamily="34" charset="0"/>
              </a:rPr>
              <a:t>И </a:t>
            </a:r>
            <a:r>
              <a:rPr lang="ru-RU" sz="1900" b="1" dirty="0">
                <a:solidFill>
                  <a:schemeClr val="bg1"/>
                </a:solidFill>
                <a:latin typeface="Arial Narrow" pitchFamily="34" charset="0"/>
              </a:rPr>
              <a:t>маленький факел бескрайней Сибири </a:t>
            </a:r>
            <a:endParaRPr lang="ru-RU" sz="19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lvl="0"/>
            <a:r>
              <a:rPr lang="ru-RU" sz="1900" b="1" dirty="0" smtClean="0">
                <a:solidFill>
                  <a:schemeClr val="bg1"/>
                </a:solidFill>
                <a:latin typeface="Arial Narrow" pitchFamily="34" charset="0"/>
              </a:rPr>
              <a:t>Есть </a:t>
            </a:r>
            <a:r>
              <a:rPr lang="ru-RU" sz="1900" b="1" dirty="0">
                <a:solidFill>
                  <a:schemeClr val="bg1"/>
                </a:solidFill>
                <a:latin typeface="Arial Narrow" pitchFamily="34" charset="0"/>
              </a:rPr>
              <a:t>в каждой квартире!</a:t>
            </a:r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1483866" y="4878789"/>
            <a:ext cx="766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VI</a:t>
            </a:r>
            <a:r>
              <a:rPr lang="ru-RU" sz="1400" dirty="0">
                <a:solidFill>
                  <a:srgbClr val="FFFFFF"/>
                </a:solidFill>
              </a:rPr>
              <a:t> Национальная премия  «Корпоративный музей» 2023-2024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5670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7683</TotalTime>
  <Words>454</Words>
  <Application>Microsoft Office PowerPoint</Application>
  <PresentationFormat>Экран (16:9)</PresentationFormat>
  <Paragraphs>152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 Narrow</vt:lpstr>
      <vt:lpstr>Calibri</vt:lpstr>
      <vt:lpstr>Wingdings</vt:lpstr>
      <vt:lpstr>4_Специальное оформление</vt:lpstr>
      <vt:lpstr>5_Специальное оформление</vt:lpstr>
      <vt:lpstr>7_Специальное оформление</vt:lpstr>
      <vt:lpstr>9_Специальное оформление</vt:lpstr>
      <vt:lpstr>6_Специальное оформление</vt:lpstr>
      <vt:lpstr>8_Специальное оформление</vt:lpstr>
      <vt:lpstr>Номинация «Лучшие образовательные проекты корпоративного музея»</vt:lpstr>
      <vt:lpstr>VI Национальная премия  «Корпоративный музей» 2023-2024 г.</vt:lpstr>
      <vt:lpstr>Презентация PowerPoint</vt:lpstr>
      <vt:lpstr>Азбука - Атлас - Справочник</vt:lpstr>
      <vt:lpstr>От книги к мероприятию. Образовательные проекты корпоративного музея</vt:lpstr>
      <vt:lpstr>Презентация PowerPoint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  <vt:lpstr>Презентация PowerPoint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  <vt:lpstr>VI Национальная премия  «Корпоративный музей» 2023-2024 г.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julia</dc:creator>
  <cp:lastModifiedBy>Юлия</cp:lastModifiedBy>
  <cp:revision>261</cp:revision>
  <dcterms:created xsi:type="dcterms:W3CDTF">2016-02-05T10:31:15Z</dcterms:created>
  <dcterms:modified xsi:type="dcterms:W3CDTF">2024-09-20T10:01:38Z</dcterms:modified>
</cp:coreProperties>
</file>