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8" r:id="rId1"/>
  </p:sldMasterIdLst>
  <p:notesMasterIdLst>
    <p:notesMasterId r:id="rId14"/>
  </p:notesMasterIdLst>
  <p:handoutMasterIdLst>
    <p:handoutMasterId r:id="rId15"/>
  </p:handoutMasterIdLst>
  <p:sldIdLst>
    <p:sldId id="626" r:id="rId2"/>
    <p:sldId id="683" r:id="rId3"/>
    <p:sldId id="676" r:id="rId4"/>
    <p:sldId id="659" r:id="rId5"/>
    <p:sldId id="662" r:id="rId6"/>
    <p:sldId id="661" r:id="rId7"/>
    <p:sldId id="664" r:id="rId8"/>
    <p:sldId id="678" r:id="rId9"/>
    <p:sldId id="674" r:id="rId10"/>
    <p:sldId id="680" r:id="rId11"/>
    <p:sldId id="681" r:id="rId12"/>
    <p:sldId id="675" r:id="rId13"/>
  </p:sldIdLst>
  <p:sldSz cx="9215438" cy="5184775"/>
  <p:notesSz cx="6797675" cy="9928225"/>
  <p:embeddedFontLst>
    <p:embeddedFont>
      <p:font typeface="LiteraturnayaC" panose="020B0604020202020204" charset="0"/>
      <p:regular r:id="rId16"/>
      <p:bold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3455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69112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036691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38225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1727819" algn="l" defTabSz="691128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073384" algn="l" defTabSz="691128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2418947" algn="l" defTabSz="691128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2764511" algn="l" defTabSz="691128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0" userDrawn="1">
          <p15:clr>
            <a:srgbClr val="A4A3A4"/>
          </p15:clr>
        </p15:guide>
        <p15:guide id="2" pos="5488" userDrawn="1">
          <p15:clr>
            <a:srgbClr val="A4A3A4"/>
          </p15:clr>
        </p15:guide>
        <p15:guide id="3" pos="294" userDrawn="1">
          <p15:clr>
            <a:srgbClr val="A4A3A4"/>
          </p15:clr>
        </p15:guide>
        <p15:guide id="4" orient="horz" pos="2971" userDrawn="1">
          <p15:clr>
            <a:srgbClr val="A4A3A4"/>
          </p15:clr>
        </p15:guide>
        <p15:guide id="5" orient="horz" pos="544" userDrawn="1">
          <p15:clr>
            <a:srgbClr val="A4A3A4"/>
          </p15:clr>
        </p15:guide>
        <p15:guide id="6" orient="horz" pos="2880" userDrawn="1">
          <p15:clr>
            <a:srgbClr val="A4A3A4"/>
          </p15:clr>
        </p15:guide>
        <p15:guide id="7" orient="horz" pos="2495" userDrawn="1">
          <p15:clr>
            <a:srgbClr val="A4A3A4"/>
          </p15:clr>
        </p15:guide>
        <p15:guide id="8" orient="horz" pos="635" userDrawn="1">
          <p15:clr>
            <a:srgbClr val="A4A3A4"/>
          </p15:clr>
        </p15:guide>
        <p15:guide id="9" orient="horz" pos="26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вешникова Анна Александровна" initials="САА" lastIdx="10" clrIdx="0">
    <p:extLst/>
  </p:cmAuthor>
  <p:cmAuthor id="2" name="Глеб Руденко" initials="ГР" lastIdx="4" clrIdx="1">
    <p:extLst/>
  </p:cmAuthor>
  <p:cmAuthor id="3" name="Руденко Глеб Геннадьевич" initials="РГГ" lastIdx="1" clrIdx="2">
    <p:extLst/>
  </p:cmAuthor>
  <p:cmAuthor id="4" name="Трачук Аркадий Владимирович" initials="ТАВ" lastIdx="29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27"/>
    <a:srgbClr val="00604A"/>
    <a:srgbClr val="D2AD8E"/>
    <a:srgbClr val="C89B76"/>
    <a:srgbClr val="006D2C"/>
    <a:srgbClr val="73B672"/>
    <a:srgbClr val="FFFFFF"/>
    <a:srgbClr val="368679"/>
    <a:srgbClr val="000000"/>
    <a:srgbClr val="C4B7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7422" autoAdjust="0"/>
  </p:normalViewPr>
  <p:slideViewPr>
    <p:cSldViewPr>
      <p:cViewPr>
        <p:scale>
          <a:sx n="153" d="100"/>
          <a:sy n="153" d="100"/>
        </p:scale>
        <p:origin x="-306" y="-24"/>
      </p:cViewPr>
      <p:guideLst>
        <p:guide orient="horz" pos="250"/>
        <p:guide orient="horz" pos="2971"/>
        <p:guide orient="horz" pos="544"/>
        <p:guide orient="horz" pos="2880"/>
        <p:guide orient="horz" pos="2495"/>
        <p:guide orient="horz" pos="635"/>
        <p:guide orient="horz" pos="2676"/>
        <p:guide pos="5488"/>
        <p:guide pos="2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7336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294" y="0"/>
            <a:ext cx="2945862" cy="497336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fld id="{B8376F11-D641-4B2A-8EE6-30817E3D8E63}" type="datetime1">
              <a:rPr lang="ru-RU" smtClean="0">
                <a:latin typeface="Arial" panose="020B0604020202020204" pitchFamily="34" charset="0"/>
              </a:rPr>
              <a:pPr/>
              <a:t>27.01.2026</a:t>
            </a:fld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890"/>
            <a:ext cx="2945862" cy="497335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294" y="9430890"/>
            <a:ext cx="2945862" cy="497335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fld id="{78BB1576-6EB3-4ADC-9C97-451F3D02AF28}" type="slidenum">
              <a:rPr lang="ru-RU" smtClean="0">
                <a:latin typeface="Arial" panose="020B0604020202020204" pitchFamily="34" charset="0"/>
              </a:rPr>
              <a:pPr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7340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813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813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1B7CDDC-F2BA-4A49-A46B-B7FD6E6D8EA2}" type="datetime1">
              <a:rPr lang="ru-RU" smtClean="0"/>
              <a:pPr/>
              <a:t>27.01.2026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1"/>
            <a:ext cx="2945659" cy="49813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30091"/>
            <a:ext cx="2945659" cy="49813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BB1ABC3-02FF-457E-BA1E-5608BB9B655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79953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1pPr>
    <a:lvl2pPr marL="345563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2pPr>
    <a:lvl3pPr marL="691128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3pPr>
    <a:lvl4pPr marL="1036691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4pPr>
    <a:lvl5pPr marL="1382256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5pPr>
    <a:lvl6pPr marL="1727819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6pPr>
    <a:lvl7pPr marL="2073384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7pPr>
    <a:lvl8pPr marL="2418947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8pPr>
    <a:lvl9pPr marL="2764511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1930" y="848527"/>
            <a:ext cx="6911579" cy="1805070"/>
          </a:xfrm>
        </p:spPr>
        <p:txBody>
          <a:bodyPr anchor="b"/>
          <a:lstStyle>
            <a:lvl1pPr algn="ctr">
              <a:defRPr sz="453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1930" y="2723207"/>
            <a:ext cx="6911579" cy="1251787"/>
          </a:xfrm>
        </p:spPr>
        <p:txBody>
          <a:bodyPr/>
          <a:lstStyle>
            <a:lvl1pPr marL="0" indent="0" algn="ctr">
              <a:buNone/>
              <a:defRPr sz="1814"/>
            </a:lvl1pPr>
            <a:lvl2pPr marL="345597" indent="0" algn="ctr">
              <a:buNone/>
              <a:defRPr sz="1512"/>
            </a:lvl2pPr>
            <a:lvl3pPr marL="691195" indent="0" algn="ctr">
              <a:buNone/>
              <a:defRPr sz="1361"/>
            </a:lvl3pPr>
            <a:lvl4pPr marL="1036792" indent="0" algn="ctr">
              <a:buNone/>
              <a:defRPr sz="1209"/>
            </a:lvl4pPr>
            <a:lvl5pPr marL="1382390" indent="0" algn="ctr">
              <a:buNone/>
              <a:defRPr sz="1209"/>
            </a:lvl5pPr>
            <a:lvl6pPr marL="1727987" indent="0" algn="ctr">
              <a:buNone/>
              <a:defRPr sz="1209"/>
            </a:lvl6pPr>
            <a:lvl7pPr marL="2073585" indent="0" algn="ctr">
              <a:buNone/>
              <a:defRPr sz="1209"/>
            </a:lvl7pPr>
            <a:lvl8pPr marL="2419182" indent="0" algn="ctr">
              <a:buNone/>
              <a:defRPr sz="1209"/>
            </a:lvl8pPr>
            <a:lvl9pPr marL="2764780" indent="0" algn="ctr">
              <a:buNone/>
              <a:defRPr sz="1209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4C7AF9-E4BA-4A0F-9F3D-E95C084EE8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884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1DFFE2-1D18-4724-B023-7A1D57891C7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9318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762" y="1292594"/>
            <a:ext cx="7948315" cy="2156722"/>
          </a:xfrm>
        </p:spPr>
        <p:txBody>
          <a:bodyPr anchor="b"/>
          <a:lstStyle>
            <a:lvl1pPr>
              <a:defRPr sz="453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762" y="3469719"/>
            <a:ext cx="7948315" cy="1134169"/>
          </a:xfrm>
        </p:spPr>
        <p:txBody>
          <a:bodyPr/>
          <a:lstStyle>
            <a:lvl1pPr marL="0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1pPr>
            <a:lvl2pPr marL="345597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2pPr>
            <a:lvl3pPr marL="691195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3pPr>
            <a:lvl4pPr marL="1036792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4pPr>
            <a:lvl5pPr marL="1382390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5pPr>
            <a:lvl6pPr marL="1727987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6pPr>
            <a:lvl7pPr marL="2073585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7pPr>
            <a:lvl8pPr marL="2419182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8pPr>
            <a:lvl9pPr marL="2764780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B850F5-03F5-4E99-8E98-E97DA10B617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1783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561" y="1380206"/>
            <a:ext cx="3916561" cy="32896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316" y="1380206"/>
            <a:ext cx="3916561" cy="32896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F32AF-F28C-4558-B17E-FA6CB2D9F12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270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762" y="276042"/>
            <a:ext cx="7948315" cy="10021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4762" y="1270990"/>
            <a:ext cx="3898562" cy="622893"/>
          </a:xfrm>
        </p:spPr>
        <p:txBody>
          <a:bodyPr anchor="b"/>
          <a:lstStyle>
            <a:lvl1pPr marL="0" indent="0">
              <a:buNone/>
              <a:defRPr sz="1814" b="1"/>
            </a:lvl1pPr>
            <a:lvl2pPr marL="345597" indent="0">
              <a:buNone/>
              <a:defRPr sz="1512" b="1"/>
            </a:lvl2pPr>
            <a:lvl3pPr marL="691195" indent="0">
              <a:buNone/>
              <a:defRPr sz="1361" b="1"/>
            </a:lvl3pPr>
            <a:lvl4pPr marL="1036792" indent="0">
              <a:buNone/>
              <a:defRPr sz="1209" b="1"/>
            </a:lvl4pPr>
            <a:lvl5pPr marL="1382390" indent="0">
              <a:buNone/>
              <a:defRPr sz="1209" b="1"/>
            </a:lvl5pPr>
            <a:lvl6pPr marL="1727987" indent="0">
              <a:buNone/>
              <a:defRPr sz="1209" b="1"/>
            </a:lvl6pPr>
            <a:lvl7pPr marL="2073585" indent="0">
              <a:buNone/>
              <a:defRPr sz="1209" b="1"/>
            </a:lvl7pPr>
            <a:lvl8pPr marL="2419182" indent="0">
              <a:buNone/>
              <a:defRPr sz="1209" b="1"/>
            </a:lvl8pPr>
            <a:lvl9pPr marL="2764780" indent="0">
              <a:buNone/>
              <a:defRPr sz="120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762" y="1893883"/>
            <a:ext cx="3898562" cy="27856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5316" y="1270990"/>
            <a:ext cx="3917761" cy="622893"/>
          </a:xfrm>
        </p:spPr>
        <p:txBody>
          <a:bodyPr anchor="b"/>
          <a:lstStyle>
            <a:lvl1pPr marL="0" indent="0">
              <a:buNone/>
              <a:defRPr sz="1814" b="1"/>
            </a:lvl1pPr>
            <a:lvl2pPr marL="345597" indent="0">
              <a:buNone/>
              <a:defRPr sz="1512" b="1"/>
            </a:lvl2pPr>
            <a:lvl3pPr marL="691195" indent="0">
              <a:buNone/>
              <a:defRPr sz="1361" b="1"/>
            </a:lvl3pPr>
            <a:lvl4pPr marL="1036792" indent="0">
              <a:buNone/>
              <a:defRPr sz="1209" b="1"/>
            </a:lvl4pPr>
            <a:lvl5pPr marL="1382390" indent="0">
              <a:buNone/>
              <a:defRPr sz="1209" b="1"/>
            </a:lvl5pPr>
            <a:lvl6pPr marL="1727987" indent="0">
              <a:buNone/>
              <a:defRPr sz="1209" b="1"/>
            </a:lvl6pPr>
            <a:lvl7pPr marL="2073585" indent="0">
              <a:buNone/>
              <a:defRPr sz="1209" b="1"/>
            </a:lvl7pPr>
            <a:lvl8pPr marL="2419182" indent="0">
              <a:buNone/>
              <a:defRPr sz="1209" b="1"/>
            </a:lvl8pPr>
            <a:lvl9pPr marL="2764780" indent="0">
              <a:buNone/>
              <a:defRPr sz="120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5316" y="1893883"/>
            <a:ext cx="3917761" cy="27856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037B5-9714-453A-8D32-CFD6EE0D947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4741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1B65E9-A2B4-4591-8E39-94CD33C4AFB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988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54D988-A441-408C-BB6F-AC557F5744A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9805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762" y="345652"/>
            <a:ext cx="2972218" cy="1209781"/>
          </a:xfrm>
        </p:spPr>
        <p:txBody>
          <a:bodyPr anchor="b"/>
          <a:lstStyle>
            <a:lvl1pPr>
              <a:defRPr sz="241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7762" y="746512"/>
            <a:ext cx="4665315" cy="3684551"/>
          </a:xfrm>
        </p:spPr>
        <p:txBody>
          <a:bodyPr/>
          <a:lstStyle>
            <a:lvl1pPr>
              <a:defRPr sz="2419"/>
            </a:lvl1pPr>
            <a:lvl2pPr>
              <a:defRPr sz="2117"/>
            </a:lvl2pPr>
            <a:lvl3pPr>
              <a:defRPr sz="1814"/>
            </a:lvl3pPr>
            <a:lvl4pPr>
              <a:defRPr sz="1512"/>
            </a:lvl4pPr>
            <a:lvl5pPr>
              <a:defRPr sz="1512"/>
            </a:lvl5pPr>
            <a:lvl6pPr>
              <a:defRPr sz="1512"/>
            </a:lvl6pPr>
            <a:lvl7pPr>
              <a:defRPr sz="1512"/>
            </a:lvl7pPr>
            <a:lvl8pPr>
              <a:defRPr sz="1512"/>
            </a:lvl8pPr>
            <a:lvl9pPr>
              <a:defRPr sz="151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762" y="1555433"/>
            <a:ext cx="2972218" cy="2881631"/>
          </a:xfrm>
        </p:spPr>
        <p:txBody>
          <a:bodyPr/>
          <a:lstStyle>
            <a:lvl1pPr marL="0" indent="0">
              <a:buNone/>
              <a:defRPr sz="1209"/>
            </a:lvl1pPr>
            <a:lvl2pPr marL="345597" indent="0">
              <a:buNone/>
              <a:defRPr sz="1058"/>
            </a:lvl2pPr>
            <a:lvl3pPr marL="691195" indent="0">
              <a:buNone/>
              <a:defRPr sz="907"/>
            </a:lvl3pPr>
            <a:lvl4pPr marL="1036792" indent="0">
              <a:buNone/>
              <a:defRPr sz="756"/>
            </a:lvl4pPr>
            <a:lvl5pPr marL="1382390" indent="0">
              <a:buNone/>
              <a:defRPr sz="756"/>
            </a:lvl5pPr>
            <a:lvl6pPr marL="1727987" indent="0">
              <a:buNone/>
              <a:defRPr sz="756"/>
            </a:lvl6pPr>
            <a:lvl7pPr marL="2073585" indent="0">
              <a:buNone/>
              <a:defRPr sz="756"/>
            </a:lvl7pPr>
            <a:lvl8pPr marL="2419182" indent="0">
              <a:buNone/>
              <a:defRPr sz="756"/>
            </a:lvl8pPr>
            <a:lvl9pPr marL="2764780" indent="0">
              <a:buNone/>
              <a:defRPr sz="75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85B410-3A74-40A8-84C7-54A414B41C5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277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762" y="345652"/>
            <a:ext cx="2972218" cy="1209781"/>
          </a:xfrm>
        </p:spPr>
        <p:txBody>
          <a:bodyPr anchor="b"/>
          <a:lstStyle>
            <a:lvl1pPr>
              <a:defRPr sz="241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17762" y="746512"/>
            <a:ext cx="4665315" cy="3684551"/>
          </a:xfrm>
        </p:spPr>
        <p:txBody>
          <a:bodyPr anchor="t"/>
          <a:lstStyle>
            <a:lvl1pPr marL="0" indent="0">
              <a:buNone/>
              <a:defRPr sz="2419"/>
            </a:lvl1pPr>
            <a:lvl2pPr marL="345597" indent="0">
              <a:buNone/>
              <a:defRPr sz="2117"/>
            </a:lvl2pPr>
            <a:lvl3pPr marL="691195" indent="0">
              <a:buNone/>
              <a:defRPr sz="1814"/>
            </a:lvl3pPr>
            <a:lvl4pPr marL="1036792" indent="0">
              <a:buNone/>
              <a:defRPr sz="1512"/>
            </a:lvl4pPr>
            <a:lvl5pPr marL="1382390" indent="0">
              <a:buNone/>
              <a:defRPr sz="1512"/>
            </a:lvl5pPr>
            <a:lvl6pPr marL="1727987" indent="0">
              <a:buNone/>
              <a:defRPr sz="1512"/>
            </a:lvl6pPr>
            <a:lvl7pPr marL="2073585" indent="0">
              <a:buNone/>
              <a:defRPr sz="1512"/>
            </a:lvl7pPr>
            <a:lvl8pPr marL="2419182" indent="0">
              <a:buNone/>
              <a:defRPr sz="1512"/>
            </a:lvl8pPr>
            <a:lvl9pPr marL="2764780" indent="0">
              <a:buNone/>
              <a:defRPr sz="1512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762" y="1555433"/>
            <a:ext cx="2972218" cy="2881631"/>
          </a:xfrm>
        </p:spPr>
        <p:txBody>
          <a:bodyPr/>
          <a:lstStyle>
            <a:lvl1pPr marL="0" indent="0">
              <a:buNone/>
              <a:defRPr sz="1209"/>
            </a:lvl1pPr>
            <a:lvl2pPr marL="345597" indent="0">
              <a:buNone/>
              <a:defRPr sz="1058"/>
            </a:lvl2pPr>
            <a:lvl3pPr marL="691195" indent="0">
              <a:buNone/>
              <a:defRPr sz="907"/>
            </a:lvl3pPr>
            <a:lvl4pPr marL="1036792" indent="0">
              <a:buNone/>
              <a:defRPr sz="756"/>
            </a:lvl4pPr>
            <a:lvl5pPr marL="1382390" indent="0">
              <a:buNone/>
              <a:defRPr sz="756"/>
            </a:lvl5pPr>
            <a:lvl6pPr marL="1727987" indent="0">
              <a:buNone/>
              <a:defRPr sz="756"/>
            </a:lvl6pPr>
            <a:lvl7pPr marL="2073585" indent="0">
              <a:buNone/>
              <a:defRPr sz="756"/>
            </a:lvl7pPr>
            <a:lvl8pPr marL="2419182" indent="0">
              <a:buNone/>
              <a:defRPr sz="756"/>
            </a:lvl8pPr>
            <a:lvl9pPr marL="2764780" indent="0">
              <a:buNone/>
              <a:defRPr sz="75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CEC40-6B21-4027-BB74-EBD042C6E78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843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CED806-E4C7-4717-9FC5-C75580A5E4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2302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798" y="276041"/>
            <a:ext cx="1987079" cy="439385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562" y="276041"/>
            <a:ext cx="5846043" cy="43938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1B7BC-34F3-4A19-95ED-A4BC6F5EAD9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147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562" y="276042"/>
            <a:ext cx="7948315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562" y="1380206"/>
            <a:ext cx="7948315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61" y="4805519"/>
            <a:ext cx="2073474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52614" y="4805519"/>
            <a:ext cx="311021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08403" y="4805519"/>
            <a:ext cx="2073474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E293686-2B73-4406-97C5-7CFF3E17975E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1653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691195" rtl="0" eaLnBrk="1" latinLnBrk="0" hangingPunct="1">
        <a:lnSpc>
          <a:spcPct val="90000"/>
        </a:lnSpc>
        <a:spcBef>
          <a:spcPct val="0"/>
        </a:spcBef>
        <a:buNone/>
        <a:defRPr sz="33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2799" indent="-172799" algn="l" defTabSz="691195" rtl="0" eaLnBrk="1" latinLnBrk="0" hangingPunct="1">
        <a:lnSpc>
          <a:spcPct val="90000"/>
        </a:lnSpc>
        <a:spcBef>
          <a:spcPts val="756"/>
        </a:spcBef>
        <a:buFont typeface="Arial" panose="020B0604020202020204" pitchFamily="34" charset="0"/>
        <a:buChar char="•"/>
        <a:defRPr sz="2117" kern="1200">
          <a:solidFill>
            <a:schemeClr val="tx1"/>
          </a:solidFill>
          <a:latin typeface="+mn-lt"/>
          <a:ea typeface="+mn-ea"/>
          <a:cs typeface="+mn-cs"/>
        </a:defRPr>
      </a:lvl1pPr>
      <a:lvl2pPr marL="518396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2pPr>
      <a:lvl3pPr marL="863994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3pPr>
      <a:lvl4pPr marL="1209591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4pPr>
      <a:lvl5pPr marL="1555189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5pPr>
      <a:lvl6pPr marL="1900786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6pPr>
      <a:lvl7pPr marL="2246384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7pPr>
      <a:lvl8pPr marL="2591981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8pPr>
      <a:lvl9pPr marL="2937579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1pPr>
      <a:lvl2pPr marL="345597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2pPr>
      <a:lvl3pPr marL="691195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3pPr>
      <a:lvl4pPr marL="1036792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4pPr>
      <a:lvl5pPr marL="1382390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5pPr>
      <a:lvl6pPr marL="1727987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6pPr>
      <a:lvl7pPr marL="2073585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7pPr>
      <a:lvl8pPr marL="2419182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8pPr>
      <a:lvl9pPr marL="2764780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22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215" y="3636362"/>
            <a:ext cx="9037004" cy="1257404"/>
          </a:xfrm>
        </p:spPr>
        <p:txBody>
          <a:bodyPr>
            <a:noAutofit/>
          </a:bodyPr>
          <a:lstStyle/>
          <a:p>
            <a:pPr algn="l"/>
            <a:r>
              <a:rPr lang="ru-RU" sz="3600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«Со знаком </a:t>
            </a:r>
            <a:r>
              <a:rPr lang="en-US" sz="3600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“</a:t>
            </a:r>
            <a:r>
              <a:rPr lang="ru-RU" sz="3600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С. П. Б.</a:t>
            </a:r>
            <a:r>
              <a:rPr lang="en-US" sz="3600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”</a:t>
            </a:r>
            <a:r>
              <a:rPr lang="ru-RU" sz="3600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»: </a:t>
            </a:r>
            <a:br>
              <a:rPr lang="ru-RU" sz="3600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</a:br>
            <a:r>
              <a:rPr lang="ru-RU" sz="3600" spc="-30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Гознак – в Государственном Эрмитаже</a:t>
            </a:r>
            <a:endParaRPr lang="ru-RU" sz="3600" dirty="0">
              <a:solidFill>
                <a:srgbClr val="00604A"/>
              </a:solidFill>
              <a:latin typeface="LiteraturnayaC" pitchFamily="2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7819" y="1548271"/>
            <a:ext cx="4608512" cy="1057344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dirty="0" smtClean="0">
                <a:latin typeface="LiteraturnayaC" pitchFamily="2" charset="0"/>
                <a:ea typeface="+mj-ea"/>
                <a:cs typeface="Arial" panose="020B0604020202020204" pitchFamily="34" charset="0"/>
              </a:rPr>
              <a:t> Номинация</a:t>
            </a:r>
          </a:p>
          <a:p>
            <a:pPr algn="l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dirty="0" smtClean="0">
                <a:latin typeface="LiteraturnayaC" pitchFamily="2" charset="0"/>
                <a:ea typeface="+mj-ea"/>
                <a:cs typeface="Arial" panose="020B0604020202020204" pitchFamily="34" charset="0"/>
              </a:rPr>
              <a:t>«Выставка года»</a:t>
            </a:r>
            <a:endParaRPr lang="ru-RU" sz="2000" dirty="0">
              <a:latin typeface="LiteraturnayaC" pitchFamily="2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507819" y="360139"/>
            <a:ext cx="2859682" cy="694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dirty="0" smtClean="0">
                <a:latin typeface="LiteraturnayaC" pitchFamily="2" charset="0"/>
                <a:ea typeface="+mj-ea"/>
                <a:cs typeface="Arial" panose="020B0604020202020204" pitchFamily="34" charset="0"/>
              </a:rPr>
              <a:t>Музей истории денег</a:t>
            </a:r>
          </a:p>
          <a:p>
            <a:pPr algn="l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dirty="0" smtClean="0">
                <a:latin typeface="LiteraturnayaC" pitchFamily="2" charset="0"/>
                <a:ea typeface="+mj-ea"/>
                <a:cs typeface="Arial" panose="020B0604020202020204" pitchFamily="34" charset="0"/>
              </a:rPr>
              <a:t>АО «Гознак»</a:t>
            </a:r>
            <a:endParaRPr lang="ru-RU" sz="2000" dirty="0">
              <a:latin typeface="LiteraturnayaC" pitchFamily="2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7365" y="360139"/>
            <a:ext cx="2435345" cy="50765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" y="37909"/>
            <a:ext cx="5454755" cy="363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91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3803" y="661962"/>
            <a:ext cx="4701034" cy="4062189"/>
          </a:xfrm>
        </p:spPr>
        <p:txBody>
          <a:bodyPr>
            <a:noAutofit/>
          </a:bodyPr>
          <a:lstStyle/>
          <a:p>
            <a:pPr marL="177800" algn="l">
              <a:spcBef>
                <a:spcPts val="0"/>
              </a:spcBef>
              <a:spcAft>
                <a:spcPts val="1200"/>
              </a:spcAft>
            </a:pPr>
            <a:endParaRPr lang="ru-RU" sz="1600" dirty="0" smtClean="0">
              <a:latin typeface="LiteraturnayaC" pitchFamily="2" charset="0"/>
            </a:endParaRPr>
          </a:p>
          <a:p>
            <a:pPr marL="463550" indent="-28575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prstClr val="black"/>
                </a:solidFill>
                <a:latin typeface="LiteraturnayaC" pitchFamily="2" charset="0"/>
              </a:rPr>
              <a:t>Повод: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 </a:t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300-летие Санкт-Петербургского </a:t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монетного двора</a:t>
            </a:r>
          </a:p>
          <a:p>
            <a:pPr marL="463550" indent="-28575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prstClr val="black"/>
                </a:solidFill>
                <a:latin typeface="LiteraturnayaC" pitchFamily="2" charset="0"/>
              </a:rPr>
              <a:t>Где: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 Манеж Малого Эрмитажа</a:t>
            </a:r>
          </a:p>
          <a:p>
            <a:pPr marL="463550" indent="-28575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prstClr val="black"/>
                </a:solidFill>
                <a:latin typeface="LiteraturnayaC" pitchFamily="2" charset="0"/>
              </a:rPr>
              <a:t>Когда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: 22.10.2024 – 11.02.2025</a:t>
            </a:r>
          </a:p>
          <a:p>
            <a:pPr marL="463550" indent="-28575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prstClr val="black"/>
                </a:solidFill>
                <a:latin typeface="LiteraturnayaC" pitchFamily="2" charset="0"/>
              </a:rPr>
              <a:t>Организаторы: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Государственный Эрмитаж </a:t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и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АО «Гознак»</a:t>
            </a:r>
          </a:p>
          <a:p>
            <a:pPr marL="463550" indent="-28575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prstClr val="black"/>
                </a:solidFill>
                <a:latin typeface="LiteraturnayaC" pitchFamily="2" charset="0"/>
              </a:rPr>
              <a:t>Количество экспонатов: </a:t>
            </a:r>
            <a:br>
              <a:rPr lang="ru-RU" sz="1600" b="1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около двух тысяч.</a:t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endParaRPr lang="ru-RU" sz="1600" dirty="0" smtClean="0">
              <a:solidFill>
                <a:prstClr val="black"/>
              </a:solidFill>
              <a:latin typeface="LiteraturnayaC" pitchFamily="2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95018" y="265464"/>
            <a:ext cx="8712968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«СО ЗНАКОМ </a:t>
            </a:r>
            <a:r>
              <a:rPr kumimoji="0" lang="en-US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“</a:t>
            </a: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С. П. Б.</a:t>
            </a:r>
            <a:r>
              <a:rPr kumimoji="0" lang="en-US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”</a:t>
            </a: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»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767959" y="1885276"/>
            <a:ext cx="2376264" cy="2457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9887" y="4662340"/>
            <a:ext cx="1030027" cy="451315"/>
          </a:xfrm>
          <a:prstGeom prst="rect">
            <a:avLst/>
          </a:prstGeom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200007" y="4723697"/>
            <a:ext cx="1789954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Номинация «Выставка года»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027" y="994736"/>
            <a:ext cx="5501405" cy="3667604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-39008" y="2581322"/>
            <a:ext cx="9181020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algn="l" fontAlgn="auto">
              <a:spcBef>
                <a:spcPts val="0"/>
              </a:spcBef>
              <a:spcAft>
                <a:spcPts val="1200"/>
              </a:spcAft>
            </a:pPr>
            <a:endParaRPr lang="ru-RU" sz="1600" dirty="0" smtClean="0">
              <a:latin typeface="LiteraturnayaC" pitchFamily="2" charset="0"/>
            </a:endParaRPr>
          </a:p>
          <a:p>
            <a:pPr marL="177800" lvl="0" algn="l" fontAlgn="auto">
              <a:spcBef>
                <a:spcPts val="0"/>
              </a:spcBef>
              <a:spcAft>
                <a:spcPts val="1200"/>
              </a:spcAft>
            </a:pP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08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88460" y="562326"/>
            <a:ext cx="4138484" cy="4538732"/>
          </a:xfrm>
        </p:spPr>
        <p:txBody>
          <a:bodyPr>
            <a:noAutofit/>
          </a:bodyPr>
          <a:lstStyle/>
          <a:p>
            <a:pPr marL="177800" algn="l">
              <a:spcBef>
                <a:spcPts val="0"/>
              </a:spcBef>
              <a:spcAft>
                <a:spcPts val="1200"/>
              </a:spcAft>
            </a:pPr>
            <a:endParaRPr lang="ru-RU" sz="1600" dirty="0" smtClean="0">
              <a:latin typeface="LiteraturnayaC" pitchFamily="2" charset="0"/>
            </a:endParaRPr>
          </a:p>
          <a:p>
            <a:pPr marL="177800" algn="l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latin typeface="LiteraturnayaC" pitchFamily="2" charset="0"/>
              </a:rPr>
              <a:t>«Со знаком </a:t>
            </a:r>
            <a:r>
              <a:rPr lang="en-US" sz="1600" dirty="0" smtClean="0">
                <a:latin typeface="LiteraturnayaC" pitchFamily="2" charset="0"/>
              </a:rPr>
              <a:t>“</a:t>
            </a:r>
            <a:r>
              <a:rPr lang="ru-RU" sz="1600" dirty="0" smtClean="0">
                <a:latin typeface="LiteraturnayaC" pitchFamily="2" charset="0"/>
              </a:rPr>
              <a:t>С. П. Б.</a:t>
            </a:r>
            <a:r>
              <a:rPr lang="en-US" sz="1600" dirty="0" smtClean="0">
                <a:latin typeface="LiteraturnayaC" pitchFamily="2" charset="0"/>
              </a:rPr>
              <a:t>”</a:t>
            </a:r>
            <a:r>
              <a:rPr lang="ru-RU" sz="1600" dirty="0" smtClean="0">
                <a:latin typeface="LiteraturnayaC" pitchFamily="2" charset="0"/>
              </a:rPr>
              <a:t>»</a:t>
            </a:r>
            <a:r>
              <a:rPr lang="en-US" sz="1600" dirty="0" smtClean="0">
                <a:latin typeface="LiteraturnayaC" pitchFamily="2" charset="0"/>
              </a:rPr>
              <a:t> </a:t>
            </a:r>
            <a:r>
              <a:rPr lang="ru-RU" sz="1600" dirty="0" smtClean="0">
                <a:latin typeface="LiteraturnayaC" pitchFamily="2" charset="0"/>
              </a:rPr>
              <a:t>стала крупнейшей выставкой, посвященной </a:t>
            </a:r>
            <a:r>
              <a:rPr lang="ru-RU" sz="1600" dirty="0">
                <a:latin typeface="LiteraturnayaC" pitchFamily="2" charset="0"/>
              </a:rPr>
              <a:t>продукции и работе Монетного двора, за всю историю существования предприятия</a:t>
            </a:r>
            <a:r>
              <a:rPr lang="ru-RU" sz="1600" dirty="0" smtClean="0">
                <a:latin typeface="LiteraturnayaC" pitchFamily="2" charset="0"/>
              </a:rPr>
              <a:t>. </a:t>
            </a:r>
          </a:p>
          <a:p>
            <a:pPr marL="177800" algn="l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latin typeface="LiteraturnayaC" pitchFamily="2" charset="0"/>
              </a:rPr>
              <a:t>Сотрудник выставочного комплекса Гознака – Андрей Богданов – являлся одним из кураторов выставки.</a:t>
            </a:r>
          </a:p>
          <a:p>
            <a:pPr marL="177800" algn="l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latin typeface="LiteraturnayaC" pitchFamily="2" charset="0"/>
              </a:rPr>
              <a:t>Многие </a:t>
            </a:r>
            <a:r>
              <a:rPr lang="ru-RU" sz="1600" dirty="0">
                <a:latin typeface="LiteraturnayaC" pitchFamily="2" charset="0"/>
              </a:rPr>
              <a:t>экспонаты </a:t>
            </a:r>
            <a:r>
              <a:rPr lang="ru-RU" sz="1600" dirty="0" smtClean="0">
                <a:latin typeface="LiteraturnayaC" pitchFamily="2" charset="0"/>
              </a:rPr>
              <a:t>выставки ранее </a:t>
            </a:r>
            <a:r>
              <a:rPr lang="ru-RU" sz="1600" dirty="0">
                <a:latin typeface="LiteraturnayaC" pitchFamily="2" charset="0"/>
              </a:rPr>
              <a:t>никогда не выставлялись и не публиковались; они являются нумизматическими редкостями мирового уровня.</a:t>
            </a:r>
          </a:p>
          <a:p>
            <a:pPr marL="177800" algn="l">
              <a:spcBef>
                <a:spcPts val="0"/>
              </a:spcBef>
              <a:spcAft>
                <a:spcPts val="1200"/>
              </a:spcAft>
            </a:pPr>
            <a:endParaRPr lang="ru-RU" sz="1600" dirty="0">
              <a:latin typeface="LiteraturnayaC" pitchFamily="2" charset="0"/>
            </a:endParaRPr>
          </a:p>
          <a:p>
            <a:pPr marL="177800" algn="l">
              <a:spcBef>
                <a:spcPts val="0"/>
              </a:spcBef>
              <a:spcAft>
                <a:spcPts val="1200"/>
              </a:spcAft>
            </a:pPr>
            <a:endParaRPr lang="ru-RU" sz="1600" dirty="0">
              <a:latin typeface="LiteraturnayaC" pitchFamily="2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-524587" y="49526"/>
            <a:ext cx="6968509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	крупнейшая и уникальная</a:t>
            </a:r>
            <a:endParaRPr kumimoji="0" lang="ru-RU" sz="2400" b="1" i="0" u="none" strike="noStrike" kern="1200" cap="all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767959" y="1885276"/>
            <a:ext cx="2376264" cy="2457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659" y="4739227"/>
            <a:ext cx="1030027" cy="4513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307" y="4820618"/>
            <a:ext cx="1792379" cy="2804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61" y="965619"/>
            <a:ext cx="4999464" cy="333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2675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81212" y="411446"/>
            <a:ext cx="3671322" cy="5405271"/>
          </a:xfrm>
        </p:spPr>
        <p:txBody>
          <a:bodyPr>
            <a:noAutofit/>
          </a:bodyPr>
          <a:lstStyle/>
          <a:p>
            <a:pPr marL="177800" algn="l">
              <a:spcBef>
                <a:spcPts val="0"/>
              </a:spcBef>
              <a:spcAft>
                <a:spcPts val="1200"/>
              </a:spcAft>
            </a:pPr>
            <a:endParaRPr lang="ru-RU" sz="1600" dirty="0" smtClean="0">
              <a:latin typeface="LiteraturnayaC" pitchFamily="2" charset="0"/>
            </a:endParaRPr>
          </a:p>
          <a:p>
            <a:pPr marL="177800" algn="l">
              <a:spcBef>
                <a:spcPts val="0"/>
              </a:spcBef>
              <a:spcAft>
                <a:spcPts val="1200"/>
              </a:spcAft>
            </a:pPr>
            <a:r>
              <a:rPr lang="ru-RU" sz="1600" dirty="0">
                <a:latin typeface="LiteraturnayaC" pitchFamily="2" charset="0"/>
              </a:rPr>
              <a:t>Санкт-Петербургский монетный двор – </a:t>
            </a:r>
            <a:r>
              <a:rPr lang="ru-RU" sz="1600" dirty="0" smtClean="0">
                <a:latin typeface="LiteraturnayaC" pitchFamily="2" charset="0"/>
              </a:rPr>
              <a:t>больше</a:t>
            </a:r>
            <a:r>
              <a:rPr lang="ru-RU" sz="1600" dirty="0">
                <a:latin typeface="LiteraturnayaC" pitchFamily="2" charset="0"/>
              </a:rPr>
              <a:t>, чем просто промышленное предприятие. </a:t>
            </a:r>
            <a:endParaRPr lang="ru-RU" sz="1600" dirty="0" smtClean="0">
              <a:latin typeface="LiteraturnayaC" pitchFamily="2" charset="0"/>
            </a:endParaRPr>
          </a:p>
          <a:p>
            <a:pPr marL="177800" algn="l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latin typeface="LiteraturnayaC" pitchFamily="2" charset="0"/>
              </a:rPr>
              <a:t>Продукция </a:t>
            </a:r>
            <a:r>
              <a:rPr lang="ru-RU" sz="1600" dirty="0">
                <a:latin typeface="LiteraturnayaC" pitchFamily="2" charset="0"/>
              </a:rPr>
              <a:t>Монетного двора – это </a:t>
            </a:r>
            <a:r>
              <a:rPr lang="ru-RU" sz="1600" dirty="0" smtClean="0">
                <a:latin typeface="LiteraturnayaC" pitchFamily="2" charset="0"/>
              </a:rPr>
              <a:t>летопись </a:t>
            </a:r>
            <a:r>
              <a:rPr lang="ru-RU" sz="1600" dirty="0">
                <a:latin typeface="LiteraturnayaC" pitchFamily="2" charset="0"/>
              </a:rPr>
              <a:t>истории страны, </a:t>
            </a:r>
            <a:r>
              <a:rPr lang="ru-RU" sz="1600" dirty="0" smtClean="0">
                <a:latin typeface="LiteraturnayaC" pitchFamily="2" charset="0"/>
              </a:rPr>
              <a:t/>
            </a:r>
            <a:br>
              <a:rPr lang="ru-RU" sz="1600" dirty="0" smtClean="0">
                <a:latin typeface="LiteraturnayaC" pitchFamily="2" charset="0"/>
              </a:rPr>
            </a:br>
            <a:r>
              <a:rPr lang="ru-RU" sz="1600" dirty="0" smtClean="0">
                <a:latin typeface="LiteraturnayaC" pitchFamily="2" charset="0"/>
              </a:rPr>
              <a:t>отчеканенная в </a:t>
            </a:r>
            <a:r>
              <a:rPr lang="ru-RU" sz="1600" dirty="0">
                <a:latin typeface="LiteraturnayaC" pitchFamily="2" charset="0"/>
              </a:rPr>
              <a:t>металле. </a:t>
            </a:r>
          </a:p>
          <a:p>
            <a:pPr marL="177800" algn="l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latin typeface="LiteraturnayaC" pitchFamily="2" charset="0"/>
              </a:rPr>
              <a:t>Необходимо </a:t>
            </a:r>
            <a:r>
              <a:rPr lang="ru-RU" sz="1600" dirty="0">
                <a:latin typeface="LiteraturnayaC" pitchFamily="2" charset="0"/>
              </a:rPr>
              <a:t>было вывести юбилей Монетного двора </a:t>
            </a:r>
            <a:r>
              <a:rPr lang="ru-RU" sz="1600" dirty="0" smtClean="0">
                <a:latin typeface="LiteraturnayaC" pitchFamily="2" charset="0"/>
              </a:rPr>
              <a:t/>
            </a:r>
            <a:br>
              <a:rPr lang="ru-RU" sz="1600" dirty="0" smtClean="0">
                <a:latin typeface="LiteraturnayaC" pitchFamily="2" charset="0"/>
              </a:rPr>
            </a:br>
            <a:r>
              <a:rPr lang="ru-RU" sz="1600" dirty="0" smtClean="0">
                <a:latin typeface="LiteraturnayaC" pitchFamily="2" charset="0"/>
              </a:rPr>
              <a:t>с </a:t>
            </a:r>
            <a:r>
              <a:rPr lang="ru-RU" sz="1600" dirty="0">
                <a:latin typeface="LiteraturnayaC" pitchFamily="2" charset="0"/>
              </a:rPr>
              <a:t>корпоративного </a:t>
            </a:r>
            <a:r>
              <a:rPr lang="ru-RU" sz="1600" dirty="0" smtClean="0">
                <a:latin typeface="LiteraturnayaC" pitchFamily="2" charset="0"/>
              </a:rPr>
              <a:t/>
            </a:r>
            <a:br>
              <a:rPr lang="ru-RU" sz="1600" dirty="0" smtClean="0">
                <a:latin typeface="LiteraturnayaC" pitchFamily="2" charset="0"/>
              </a:rPr>
            </a:br>
            <a:r>
              <a:rPr lang="ru-RU" sz="1600" dirty="0" smtClean="0">
                <a:latin typeface="LiteraturnayaC" pitchFamily="2" charset="0"/>
              </a:rPr>
              <a:t>на </a:t>
            </a:r>
            <a:r>
              <a:rPr lang="ru-RU" sz="1600" dirty="0">
                <a:latin typeface="LiteraturnayaC" pitchFamily="2" charset="0"/>
              </a:rPr>
              <a:t>не только городской, но и </a:t>
            </a:r>
            <a:r>
              <a:rPr lang="ru-RU" sz="1600" dirty="0" smtClean="0">
                <a:latin typeface="LiteraturnayaC" pitchFamily="2" charset="0"/>
              </a:rPr>
              <a:t/>
            </a:r>
            <a:br>
              <a:rPr lang="ru-RU" sz="1600" dirty="0" smtClean="0">
                <a:latin typeface="LiteraturnayaC" pitchFamily="2" charset="0"/>
              </a:rPr>
            </a:br>
            <a:r>
              <a:rPr lang="ru-RU" sz="1600" dirty="0" smtClean="0">
                <a:latin typeface="LiteraturnayaC" pitchFamily="2" charset="0"/>
              </a:rPr>
              <a:t>на </a:t>
            </a:r>
            <a:r>
              <a:rPr lang="ru-RU" sz="1600" dirty="0">
                <a:latin typeface="LiteraturnayaC" pitchFamily="2" charset="0"/>
              </a:rPr>
              <a:t>общероссийский уровень. </a:t>
            </a:r>
            <a:endParaRPr lang="ru-RU" sz="1600" dirty="0" smtClean="0">
              <a:latin typeface="LiteraturnayaC" pitchFamily="2" charset="0"/>
            </a:endParaRPr>
          </a:p>
          <a:p>
            <a:pPr marL="177800" algn="l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latin typeface="LiteraturnayaC" pitchFamily="2" charset="0"/>
              </a:rPr>
              <a:t>Масштабная </a:t>
            </a:r>
            <a:r>
              <a:rPr lang="ru-RU" sz="1600" dirty="0">
                <a:latin typeface="LiteraturnayaC" pitchFamily="2" charset="0"/>
              </a:rPr>
              <a:t>выставка в главном </a:t>
            </a:r>
            <a:r>
              <a:rPr lang="ru-RU" sz="1600" dirty="0" smtClean="0">
                <a:latin typeface="LiteraturnayaC" pitchFamily="2" charset="0"/>
              </a:rPr>
              <a:t/>
            </a:r>
            <a:br>
              <a:rPr lang="ru-RU" sz="1600" dirty="0" smtClean="0">
                <a:latin typeface="LiteraturnayaC" pitchFamily="2" charset="0"/>
              </a:rPr>
            </a:br>
            <a:r>
              <a:rPr lang="ru-RU" sz="1600" dirty="0" smtClean="0">
                <a:latin typeface="LiteraturnayaC" pitchFamily="2" charset="0"/>
              </a:rPr>
              <a:t>музее </a:t>
            </a:r>
            <a:r>
              <a:rPr lang="ru-RU" sz="1600" dirty="0">
                <a:latin typeface="LiteraturnayaC" pitchFamily="2" charset="0"/>
              </a:rPr>
              <a:t>страны </a:t>
            </a:r>
            <a:r>
              <a:rPr lang="ru-RU" sz="1600" dirty="0" smtClean="0">
                <a:latin typeface="LiteraturnayaC" pitchFamily="2" charset="0"/>
              </a:rPr>
              <a:t>позволяла </a:t>
            </a:r>
            <a:br>
              <a:rPr lang="ru-RU" sz="1600" dirty="0" smtClean="0">
                <a:latin typeface="LiteraturnayaC" pitchFamily="2" charset="0"/>
              </a:rPr>
            </a:br>
            <a:r>
              <a:rPr lang="ru-RU" sz="1600" dirty="0" smtClean="0">
                <a:latin typeface="LiteraturnayaC" pitchFamily="2" charset="0"/>
              </a:rPr>
              <a:t>решить </a:t>
            </a:r>
            <a:r>
              <a:rPr lang="ru-RU" sz="1600" dirty="0">
                <a:latin typeface="LiteraturnayaC" pitchFamily="2" charset="0"/>
              </a:rPr>
              <a:t>эту </a:t>
            </a:r>
            <a:r>
              <a:rPr lang="ru-RU" sz="1600" dirty="0" smtClean="0">
                <a:latin typeface="LiteraturnayaC" pitchFamily="2" charset="0"/>
              </a:rPr>
              <a:t>задачу. </a:t>
            </a:r>
            <a:endParaRPr lang="ru-RU" sz="1600" dirty="0">
              <a:latin typeface="LiteraturnayaC" pitchFamily="2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39566" y="213424"/>
            <a:ext cx="8712968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cap="all" dirty="0" smtClean="0">
                <a:solidFill>
                  <a:srgbClr val="00604A"/>
                </a:solidFill>
                <a:latin typeface="LiteraturnayaC" pitchFamily="2" charset="0"/>
                <a:ea typeface="+mj-ea"/>
                <a:cs typeface="Arial" panose="020B0604020202020204" pitchFamily="34" charset="0"/>
              </a:rPr>
              <a:t>Почему в эрмитаже?</a:t>
            </a:r>
            <a:endParaRPr lang="ru-RU" sz="2400" b="1" cap="all" dirty="0">
              <a:solidFill>
                <a:srgbClr val="00604A"/>
              </a:solidFill>
              <a:latin typeface="LiteraturnayaC" pitchFamily="2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767959" y="1885276"/>
            <a:ext cx="2376264" cy="2457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1200"/>
              </a:spcAft>
            </a:pPr>
            <a:endParaRPr lang="ru-RU" sz="1600" dirty="0">
              <a:latin typeface="LiteraturnayaC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243" y="4572607"/>
            <a:ext cx="1030027" cy="451315"/>
          </a:xfrm>
          <a:prstGeom prst="rect">
            <a:avLst/>
          </a:prstGeom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377605" y="4722560"/>
            <a:ext cx="1789954" cy="276041"/>
          </a:xfrm>
        </p:spPr>
        <p:txBody>
          <a:bodyPr/>
          <a:lstStyle/>
          <a:p>
            <a:r>
              <a:rPr lang="ru-RU" altLang="ru-RU" sz="900" dirty="0" smtClean="0">
                <a:latin typeface="LiteraturnayaC" pitchFamily="2" charset="0"/>
              </a:rPr>
              <a:t>Номинация «Выставка года»</a:t>
            </a:r>
            <a:endParaRPr lang="ru-RU" sz="900" dirty="0">
              <a:latin typeface="LiteraturnayaC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797" y="875200"/>
            <a:ext cx="5321325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251235" y="108111"/>
            <a:ext cx="8676964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ЧТО УВИДЕЛИ ГОСТИ</a:t>
            </a:r>
            <a:endParaRPr lang="ru-RU" sz="2400" b="1" dirty="0">
              <a:solidFill>
                <a:srgbClr val="00604A"/>
              </a:solidFill>
              <a:latin typeface="LiteraturnayaC" pitchFamily="2" charset="0"/>
              <a:cs typeface="Arial" panose="020B060402020202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244530" y="612266"/>
            <a:ext cx="4719143" cy="4106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>
                <a:latin typeface="LiteraturnayaC" pitchFamily="2" charset="0"/>
              </a:rPr>
              <a:t>Кроме собственно продукции Монетного двора – монет, медалей, наград – </a:t>
            </a:r>
            <a:r>
              <a:rPr lang="ru-RU" sz="1600" dirty="0" smtClean="0">
                <a:latin typeface="LiteraturnayaC" pitchFamily="2" charset="0"/>
              </a:rPr>
              <a:t/>
            </a:r>
            <a:br>
              <a:rPr lang="ru-RU" sz="1600" dirty="0" smtClean="0">
                <a:latin typeface="LiteraturnayaC" pitchFamily="2" charset="0"/>
              </a:rPr>
            </a:br>
            <a:r>
              <a:rPr lang="ru-RU" sz="1600" dirty="0" smtClean="0">
                <a:latin typeface="LiteraturnayaC" pitchFamily="2" charset="0"/>
              </a:rPr>
              <a:t>на </a:t>
            </a:r>
            <a:r>
              <a:rPr lang="ru-RU" sz="1600" dirty="0">
                <a:latin typeface="LiteraturnayaC" pitchFamily="2" charset="0"/>
              </a:rPr>
              <a:t>выставке были </a:t>
            </a:r>
            <a:r>
              <a:rPr lang="ru-RU" sz="1600" dirty="0" smtClean="0">
                <a:latin typeface="LiteraturnayaC" pitchFamily="2" charset="0"/>
              </a:rPr>
              <a:t>представлены:</a:t>
            </a:r>
          </a:p>
          <a:p>
            <a:pPr marL="285750" indent="-285750" algn="l" fontAlgn="auto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LiteraturnayaC" pitchFamily="2" charset="0"/>
              </a:rPr>
              <a:t>инструменты </a:t>
            </a:r>
            <a:r>
              <a:rPr lang="ru-RU" sz="1600" dirty="0">
                <a:latin typeface="LiteraturnayaC" pitchFamily="2" charset="0"/>
              </a:rPr>
              <a:t>(различные штемпели), </a:t>
            </a:r>
            <a:endParaRPr lang="ru-RU" sz="1600" dirty="0" smtClean="0">
              <a:latin typeface="LiteraturnayaC" pitchFamily="2" charset="0"/>
            </a:endParaRPr>
          </a:p>
          <a:p>
            <a:pPr marL="285750" indent="-285750" algn="l" fontAlgn="auto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LiteraturnayaC" pitchFamily="2" charset="0"/>
              </a:rPr>
              <a:t>эскизы </a:t>
            </a:r>
            <a:r>
              <a:rPr lang="ru-RU" sz="1600" dirty="0">
                <a:latin typeface="LiteraturnayaC" pitchFamily="2" charset="0"/>
              </a:rPr>
              <a:t>(в том числе – нереализованные), </a:t>
            </a:r>
            <a:endParaRPr lang="ru-RU" sz="1600" dirty="0" smtClean="0">
              <a:latin typeface="LiteraturnayaC" pitchFamily="2" charset="0"/>
            </a:endParaRPr>
          </a:p>
          <a:p>
            <a:pPr marL="285750" indent="-285750" algn="l" fontAlgn="auto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LiteraturnayaC" pitchFamily="2" charset="0"/>
              </a:rPr>
              <a:t>предоставленные </a:t>
            </a:r>
            <a:r>
              <a:rPr lang="ru-RU" sz="1600" dirty="0">
                <a:latin typeface="LiteraturnayaC" pitchFamily="2" charset="0"/>
              </a:rPr>
              <a:t>другими отделами Государственного Эрмитажа живописные и графические работы, иллюстрирующие различные эпохи работы Монетного </a:t>
            </a:r>
            <a:r>
              <a:rPr lang="ru-RU" sz="1600" dirty="0" smtClean="0">
                <a:latin typeface="LiteraturnayaC" pitchFamily="2" charset="0"/>
              </a:rPr>
              <a:t>двора,</a:t>
            </a:r>
          </a:p>
          <a:p>
            <a:pPr marL="285750" indent="-285750" algn="l" fontAlgn="auto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LiteraturnayaC" pitchFamily="2" charset="0"/>
              </a:rPr>
              <a:t>мультимедийные экспонаты (интерактивные столы с «денежными» пазлами, видеоролики о производстве монет, фильм о 300-летии Монетного двора и т.д.). </a:t>
            </a:r>
            <a:endParaRPr lang="ru-RU" sz="1600" dirty="0">
              <a:latin typeface="LiteraturnayaC" pitchFamily="2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243" y="4572607"/>
            <a:ext cx="1030027" cy="451315"/>
          </a:xfrm>
          <a:prstGeom prst="rect">
            <a:avLst/>
          </a:prstGeom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>
            <a:off x="4544553" y="3240460"/>
            <a:ext cx="4769261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1200"/>
              </a:spcAft>
            </a:pPr>
            <a:endParaRPr lang="ru-RU" sz="1600" dirty="0">
              <a:latin typeface="LiteraturnayaC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270" y="4658044"/>
            <a:ext cx="1792379" cy="2804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807" y="0"/>
            <a:ext cx="3824089" cy="25493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807" y="2623600"/>
            <a:ext cx="3815631" cy="254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6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219" y="607401"/>
            <a:ext cx="4241999" cy="3734690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ru-RU" sz="1600" dirty="0" smtClean="0">
              <a:latin typeface="LiteraturnayaC" pitchFamily="2" charset="0"/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dirty="0" smtClean="0">
                <a:latin typeface="LiteraturnayaC" pitchFamily="2" charset="0"/>
              </a:rPr>
              <a:t>Некоторые экспонаты помогали </a:t>
            </a:r>
            <a:r>
              <a:rPr lang="ru-RU" sz="1600" dirty="0">
                <a:latin typeface="LiteraturnayaC" pitchFamily="2" charset="0"/>
              </a:rPr>
              <a:t>посетителям познакомиться с процессом создания монет и медалей, техникой и технологией производства.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endParaRPr lang="ru-RU" sz="1600" dirty="0" smtClean="0">
              <a:latin typeface="LiteraturnayaC" pitchFamily="2" charset="0"/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dirty="0" smtClean="0">
                <a:latin typeface="LiteraturnayaC" pitchFamily="2" charset="0"/>
              </a:rPr>
              <a:t>В </a:t>
            </a:r>
            <a:r>
              <a:rPr lang="ru-RU" sz="1600" dirty="0">
                <a:latin typeface="LiteraturnayaC" pitchFamily="2" charset="0"/>
              </a:rPr>
              <a:t>частности, среди экспонатов выставки были исторический винтовой монетный пресс (гости церемонии открытия выставки могли на нем отчеканить памятные жетоны), граверно-копировальный станок Жанвье (XIX век) и другое оборудование.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endParaRPr lang="ru-RU" sz="1600" dirty="0">
              <a:latin typeface="LiteraturnayaC" pitchFamily="2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53330" y="89813"/>
            <a:ext cx="8820980" cy="49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ЧТО УВИДЕЛИ ГОСТИ</a:t>
            </a:r>
            <a:endParaRPr lang="ru-RU" sz="2400" b="1" dirty="0">
              <a:solidFill>
                <a:srgbClr val="00604A"/>
              </a:solidFill>
              <a:latin typeface="LiteraturnayaC" pitchFamily="2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804" y="4740645"/>
            <a:ext cx="1030027" cy="451315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4967759" y="3475828"/>
            <a:ext cx="4320480" cy="1255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600"/>
              </a:spcAft>
            </a:pPr>
            <a:endParaRPr lang="ru-RU" sz="1600" dirty="0">
              <a:latin typeface="LiteraturnayaC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367" y="4826082"/>
            <a:ext cx="1792379" cy="2804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3820" y="2474746"/>
            <a:ext cx="4045054" cy="26967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008" y="-9201"/>
            <a:ext cx="4037194" cy="269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11125" y="72107"/>
            <a:ext cx="8964203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ЧТО УВИДЕЛИ ГОСТИ</a:t>
            </a:r>
            <a:endParaRPr lang="ru-RU" sz="2400" b="1" dirty="0">
              <a:solidFill>
                <a:srgbClr val="00604A"/>
              </a:solidFill>
              <a:latin typeface="LiteraturnayaC" pitchFamily="2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64" y="4737523"/>
            <a:ext cx="1030027" cy="451315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13957" y="3204455"/>
            <a:ext cx="8892988" cy="1595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600"/>
              </a:spcAft>
            </a:pPr>
            <a:endParaRPr lang="ru-RU" sz="1600" dirty="0">
              <a:latin typeface="LiteraturnayaC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5699" y="684475"/>
            <a:ext cx="482102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>
                <a:latin typeface="LiteraturnayaC" pitchFamily="2" charset="0"/>
              </a:rPr>
              <a:t>На выставке также </a:t>
            </a:r>
            <a:r>
              <a:rPr lang="ru-RU" sz="1600" dirty="0" smtClean="0">
                <a:latin typeface="LiteraturnayaC" pitchFamily="2" charset="0"/>
              </a:rPr>
              <a:t>были показаны современные </a:t>
            </a:r>
            <a:r>
              <a:rPr lang="ru-RU" sz="1600" dirty="0">
                <a:latin typeface="LiteraturnayaC" pitchFamily="2" charset="0"/>
              </a:rPr>
              <a:t>памятные монеты – работы художников дизайнерского центра акционерного общества «Гознак». </a:t>
            </a:r>
            <a:endParaRPr lang="ru-RU" sz="1600" dirty="0" smtClean="0">
              <a:latin typeface="LiteraturnayaC" pitchFamily="2" charset="0"/>
            </a:endParaRPr>
          </a:p>
          <a:p>
            <a:pPr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latin typeface="LiteraturnayaC" pitchFamily="2" charset="0"/>
              </a:rPr>
              <a:t>Эти </a:t>
            </a:r>
            <a:r>
              <a:rPr lang="ru-RU" sz="1600" dirty="0">
                <a:latin typeface="LiteraturnayaC" pitchFamily="2" charset="0"/>
              </a:rPr>
              <a:t>витрины, каждая из которых была посвящена творчеству конкретного художника, размещались на балконе Манежа Малого Эрмитажа. </a:t>
            </a:r>
            <a:endParaRPr lang="ru-RU" dirty="0">
              <a:latin typeface="LiteraturnayaC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817" y="4854186"/>
            <a:ext cx="1792379" cy="2804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2208" y="91755"/>
            <a:ext cx="3288112" cy="49321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33" y="2997957"/>
            <a:ext cx="2528032" cy="16853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0918" y="2980507"/>
            <a:ext cx="2547657" cy="17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4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07219" y="108111"/>
            <a:ext cx="7740860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400" b="1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ПОЛУЧЕННЫЕ РЕЗУЛЬТАТЫ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243" y="4572607"/>
            <a:ext cx="1030027" cy="451315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251235" y="812660"/>
            <a:ext cx="4968552" cy="36723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Выставка работала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в Манеже Малого Эрмитажа более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двух месяцев – </a:t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с 23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октября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2024-го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до 11 февраля 2025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года.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Ее можно было посетить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по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входному билету </a:t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 Главный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музейный комплекс Государственного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Эрмитажа. 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LiteraturnayaC" pitchFamily="2" charset="0"/>
              </a:rPr>
              <a:t>На выставке побывало около 177 тысяч человек. 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 ноябре 2025 года будет отпечатан научный каталог выставки, над которым работали сотрудники отдела нумизматики Государственного Эрмитажа </a:t>
            </a:r>
            <a:b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и выставочного комплекса АО «Гознак».</a:t>
            </a: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</p:txBody>
      </p:sp>
      <p:sp>
        <p:nvSpPr>
          <p:cNvPr id="1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323243" y="4660243"/>
            <a:ext cx="3000263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Номинация «Выставка года»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7799" y="117424"/>
            <a:ext cx="3844289" cy="469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8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115" y="4572607"/>
            <a:ext cx="1030027" cy="451315"/>
          </a:xfrm>
          <a:prstGeom prst="rect">
            <a:avLst/>
          </a:prstGeom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3455591" y="-17472"/>
            <a:ext cx="5544616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ПОРТЕТ ПОСЕТИТЕЛЕЙ</a:t>
            </a:r>
            <a:endParaRPr lang="ru-RU" sz="3400" b="1" dirty="0">
              <a:solidFill>
                <a:srgbClr val="00604A"/>
              </a:solidFill>
              <a:latin typeface="LiteraturnayaC" pitchFamily="2" charset="0"/>
              <a:cs typeface="Arial" panose="020B06040202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4787739" y="2520379"/>
            <a:ext cx="3960440" cy="3096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1200"/>
              </a:spcAft>
            </a:pPr>
            <a:endParaRPr lang="ru-RU" sz="1600" spc="-40" dirty="0">
              <a:latin typeface="LiteraturnayaC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1118" y="3811649"/>
            <a:ext cx="3826945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119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endParaRPr lang="ru-RU" sz="1600" dirty="0">
              <a:solidFill>
                <a:prstClr val="black"/>
              </a:solidFill>
              <a:latin typeface="LiteraturnayaC" pitchFamily="2" charset="0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298" y="4658044"/>
            <a:ext cx="1792379" cy="2804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553443" y="566929"/>
            <a:ext cx="4719805" cy="468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9119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Возраст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посетителей:</a:t>
            </a:r>
          </a:p>
          <a:p>
            <a:pPr defTabSz="69119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-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до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34 лет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– 55%;</a:t>
            </a: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  <a:p>
            <a:pPr defTabSz="69119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- с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тарше 55 лет – 24%;</a:t>
            </a: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  <a:p>
            <a:pPr defTabSz="69119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- от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35 до 54 лет – 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21%.</a:t>
            </a:r>
          </a:p>
          <a:p>
            <a:pPr marL="285750" indent="-285750" defTabSz="69119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  <a:p>
            <a:pPr defTabSz="69119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И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сследование 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показало </a:t>
            </a:r>
            <a:r>
              <a:rPr lang="ru-RU" sz="1600" b="1" dirty="0">
                <a:solidFill>
                  <a:prstClr val="black"/>
                </a:solidFill>
                <a:latin typeface="LiteraturnayaC" pitchFamily="2" charset="0"/>
              </a:rPr>
              <a:t>необычную активность мужчин на этой выставке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. Доля женщин (55%) незначительно превысила долю мужчин (44%), хотя обычно на других выставках Эрмитажа доля женщин превышает долю мужчин примерно на 50</a:t>
            </a:r>
            <a:r>
              <a:rPr lang="ru-RU" sz="1600" dirty="0" smtClean="0">
                <a:solidFill>
                  <a:prstClr val="black"/>
                </a:solidFill>
                <a:latin typeface="LiteraturnayaC" pitchFamily="2" charset="0"/>
              </a:rPr>
              <a:t>%.</a:t>
            </a:r>
          </a:p>
          <a:p>
            <a:pPr defTabSz="69119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Эта выставка вызвала нехарактерный для временных выставок Эрмитажа </a:t>
            </a:r>
            <a:r>
              <a:rPr lang="ru-RU" sz="1600" b="1" dirty="0">
                <a:solidFill>
                  <a:prstClr val="black"/>
                </a:solidFill>
                <a:latin typeface="LiteraturnayaC" pitchFamily="2" charset="0"/>
              </a:rPr>
              <a:t>интерес </a:t>
            </a:r>
            <a:br>
              <a:rPr lang="ru-RU" sz="1600" b="1" dirty="0">
                <a:solidFill>
                  <a:prstClr val="black"/>
                </a:solidFill>
                <a:latin typeface="LiteraturnayaC" pitchFamily="2" charset="0"/>
              </a:rPr>
            </a:br>
            <a:r>
              <a:rPr lang="ru-RU" sz="1600" b="1" dirty="0">
                <a:solidFill>
                  <a:prstClr val="black"/>
                </a:solidFill>
                <a:latin typeface="LiteraturnayaC" pitchFamily="2" charset="0"/>
              </a:rPr>
              <a:t>у школьников и учащихся учреждений среднего профессионального образования</a:t>
            </a: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: доля посетителей с неполным средним образованием – 23%; обычный показатель – не более 10%.</a:t>
            </a:r>
          </a:p>
          <a:p>
            <a:pPr defTabSz="69119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365973" cy="2910648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35825" y="3277969"/>
            <a:ext cx="4422955" cy="17022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Сектором социсследований Эрмитажа был проведен анкетный опрос случайной выборки посетителей выставки. 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82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07219" y="108111"/>
            <a:ext cx="7740860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400" b="1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ОТЗЫВЫ ПОСЕТИТЕЛЕЙ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0974" y="4733460"/>
            <a:ext cx="1030027" cy="451315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4871" y="583203"/>
            <a:ext cx="5774634" cy="4440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По результатам проведенного опроса, средняя оценка выставки по пятибалльной шкале составляет 4,7 балла. Большинство ответивших на вопрос респондентов (78%) поставили высший балл. Еще 20% посетителей оценили выставку «на четыре».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Каждый десятый посетитель отметил открытия, сделанные благодаря посещению выставки: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dirty="0">
                <a:solidFill>
                  <a:prstClr val="black"/>
                </a:solidFill>
                <a:latin typeface="LiteraturnayaC" pitchFamily="2" charset="0"/>
              </a:rPr>
              <a:t>«</a:t>
            </a:r>
            <a:r>
              <a:rPr lang="ru-RU" sz="1600" i="1" dirty="0">
                <a:solidFill>
                  <a:prstClr val="black"/>
                </a:solidFill>
                <a:latin typeface="LiteraturnayaC" pitchFamily="2" charset="0"/>
              </a:rPr>
              <a:t>Для меня было открытием грандиозность работы людей, которые ворочали эту махину - монетное дело России. Потрясена масштабом!»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i="1" dirty="0">
                <a:solidFill>
                  <a:prstClr val="black"/>
                </a:solidFill>
                <a:latin typeface="LiteraturnayaC" pitchFamily="2" charset="0"/>
              </a:rPr>
              <a:t>«Не знала, что на монетном дворе чеканили монеты для других государств».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i="1" dirty="0">
                <a:solidFill>
                  <a:prstClr val="black"/>
                </a:solidFill>
                <a:latin typeface="LiteraturnayaC" pitchFamily="2" charset="0"/>
              </a:rPr>
              <a:t>«Для меня откровение - Константиновский рубль!!!»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i="1" dirty="0">
                <a:solidFill>
                  <a:prstClr val="black"/>
                </a:solidFill>
                <a:latin typeface="LiteraturnayaC" pitchFamily="2" charset="0"/>
              </a:rPr>
              <a:t>«Спасибо за цельную выставку, узнала много нового. Медальер Мария Федоровна - какой разносторонней была императрица».</a:t>
            </a: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endParaRPr lang="ru-RU" sz="1600" dirty="0" smtClean="0">
              <a:solidFill>
                <a:prstClr val="black"/>
              </a:solidFill>
              <a:latin typeface="LiteraturnayaC" pitchFamily="2" charset="0"/>
            </a:endParaRPr>
          </a:p>
          <a:p>
            <a:pPr lvl="0" algn="l" fontAlgn="auto">
              <a:spcBef>
                <a:spcPts val="0"/>
              </a:spcBef>
              <a:spcAft>
                <a:spcPts val="1200"/>
              </a:spcAft>
            </a:pPr>
            <a:endParaRPr lang="ru-RU" sz="1600" dirty="0">
              <a:solidFill>
                <a:prstClr val="black"/>
              </a:solidFill>
              <a:latin typeface="LiteraturnayaC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460" y="4821789"/>
            <a:ext cx="1792379" cy="280440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19801" y="3227566"/>
            <a:ext cx="9685076" cy="1597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auto">
              <a:spcBef>
                <a:spcPts val="0"/>
              </a:spcBef>
              <a:spcAft>
                <a:spcPts val="1200"/>
              </a:spcAft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72201" y="3379966"/>
            <a:ext cx="9685076" cy="1597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auto">
              <a:spcBef>
                <a:spcPts val="0"/>
              </a:spcBef>
              <a:spcAft>
                <a:spcPts val="1200"/>
              </a:spcAft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0765" y="15747"/>
            <a:ext cx="3120566" cy="468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94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5" y="4170703"/>
            <a:ext cx="1030027" cy="451315"/>
          </a:xfrm>
          <a:prstGeom prst="rect">
            <a:avLst/>
          </a:prstGeom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143223" y="128380"/>
            <a:ext cx="3852428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04A"/>
                </a:solidFill>
                <a:effectLst/>
                <a:uLnTx/>
                <a:uFillTx/>
                <a:latin typeface="LiteraturnayaC" pitchFamily="2" charset="0"/>
                <a:ea typeface="+mn-ea"/>
                <a:cs typeface="Arial" panose="020B0604020202020204" pitchFamily="34" charset="0"/>
              </a:rPr>
              <a:t>СМИ О ВЫСТАВКЕ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rgbClr val="00604A"/>
              </a:solidFill>
              <a:effectLst/>
              <a:uLnTx/>
              <a:uFillTx/>
              <a:latin typeface="LiteraturnayaC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4787739" y="2520379"/>
            <a:ext cx="3960440" cy="3096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-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85" y="4622018"/>
            <a:ext cx="1792379" cy="2804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651" y="0"/>
            <a:ext cx="3666937" cy="34924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4" y="830977"/>
            <a:ext cx="3670968" cy="30996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1542" y="1174738"/>
            <a:ext cx="3870185" cy="40129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090" y="1819358"/>
            <a:ext cx="3130880" cy="349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9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2AD8E"/>
            </a:gs>
            <a:gs pos="96000">
              <a:srgbClr val="CFCFCF">
                <a:alpha val="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115" y="4572607"/>
            <a:ext cx="1030027" cy="451315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0" y="184691"/>
            <a:ext cx="6659947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00604A"/>
                </a:solidFill>
                <a:latin typeface="LiteraturnayaC" pitchFamily="2" charset="0"/>
                <a:cs typeface="Arial" panose="020B0604020202020204" pitchFamily="34" charset="0"/>
              </a:rPr>
              <a:t>РЕЗУЛЬТАТЫ ДЛЯ ГОЗНАКА</a:t>
            </a:r>
            <a:endParaRPr lang="ru-RU" sz="2400" b="1" dirty="0">
              <a:solidFill>
                <a:srgbClr val="00604A"/>
              </a:solidFill>
              <a:latin typeface="LiteraturnayaC" pitchFamily="2" charset="0"/>
              <a:cs typeface="Arial" panose="020B0604020202020204" pitchFamily="34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967759" y="761413"/>
            <a:ext cx="4341616" cy="41898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spc="-40" dirty="0" smtClean="0">
                <a:latin typeface="LiteraturnayaC" pitchFamily="2" charset="0"/>
              </a:rPr>
              <a:t>Для выставочного </a:t>
            </a:r>
            <a:r>
              <a:rPr lang="ru-RU" sz="1600" spc="-40" dirty="0">
                <a:latin typeface="LiteraturnayaC" pitchFamily="2" charset="0"/>
              </a:rPr>
              <a:t>комплекса </a:t>
            </a:r>
            <a:r>
              <a:rPr lang="ru-RU" sz="1600" spc="-40" dirty="0" smtClean="0">
                <a:latin typeface="LiteraturnayaC" pitchFamily="2" charset="0"/>
              </a:rPr>
              <a:t>Гознака это – первый опыт </a:t>
            </a:r>
            <a:r>
              <a:rPr lang="ru-RU" sz="1600" spc="-40" dirty="0">
                <a:latin typeface="LiteraturnayaC" pitchFamily="2" charset="0"/>
              </a:rPr>
              <a:t>проведения масштабной выставки совместно с государственным музеем </a:t>
            </a:r>
            <a:r>
              <a:rPr lang="ru-RU" sz="1600" b="1" spc="-40" dirty="0">
                <a:latin typeface="LiteraturnayaC" pitchFamily="2" charset="0"/>
              </a:rPr>
              <a:t>в качестве полноправного </a:t>
            </a:r>
            <a:r>
              <a:rPr lang="ru-RU" sz="1600" b="1" spc="-40" dirty="0" smtClean="0">
                <a:latin typeface="LiteraturnayaC" pitchFamily="2" charset="0"/>
              </a:rPr>
              <a:t>партнера</a:t>
            </a:r>
            <a:r>
              <a:rPr lang="ru-RU" sz="1600" spc="-40" dirty="0" smtClean="0">
                <a:latin typeface="LiteraturnayaC" pitchFamily="2" charset="0"/>
              </a:rPr>
              <a:t>.</a:t>
            </a:r>
          </a:p>
          <a:p>
            <a:pPr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spc="-40" dirty="0" smtClean="0">
                <a:latin typeface="LiteraturnayaC" pitchFamily="2" charset="0"/>
              </a:rPr>
              <a:t>Благодаря выставке празднование </a:t>
            </a:r>
            <a:r>
              <a:rPr lang="ru-RU" sz="1600" spc="-40" dirty="0">
                <a:latin typeface="LiteraturnayaC" pitchFamily="2" charset="0"/>
              </a:rPr>
              <a:t>300-летия Санкт-Петербургского монетного двора </a:t>
            </a:r>
            <a:r>
              <a:rPr lang="ru-RU" sz="1600" b="1" spc="-40" dirty="0">
                <a:latin typeface="LiteraturnayaC" pitchFamily="2" charset="0"/>
              </a:rPr>
              <a:t>вышло на общероссийский уровень</a:t>
            </a:r>
            <a:r>
              <a:rPr lang="ru-RU" sz="1600" spc="-40" dirty="0">
                <a:latin typeface="LiteraturnayaC" pitchFamily="2" charset="0"/>
              </a:rPr>
              <a:t>. </a:t>
            </a:r>
            <a:endParaRPr lang="ru-RU" sz="1600" spc="-40" dirty="0" smtClean="0">
              <a:latin typeface="LiteraturnayaC" pitchFamily="2" charset="0"/>
            </a:endParaRPr>
          </a:p>
          <a:p>
            <a:pPr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spc="-40" dirty="0" smtClean="0">
                <a:latin typeface="LiteraturnayaC" pitchFamily="2" charset="0"/>
              </a:rPr>
              <a:t>Выставка стала </a:t>
            </a:r>
            <a:r>
              <a:rPr lang="ru-RU" sz="1600" spc="-40" dirty="0">
                <a:latin typeface="LiteraturnayaC" pitchFamily="2" charset="0"/>
              </a:rPr>
              <a:t>замечательным подарком </a:t>
            </a:r>
            <a:r>
              <a:rPr lang="ru-RU" sz="1600" spc="-40" dirty="0" smtClean="0">
                <a:latin typeface="LiteraturnayaC" pitchFamily="2" charset="0"/>
              </a:rPr>
              <a:t>коллективу </a:t>
            </a:r>
            <a:r>
              <a:rPr lang="ru-RU" sz="1600" spc="-40" dirty="0">
                <a:latin typeface="LiteraturnayaC" pitchFamily="2" charset="0"/>
              </a:rPr>
              <a:t>Монетного </a:t>
            </a:r>
            <a:r>
              <a:rPr lang="ru-RU" sz="1600" spc="-40" dirty="0" smtClean="0">
                <a:latin typeface="LiteraturnayaC" pitchFamily="2" charset="0"/>
              </a:rPr>
              <a:t>двора. </a:t>
            </a:r>
          </a:p>
          <a:p>
            <a:pPr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spc="-40" dirty="0" smtClean="0">
                <a:latin typeface="LiteraturnayaC" pitchFamily="2" charset="0"/>
              </a:rPr>
              <a:t>Особо </a:t>
            </a:r>
            <a:r>
              <a:rPr lang="ru-RU" sz="1600" spc="-40" dirty="0">
                <a:latin typeface="LiteraturnayaC" pitchFamily="2" charset="0"/>
              </a:rPr>
              <a:t>значимой эта выставка оказалась для художников дизайнерского центра </a:t>
            </a:r>
            <a:r>
              <a:rPr lang="ru-RU" sz="1600" spc="-40" dirty="0" smtClean="0">
                <a:latin typeface="LiteraturnayaC" pitchFamily="2" charset="0"/>
              </a:rPr>
              <a:t/>
            </a:r>
            <a:br>
              <a:rPr lang="ru-RU" sz="1600" spc="-40" dirty="0" smtClean="0">
                <a:latin typeface="LiteraturnayaC" pitchFamily="2" charset="0"/>
              </a:rPr>
            </a:br>
            <a:r>
              <a:rPr lang="ru-RU" sz="1600" spc="-40" dirty="0" smtClean="0">
                <a:latin typeface="LiteraturnayaC" pitchFamily="2" charset="0"/>
              </a:rPr>
              <a:t>АО </a:t>
            </a:r>
            <a:r>
              <a:rPr lang="ru-RU" sz="1600" spc="-40" dirty="0">
                <a:latin typeface="LiteraturnayaC" pitchFamily="2" charset="0"/>
              </a:rPr>
              <a:t>«Гознак</a:t>
            </a:r>
            <a:r>
              <a:rPr lang="ru-RU" sz="1600" spc="-40" dirty="0" smtClean="0">
                <a:latin typeface="LiteraturnayaC" pitchFamily="2" charset="0"/>
              </a:rPr>
              <a:t>»: на </a:t>
            </a:r>
            <a:r>
              <a:rPr lang="ru-RU" sz="1600" spc="-40" dirty="0">
                <a:latin typeface="LiteraturnayaC" pitchFamily="2" charset="0"/>
              </a:rPr>
              <a:t>время выставки </a:t>
            </a:r>
            <a:r>
              <a:rPr lang="ru-RU" sz="1600" spc="-40" dirty="0" smtClean="0">
                <a:latin typeface="LiteraturnayaC" pitchFamily="2" charset="0"/>
              </a:rPr>
              <a:t/>
            </a:r>
            <a:br>
              <a:rPr lang="ru-RU" sz="1600" spc="-40" dirty="0" smtClean="0">
                <a:latin typeface="LiteraturnayaC" pitchFamily="2" charset="0"/>
              </a:rPr>
            </a:br>
            <a:r>
              <a:rPr lang="ru-RU" sz="1600" spc="-40" dirty="0" smtClean="0">
                <a:latin typeface="LiteraturnayaC" pitchFamily="2" charset="0"/>
              </a:rPr>
              <a:t>их </a:t>
            </a:r>
            <a:r>
              <a:rPr lang="ru-RU" sz="1600" spc="-40" dirty="0">
                <a:latin typeface="LiteraturnayaC" pitchFamily="2" charset="0"/>
              </a:rPr>
              <a:t>работы стали эрмитажными </a:t>
            </a:r>
            <a:r>
              <a:rPr lang="ru-RU" sz="1600" spc="-40" dirty="0" smtClean="0">
                <a:latin typeface="LiteraturnayaC" pitchFamily="2" charset="0"/>
              </a:rPr>
              <a:t>экспонатами. </a:t>
            </a:r>
            <a:br>
              <a:rPr lang="ru-RU" sz="1600" spc="-40" dirty="0" smtClean="0">
                <a:latin typeface="LiteraturnayaC" pitchFamily="2" charset="0"/>
              </a:rPr>
            </a:br>
            <a:r>
              <a:rPr lang="ru-RU" sz="1600" spc="-40" dirty="0" smtClean="0">
                <a:latin typeface="LiteraturnayaC" pitchFamily="2" charset="0"/>
              </a:rPr>
              <a:t/>
            </a:r>
            <a:br>
              <a:rPr lang="ru-RU" sz="1600" spc="-40" dirty="0" smtClean="0">
                <a:latin typeface="LiteraturnayaC" pitchFamily="2" charset="0"/>
              </a:rPr>
            </a:br>
            <a:endParaRPr lang="ru-RU" sz="1600" spc="-40" dirty="0">
              <a:latin typeface="LiteraturnayaC" pitchFamily="2" charset="0"/>
            </a:endParaRPr>
          </a:p>
          <a:p>
            <a:pPr algn="l" fontAlgn="auto">
              <a:spcBef>
                <a:spcPts val="0"/>
              </a:spcBef>
              <a:spcAft>
                <a:spcPts val="1200"/>
              </a:spcAft>
            </a:pPr>
            <a:endParaRPr lang="ru-RU" sz="1600" spc="-40" dirty="0" smtClean="0">
              <a:latin typeface="LiteraturnayaC" pitchFamily="2" charset="0"/>
            </a:endParaRPr>
          </a:p>
          <a:p>
            <a:pPr algn="l" fontAlgn="auto">
              <a:spcBef>
                <a:spcPts val="0"/>
              </a:spcBef>
              <a:spcAft>
                <a:spcPts val="1200"/>
              </a:spcAft>
            </a:pPr>
            <a:endParaRPr lang="ru-RU" sz="1600" spc="-40" dirty="0">
              <a:latin typeface="LiteraturnayaC" pitchFamily="2" charset="0"/>
            </a:endParaRPr>
          </a:p>
          <a:p>
            <a:pPr algn="l" fontAlgn="auto">
              <a:spcBef>
                <a:spcPts val="0"/>
              </a:spcBef>
              <a:spcAft>
                <a:spcPts val="1200"/>
              </a:spcAft>
            </a:pPr>
            <a:endParaRPr lang="ru-RU" sz="1600" spc="-40" dirty="0">
              <a:latin typeface="LiteraturnayaC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142" y="4658044"/>
            <a:ext cx="1792379" cy="2804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0409"/>
            <a:ext cx="4901870" cy="326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29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none">
        <a:spAutoFit/>
      </a:bodyPr>
      <a:lstStyle>
        <a:defPPr algn="r">
          <a:defRPr dirty="0">
            <a:latin typeface="Arial" panose="020B0604020202020204" pitchFamily="34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56905</TotalTime>
  <Words>512</Words>
  <Application>Microsoft Office PowerPoint</Application>
  <PresentationFormat>Произвольный</PresentationFormat>
  <Paragraphs>68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Times New Roman</vt:lpstr>
      <vt:lpstr>LiteraturnayaC</vt:lpstr>
      <vt:lpstr>Calibri</vt:lpstr>
      <vt:lpstr>Calibri Light</vt:lpstr>
      <vt:lpstr>Wingdings</vt:lpstr>
      <vt:lpstr>Оформление по умолчанию</vt:lpstr>
      <vt:lpstr>«Со знаком “С. П. Б.”»:  Гознак – в Государственном Эрмитаже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1666</cp:revision>
  <cp:lastPrinted>2025-10-08T14:38:03Z</cp:lastPrinted>
  <dcterms:created xsi:type="dcterms:W3CDTF">2016-07-13T11:06:27Z</dcterms:created>
  <dcterms:modified xsi:type="dcterms:W3CDTF">2026-01-27T04:20:49Z</dcterms:modified>
</cp:coreProperties>
</file>