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8" r:id="rId1"/>
  </p:sldMasterIdLst>
  <p:notesMasterIdLst>
    <p:notesMasterId r:id="rId14"/>
  </p:notesMasterIdLst>
  <p:handoutMasterIdLst>
    <p:handoutMasterId r:id="rId15"/>
  </p:handoutMasterIdLst>
  <p:sldIdLst>
    <p:sldId id="626" r:id="rId2"/>
    <p:sldId id="659" r:id="rId3"/>
    <p:sldId id="679" r:id="rId4"/>
    <p:sldId id="682" r:id="rId5"/>
    <p:sldId id="661" r:id="rId6"/>
    <p:sldId id="688" r:id="rId7"/>
    <p:sldId id="689" r:id="rId8"/>
    <p:sldId id="690" r:id="rId9"/>
    <p:sldId id="681" r:id="rId10"/>
    <p:sldId id="680" r:id="rId11"/>
    <p:sldId id="686" r:id="rId12"/>
    <p:sldId id="674" r:id="rId13"/>
  </p:sldIdLst>
  <p:sldSz cx="9215438" cy="5184775"/>
  <p:notesSz cx="7099300" cy="10236200"/>
  <p:embeddedFontLst>
    <p:embeddedFont>
      <p:font typeface="Calibri Light" panose="020F0302020204030204" pitchFamily="34" charset="0"/>
      <p:regular r:id="rId16"/>
      <p: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ndara Light" panose="020B0604020202020204" charset="0"/>
      <p:regular r:id="rId22"/>
      <p:italic r:id="rId23"/>
    </p:embeddedFont>
    <p:embeddedFont>
      <p:font typeface="LiteraturnayaC" panose="020B0604020202020204" charset="0"/>
      <p:regular r:id="rId24"/>
      <p:bold r:id="rId25"/>
      <p:boldItalic r:id="rId26"/>
    </p:embeddedFont>
    <p:embeddedFont>
      <p:font typeface="Corbel Light" panose="020B0604020202020204" charset="0"/>
      <p:regular r:id="rId27"/>
      <p:italic r:id="rId28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3455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69112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036691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382256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1727819" algn="l" defTabSz="691128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073384" algn="l" defTabSz="691128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2418947" algn="l" defTabSz="691128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2764511" algn="l" defTabSz="691128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50" userDrawn="1">
          <p15:clr>
            <a:srgbClr val="A4A3A4"/>
          </p15:clr>
        </p15:guide>
        <p15:guide id="2" pos="5488" userDrawn="1">
          <p15:clr>
            <a:srgbClr val="A4A3A4"/>
          </p15:clr>
        </p15:guide>
        <p15:guide id="3" pos="294" userDrawn="1">
          <p15:clr>
            <a:srgbClr val="A4A3A4"/>
          </p15:clr>
        </p15:guide>
        <p15:guide id="4" orient="horz" pos="2971" userDrawn="1">
          <p15:clr>
            <a:srgbClr val="A4A3A4"/>
          </p15:clr>
        </p15:guide>
        <p15:guide id="5" orient="horz" pos="544" userDrawn="1">
          <p15:clr>
            <a:srgbClr val="A4A3A4"/>
          </p15:clr>
        </p15:guide>
        <p15:guide id="6" orient="horz" pos="2880" userDrawn="1">
          <p15:clr>
            <a:srgbClr val="A4A3A4"/>
          </p15:clr>
        </p15:guide>
        <p15:guide id="7" orient="horz" pos="2495" userDrawn="1">
          <p15:clr>
            <a:srgbClr val="A4A3A4"/>
          </p15:clr>
        </p15:guide>
        <p15:guide id="8" orient="horz" pos="635" userDrawn="1">
          <p15:clr>
            <a:srgbClr val="A4A3A4"/>
          </p15:clr>
        </p15:guide>
        <p15:guide id="9" orient="horz" pos="267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вешникова Анна Александровна" initials="САА" lastIdx="10" clrIdx="0">
    <p:extLst/>
  </p:cmAuthor>
  <p:cmAuthor id="2" name="Глеб Руденко" initials="ГР" lastIdx="4" clrIdx="1">
    <p:extLst/>
  </p:cmAuthor>
  <p:cmAuthor id="3" name="Руденко Глеб Геннадьевич" initials="РГГ" lastIdx="1" clrIdx="2">
    <p:extLst/>
  </p:cmAuthor>
  <p:cmAuthor id="4" name="Трачук Аркадий Владимирович" initials="ТАВ" lastIdx="29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A50021"/>
    <a:srgbClr val="380806"/>
    <a:srgbClr val="00604A"/>
    <a:srgbClr val="D2AD8E"/>
    <a:srgbClr val="C89B76"/>
    <a:srgbClr val="006D2C"/>
    <a:srgbClr val="73B672"/>
    <a:srgbClr val="00602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1" autoAdjust="0"/>
    <p:restoredTop sz="87093" autoAdjust="0"/>
  </p:normalViewPr>
  <p:slideViewPr>
    <p:cSldViewPr>
      <p:cViewPr>
        <p:scale>
          <a:sx n="135" d="100"/>
          <a:sy n="135" d="100"/>
        </p:scale>
        <p:origin x="-816" y="-60"/>
      </p:cViewPr>
      <p:guideLst>
        <p:guide orient="horz" pos="250"/>
        <p:guide orient="horz" pos="2971"/>
        <p:guide orient="horz" pos="544"/>
        <p:guide orient="horz" pos="2880"/>
        <p:guide orient="horz" pos="2495"/>
        <p:guide orient="horz" pos="635"/>
        <p:guide orient="horz" pos="2676"/>
        <p:guide pos="5488"/>
        <p:guide pos="2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76F11-D641-4B2A-8EE6-30817E3D8E63}" type="datetime1">
              <a:rPr lang="ru-RU" smtClean="0">
                <a:latin typeface="Arial" panose="020B0604020202020204" pitchFamily="34" charset="0"/>
              </a:rPr>
              <a:pPr/>
              <a:t>27.01.2026</a:t>
            </a:fld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723438"/>
            <a:ext cx="3076575" cy="512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1138" y="9723438"/>
            <a:ext cx="3076575" cy="512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BB1576-6EB3-4ADC-9C97-451F3D02AF28}" type="slidenum">
              <a:rPr lang="ru-RU" smtClean="0">
                <a:latin typeface="Arial" panose="020B0604020202020204" pitchFamily="34" charset="0"/>
              </a:rPr>
              <a:pPr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7340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76363" cy="513587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1296" y="2"/>
            <a:ext cx="3076363" cy="513587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1B7CDDC-F2BA-4A49-A46B-B7FD6E6D8EA2}" type="datetime1">
              <a:rPr lang="ru-RU" smtClean="0"/>
              <a:pPr/>
              <a:t>27.01.2026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0" tIns="47380" rIns="94760" bIns="4738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931" y="4926173"/>
            <a:ext cx="5679440" cy="4030504"/>
          </a:xfrm>
          <a:prstGeom prst="rect">
            <a:avLst/>
          </a:prstGeom>
        </p:spPr>
        <p:txBody>
          <a:bodyPr vert="horz" lIns="94760" tIns="47380" rIns="94760" bIns="4738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722614"/>
            <a:ext cx="3076363" cy="513586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1296" y="9722614"/>
            <a:ext cx="3076363" cy="513586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BB1ABC3-02FF-457E-BA1E-5608BB9B655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79953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1pPr>
    <a:lvl2pPr marL="345563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2pPr>
    <a:lvl3pPr marL="691128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3pPr>
    <a:lvl4pPr marL="1036691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4pPr>
    <a:lvl5pPr marL="1382256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5pPr>
    <a:lvl6pPr marL="1727819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6pPr>
    <a:lvl7pPr marL="2073384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7pPr>
    <a:lvl8pPr marL="2418947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8pPr>
    <a:lvl9pPr marL="2764511" algn="l" defTabSz="691128" rtl="0" eaLnBrk="1" latinLnBrk="0" hangingPunct="1">
      <a:defRPr sz="90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1930" y="848527"/>
            <a:ext cx="6911579" cy="1805070"/>
          </a:xfrm>
        </p:spPr>
        <p:txBody>
          <a:bodyPr anchor="b"/>
          <a:lstStyle>
            <a:lvl1pPr algn="ctr">
              <a:defRPr sz="453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1930" y="2723207"/>
            <a:ext cx="6911579" cy="1251787"/>
          </a:xfrm>
        </p:spPr>
        <p:txBody>
          <a:bodyPr/>
          <a:lstStyle>
            <a:lvl1pPr marL="0" indent="0" algn="ctr">
              <a:buNone/>
              <a:defRPr sz="1814"/>
            </a:lvl1pPr>
            <a:lvl2pPr marL="345597" indent="0" algn="ctr">
              <a:buNone/>
              <a:defRPr sz="1512"/>
            </a:lvl2pPr>
            <a:lvl3pPr marL="691195" indent="0" algn="ctr">
              <a:buNone/>
              <a:defRPr sz="1361"/>
            </a:lvl3pPr>
            <a:lvl4pPr marL="1036792" indent="0" algn="ctr">
              <a:buNone/>
              <a:defRPr sz="1209"/>
            </a:lvl4pPr>
            <a:lvl5pPr marL="1382390" indent="0" algn="ctr">
              <a:buNone/>
              <a:defRPr sz="1209"/>
            </a:lvl5pPr>
            <a:lvl6pPr marL="1727987" indent="0" algn="ctr">
              <a:buNone/>
              <a:defRPr sz="1209"/>
            </a:lvl6pPr>
            <a:lvl7pPr marL="2073585" indent="0" algn="ctr">
              <a:buNone/>
              <a:defRPr sz="1209"/>
            </a:lvl7pPr>
            <a:lvl8pPr marL="2419182" indent="0" algn="ctr">
              <a:buNone/>
              <a:defRPr sz="1209"/>
            </a:lvl8pPr>
            <a:lvl9pPr marL="2764780" indent="0" algn="ctr">
              <a:buNone/>
              <a:defRPr sz="1209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4C7AF9-E4BA-4A0F-9F3D-E95C084EE8F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8849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1DFFE2-1D18-4724-B023-7A1D57891C7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79318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762" y="1292594"/>
            <a:ext cx="7948315" cy="2156722"/>
          </a:xfrm>
        </p:spPr>
        <p:txBody>
          <a:bodyPr anchor="b"/>
          <a:lstStyle>
            <a:lvl1pPr>
              <a:defRPr sz="453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762" y="3469719"/>
            <a:ext cx="7948315" cy="1134169"/>
          </a:xfrm>
        </p:spPr>
        <p:txBody>
          <a:bodyPr/>
          <a:lstStyle>
            <a:lvl1pPr marL="0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1pPr>
            <a:lvl2pPr marL="345597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2pPr>
            <a:lvl3pPr marL="691195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3pPr>
            <a:lvl4pPr marL="1036792" indent="0">
              <a:buNone/>
              <a:defRPr sz="1209">
                <a:solidFill>
                  <a:schemeClr val="tx1">
                    <a:tint val="75000"/>
                  </a:schemeClr>
                </a:solidFill>
              </a:defRPr>
            </a:lvl4pPr>
            <a:lvl5pPr marL="1382390" indent="0">
              <a:buNone/>
              <a:defRPr sz="1209">
                <a:solidFill>
                  <a:schemeClr val="tx1">
                    <a:tint val="75000"/>
                  </a:schemeClr>
                </a:solidFill>
              </a:defRPr>
            </a:lvl5pPr>
            <a:lvl6pPr marL="1727987" indent="0">
              <a:buNone/>
              <a:defRPr sz="1209">
                <a:solidFill>
                  <a:schemeClr val="tx1">
                    <a:tint val="75000"/>
                  </a:schemeClr>
                </a:solidFill>
              </a:defRPr>
            </a:lvl6pPr>
            <a:lvl7pPr marL="2073585" indent="0">
              <a:buNone/>
              <a:defRPr sz="1209">
                <a:solidFill>
                  <a:schemeClr val="tx1">
                    <a:tint val="75000"/>
                  </a:schemeClr>
                </a:solidFill>
              </a:defRPr>
            </a:lvl7pPr>
            <a:lvl8pPr marL="2419182" indent="0">
              <a:buNone/>
              <a:defRPr sz="1209">
                <a:solidFill>
                  <a:schemeClr val="tx1">
                    <a:tint val="75000"/>
                  </a:schemeClr>
                </a:solidFill>
              </a:defRPr>
            </a:lvl8pPr>
            <a:lvl9pPr marL="2764780" indent="0">
              <a:buNone/>
              <a:defRPr sz="12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B850F5-03F5-4E99-8E98-E97DA10B617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1783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561" y="1380206"/>
            <a:ext cx="3916561" cy="32896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5316" y="1380206"/>
            <a:ext cx="3916561" cy="32896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F32AF-F28C-4558-B17E-FA6CB2D9F12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2705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762" y="276042"/>
            <a:ext cx="7948315" cy="10021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4762" y="1270990"/>
            <a:ext cx="3898562" cy="622893"/>
          </a:xfrm>
        </p:spPr>
        <p:txBody>
          <a:bodyPr anchor="b"/>
          <a:lstStyle>
            <a:lvl1pPr marL="0" indent="0">
              <a:buNone/>
              <a:defRPr sz="1814" b="1"/>
            </a:lvl1pPr>
            <a:lvl2pPr marL="345597" indent="0">
              <a:buNone/>
              <a:defRPr sz="1512" b="1"/>
            </a:lvl2pPr>
            <a:lvl3pPr marL="691195" indent="0">
              <a:buNone/>
              <a:defRPr sz="1361" b="1"/>
            </a:lvl3pPr>
            <a:lvl4pPr marL="1036792" indent="0">
              <a:buNone/>
              <a:defRPr sz="1209" b="1"/>
            </a:lvl4pPr>
            <a:lvl5pPr marL="1382390" indent="0">
              <a:buNone/>
              <a:defRPr sz="1209" b="1"/>
            </a:lvl5pPr>
            <a:lvl6pPr marL="1727987" indent="0">
              <a:buNone/>
              <a:defRPr sz="1209" b="1"/>
            </a:lvl6pPr>
            <a:lvl7pPr marL="2073585" indent="0">
              <a:buNone/>
              <a:defRPr sz="1209" b="1"/>
            </a:lvl7pPr>
            <a:lvl8pPr marL="2419182" indent="0">
              <a:buNone/>
              <a:defRPr sz="1209" b="1"/>
            </a:lvl8pPr>
            <a:lvl9pPr marL="2764780" indent="0">
              <a:buNone/>
              <a:defRPr sz="1209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762" y="1893883"/>
            <a:ext cx="3898562" cy="27856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5316" y="1270990"/>
            <a:ext cx="3917761" cy="622893"/>
          </a:xfrm>
        </p:spPr>
        <p:txBody>
          <a:bodyPr anchor="b"/>
          <a:lstStyle>
            <a:lvl1pPr marL="0" indent="0">
              <a:buNone/>
              <a:defRPr sz="1814" b="1"/>
            </a:lvl1pPr>
            <a:lvl2pPr marL="345597" indent="0">
              <a:buNone/>
              <a:defRPr sz="1512" b="1"/>
            </a:lvl2pPr>
            <a:lvl3pPr marL="691195" indent="0">
              <a:buNone/>
              <a:defRPr sz="1361" b="1"/>
            </a:lvl3pPr>
            <a:lvl4pPr marL="1036792" indent="0">
              <a:buNone/>
              <a:defRPr sz="1209" b="1"/>
            </a:lvl4pPr>
            <a:lvl5pPr marL="1382390" indent="0">
              <a:buNone/>
              <a:defRPr sz="1209" b="1"/>
            </a:lvl5pPr>
            <a:lvl6pPr marL="1727987" indent="0">
              <a:buNone/>
              <a:defRPr sz="1209" b="1"/>
            </a:lvl6pPr>
            <a:lvl7pPr marL="2073585" indent="0">
              <a:buNone/>
              <a:defRPr sz="1209" b="1"/>
            </a:lvl7pPr>
            <a:lvl8pPr marL="2419182" indent="0">
              <a:buNone/>
              <a:defRPr sz="1209" b="1"/>
            </a:lvl8pPr>
            <a:lvl9pPr marL="2764780" indent="0">
              <a:buNone/>
              <a:defRPr sz="1209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5316" y="1893883"/>
            <a:ext cx="3917761" cy="27856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9037B5-9714-453A-8D32-CFD6EE0D947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4741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1B65E9-A2B4-4591-8E39-94CD33C4AFB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9881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54D988-A441-408C-BB6F-AC557F5744A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9805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762" y="345652"/>
            <a:ext cx="2972218" cy="1209781"/>
          </a:xfrm>
        </p:spPr>
        <p:txBody>
          <a:bodyPr anchor="b"/>
          <a:lstStyle>
            <a:lvl1pPr>
              <a:defRPr sz="241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7762" y="746512"/>
            <a:ext cx="4665315" cy="3684551"/>
          </a:xfrm>
        </p:spPr>
        <p:txBody>
          <a:bodyPr/>
          <a:lstStyle>
            <a:lvl1pPr>
              <a:defRPr sz="2419"/>
            </a:lvl1pPr>
            <a:lvl2pPr>
              <a:defRPr sz="2117"/>
            </a:lvl2pPr>
            <a:lvl3pPr>
              <a:defRPr sz="1814"/>
            </a:lvl3pPr>
            <a:lvl4pPr>
              <a:defRPr sz="1512"/>
            </a:lvl4pPr>
            <a:lvl5pPr>
              <a:defRPr sz="1512"/>
            </a:lvl5pPr>
            <a:lvl6pPr>
              <a:defRPr sz="1512"/>
            </a:lvl6pPr>
            <a:lvl7pPr>
              <a:defRPr sz="1512"/>
            </a:lvl7pPr>
            <a:lvl8pPr>
              <a:defRPr sz="1512"/>
            </a:lvl8pPr>
            <a:lvl9pPr>
              <a:defRPr sz="1512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762" y="1555433"/>
            <a:ext cx="2972218" cy="2881631"/>
          </a:xfrm>
        </p:spPr>
        <p:txBody>
          <a:bodyPr/>
          <a:lstStyle>
            <a:lvl1pPr marL="0" indent="0">
              <a:buNone/>
              <a:defRPr sz="1209"/>
            </a:lvl1pPr>
            <a:lvl2pPr marL="345597" indent="0">
              <a:buNone/>
              <a:defRPr sz="1058"/>
            </a:lvl2pPr>
            <a:lvl3pPr marL="691195" indent="0">
              <a:buNone/>
              <a:defRPr sz="907"/>
            </a:lvl3pPr>
            <a:lvl4pPr marL="1036792" indent="0">
              <a:buNone/>
              <a:defRPr sz="756"/>
            </a:lvl4pPr>
            <a:lvl5pPr marL="1382390" indent="0">
              <a:buNone/>
              <a:defRPr sz="756"/>
            </a:lvl5pPr>
            <a:lvl6pPr marL="1727987" indent="0">
              <a:buNone/>
              <a:defRPr sz="756"/>
            </a:lvl6pPr>
            <a:lvl7pPr marL="2073585" indent="0">
              <a:buNone/>
              <a:defRPr sz="756"/>
            </a:lvl7pPr>
            <a:lvl8pPr marL="2419182" indent="0">
              <a:buNone/>
              <a:defRPr sz="756"/>
            </a:lvl8pPr>
            <a:lvl9pPr marL="2764780" indent="0">
              <a:buNone/>
              <a:defRPr sz="756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85B410-3A74-40A8-84C7-54A414B41C5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2771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762" y="345652"/>
            <a:ext cx="2972218" cy="1209781"/>
          </a:xfrm>
        </p:spPr>
        <p:txBody>
          <a:bodyPr anchor="b"/>
          <a:lstStyle>
            <a:lvl1pPr>
              <a:defRPr sz="241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17762" y="746512"/>
            <a:ext cx="4665315" cy="3684551"/>
          </a:xfrm>
        </p:spPr>
        <p:txBody>
          <a:bodyPr anchor="t"/>
          <a:lstStyle>
            <a:lvl1pPr marL="0" indent="0">
              <a:buNone/>
              <a:defRPr sz="2419"/>
            </a:lvl1pPr>
            <a:lvl2pPr marL="345597" indent="0">
              <a:buNone/>
              <a:defRPr sz="2117"/>
            </a:lvl2pPr>
            <a:lvl3pPr marL="691195" indent="0">
              <a:buNone/>
              <a:defRPr sz="1814"/>
            </a:lvl3pPr>
            <a:lvl4pPr marL="1036792" indent="0">
              <a:buNone/>
              <a:defRPr sz="1512"/>
            </a:lvl4pPr>
            <a:lvl5pPr marL="1382390" indent="0">
              <a:buNone/>
              <a:defRPr sz="1512"/>
            </a:lvl5pPr>
            <a:lvl6pPr marL="1727987" indent="0">
              <a:buNone/>
              <a:defRPr sz="1512"/>
            </a:lvl6pPr>
            <a:lvl7pPr marL="2073585" indent="0">
              <a:buNone/>
              <a:defRPr sz="1512"/>
            </a:lvl7pPr>
            <a:lvl8pPr marL="2419182" indent="0">
              <a:buNone/>
              <a:defRPr sz="1512"/>
            </a:lvl8pPr>
            <a:lvl9pPr marL="2764780" indent="0">
              <a:buNone/>
              <a:defRPr sz="1512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762" y="1555433"/>
            <a:ext cx="2972218" cy="2881631"/>
          </a:xfrm>
        </p:spPr>
        <p:txBody>
          <a:bodyPr/>
          <a:lstStyle>
            <a:lvl1pPr marL="0" indent="0">
              <a:buNone/>
              <a:defRPr sz="1209"/>
            </a:lvl1pPr>
            <a:lvl2pPr marL="345597" indent="0">
              <a:buNone/>
              <a:defRPr sz="1058"/>
            </a:lvl2pPr>
            <a:lvl3pPr marL="691195" indent="0">
              <a:buNone/>
              <a:defRPr sz="907"/>
            </a:lvl3pPr>
            <a:lvl4pPr marL="1036792" indent="0">
              <a:buNone/>
              <a:defRPr sz="756"/>
            </a:lvl4pPr>
            <a:lvl5pPr marL="1382390" indent="0">
              <a:buNone/>
              <a:defRPr sz="756"/>
            </a:lvl5pPr>
            <a:lvl6pPr marL="1727987" indent="0">
              <a:buNone/>
              <a:defRPr sz="756"/>
            </a:lvl6pPr>
            <a:lvl7pPr marL="2073585" indent="0">
              <a:buNone/>
              <a:defRPr sz="756"/>
            </a:lvl7pPr>
            <a:lvl8pPr marL="2419182" indent="0">
              <a:buNone/>
              <a:defRPr sz="756"/>
            </a:lvl8pPr>
            <a:lvl9pPr marL="2764780" indent="0">
              <a:buNone/>
              <a:defRPr sz="756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4CEC40-6B21-4027-BB74-EBD042C6E78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843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CED806-E4C7-4717-9FC5-C75580A5E4E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2302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798" y="276041"/>
            <a:ext cx="1987079" cy="439385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3562" y="276041"/>
            <a:ext cx="5846043" cy="439385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D1B7BC-34F3-4A19-95ED-A4BC6F5EAD9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1478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31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562" y="276042"/>
            <a:ext cx="7948315" cy="100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562" y="1380206"/>
            <a:ext cx="7948315" cy="328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3561" y="4805519"/>
            <a:ext cx="2073474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52614" y="4805519"/>
            <a:ext cx="311021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08403" y="4805519"/>
            <a:ext cx="2073474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E293686-2B73-4406-97C5-7CFF3E17975E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1653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691195" rtl="0" eaLnBrk="1" latinLnBrk="0" hangingPunct="1">
        <a:lnSpc>
          <a:spcPct val="90000"/>
        </a:lnSpc>
        <a:spcBef>
          <a:spcPct val="0"/>
        </a:spcBef>
        <a:buNone/>
        <a:defRPr sz="33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2799" indent="-172799" algn="l" defTabSz="691195" rtl="0" eaLnBrk="1" latinLnBrk="0" hangingPunct="1">
        <a:lnSpc>
          <a:spcPct val="90000"/>
        </a:lnSpc>
        <a:spcBef>
          <a:spcPts val="756"/>
        </a:spcBef>
        <a:buFont typeface="Arial" panose="020B0604020202020204" pitchFamily="34" charset="0"/>
        <a:buChar char="•"/>
        <a:defRPr sz="2117" kern="1200">
          <a:solidFill>
            <a:schemeClr val="tx1"/>
          </a:solidFill>
          <a:latin typeface="+mn-lt"/>
          <a:ea typeface="+mn-ea"/>
          <a:cs typeface="+mn-cs"/>
        </a:defRPr>
      </a:lvl1pPr>
      <a:lvl2pPr marL="518396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814" kern="1200">
          <a:solidFill>
            <a:schemeClr val="tx1"/>
          </a:solidFill>
          <a:latin typeface="+mn-lt"/>
          <a:ea typeface="+mn-ea"/>
          <a:cs typeface="+mn-cs"/>
        </a:defRPr>
      </a:lvl2pPr>
      <a:lvl3pPr marL="863994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3pPr>
      <a:lvl4pPr marL="1209591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4pPr>
      <a:lvl5pPr marL="1555189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5pPr>
      <a:lvl6pPr marL="1900786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6pPr>
      <a:lvl7pPr marL="2246384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7pPr>
      <a:lvl8pPr marL="2591981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8pPr>
      <a:lvl9pPr marL="2937579" indent="-172799" algn="l" defTabSz="69119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1pPr>
      <a:lvl2pPr marL="345597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2pPr>
      <a:lvl3pPr marL="691195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3pPr>
      <a:lvl4pPr marL="1036792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4pPr>
      <a:lvl5pPr marL="1382390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5pPr>
      <a:lvl6pPr marL="1727987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6pPr>
      <a:lvl7pPr marL="2073585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7pPr>
      <a:lvl8pPr marL="2419182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8pPr>
      <a:lvl9pPr marL="2764780" algn="l" defTabSz="691195" rtl="0" eaLnBrk="1" latinLnBrk="0" hangingPunct="1">
        <a:defRPr sz="13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23743" y="1302123"/>
            <a:ext cx="6012668" cy="1428597"/>
          </a:xfrm>
        </p:spPr>
        <p:txBody>
          <a:bodyPr>
            <a:noAutofit/>
          </a:bodyPr>
          <a:lstStyle/>
          <a:p>
            <a:pPr algn="l"/>
            <a:r>
              <a:rPr lang="ru-RU" sz="4400" b="1" spc="-30" dirty="0" smtClean="0">
                <a:solidFill>
                  <a:srgbClr val="800000"/>
                </a:solidFill>
                <a:latin typeface="Corbel Light" panose="020B0303020204020204" pitchFamily="34" charset="0"/>
                <a:cs typeface="Arial" panose="020B0604020202020204" pitchFamily="34" charset="0"/>
              </a:rPr>
              <a:t>Путь монеты</a:t>
            </a:r>
            <a:br>
              <a:rPr lang="ru-RU" sz="4400" b="1" spc="-30" dirty="0" smtClean="0">
                <a:solidFill>
                  <a:srgbClr val="800000"/>
                </a:solidFill>
                <a:latin typeface="Corbel Light" panose="020B0303020204020204" pitchFamily="34" charset="0"/>
                <a:cs typeface="Arial" panose="020B0604020202020204" pitchFamily="34" charset="0"/>
              </a:rPr>
            </a:br>
            <a:r>
              <a:rPr lang="ru-RU" sz="3600" b="1" spc="-30" dirty="0" smtClean="0">
                <a:solidFill>
                  <a:srgbClr val="800000"/>
                </a:solidFill>
                <a:latin typeface="Corbel Light" panose="020B0303020204020204" pitchFamily="34" charset="0"/>
                <a:cs typeface="Arial" panose="020B0604020202020204" pitchFamily="34" charset="0"/>
              </a:rPr>
              <a:t> </a:t>
            </a:r>
            <a:r>
              <a:rPr lang="ru-RU" sz="2000" b="1" spc="-30" dirty="0" smtClean="0">
                <a:solidFill>
                  <a:srgbClr val="800000"/>
                </a:solidFill>
                <a:latin typeface="Corbel Light" panose="020B0303020204020204" pitchFamily="34" charset="0"/>
                <a:cs typeface="Arial" panose="020B0604020202020204" pitchFamily="34" charset="0"/>
              </a:rPr>
              <a:t>Музейно-производственный комплекс </a:t>
            </a:r>
            <a:br>
              <a:rPr lang="ru-RU" sz="2000" b="1" spc="-30" dirty="0" smtClean="0">
                <a:solidFill>
                  <a:srgbClr val="800000"/>
                </a:solidFill>
                <a:latin typeface="Corbel Light" panose="020B0303020204020204" pitchFamily="34" charset="0"/>
                <a:cs typeface="Arial" panose="020B0604020202020204" pitchFamily="34" charset="0"/>
              </a:rPr>
            </a:br>
            <a:r>
              <a:rPr lang="ru-RU" sz="2000" b="1" spc="-30" dirty="0" smtClean="0">
                <a:solidFill>
                  <a:srgbClr val="800000"/>
                </a:solidFill>
                <a:latin typeface="Corbel Light" panose="020B0303020204020204" pitchFamily="34" charset="0"/>
                <a:cs typeface="Arial" panose="020B0604020202020204" pitchFamily="34" charset="0"/>
              </a:rPr>
              <a:t>«Монетный двор»</a:t>
            </a:r>
            <a:endParaRPr lang="ru-RU" sz="2000" dirty="0">
              <a:solidFill>
                <a:srgbClr val="800000"/>
              </a:solidFill>
              <a:latin typeface="Corbel Light" panose="020B0303020204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15544" y="3492487"/>
            <a:ext cx="4759063" cy="1057344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700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>Номинация</a:t>
            </a:r>
          </a:p>
          <a:p>
            <a:pPr algn="l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700" b="1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>«Промышленный маршрут»</a:t>
            </a:r>
            <a:endParaRPr lang="ru-RU" sz="1700" b="1" dirty="0">
              <a:latin typeface="Candara Light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4886119" y="216123"/>
            <a:ext cx="2859682" cy="694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000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>Музей истории денег</a:t>
            </a:r>
          </a:p>
          <a:p>
            <a:pPr algn="l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000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>АО «Гознак»</a:t>
            </a:r>
            <a:endParaRPr lang="ru-RU" sz="2000" dirty="0">
              <a:latin typeface="Candara Light" panose="020E0502030303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6930"/>
                    </a14:imgEffect>
                    <a14:imgEffect>
                      <a14:saturation sat="305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6247" y="-575965"/>
            <a:ext cx="2418073" cy="5184775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2106"/>
            <a:ext cx="4698078" cy="504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49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4488" y="3478144"/>
            <a:ext cx="8964996" cy="906585"/>
          </a:xfrm>
        </p:spPr>
        <p:txBody>
          <a:bodyPr>
            <a:noAutofit/>
          </a:bodyPr>
          <a:lstStyle/>
          <a:p>
            <a:pPr marL="177800" algn="l">
              <a:spcBef>
                <a:spcPts val="0"/>
              </a:spcBef>
              <a:spcAft>
                <a:spcPts val="1200"/>
              </a:spcAft>
            </a:pPr>
            <a:endParaRPr lang="ru-RU" sz="1600" dirty="0" smtClean="0">
              <a:latin typeface="LiteraturnayaC" pitchFamily="2" charset="0"/>
            </a:endParaRPr>
          </a:p>
          <a:p>
            <a:pPr marL="177800" algn="l">
              <a:spcBef>
                <a:spcPts val="0"/>
              </a:spcBef>
              <a:spcAft>
                <a:spcPts val="1200"/>
              </a:spcAft>
            </a:pPr>
            <a:r>
              <a:rPr lang="ru-RU" sz="1800" b="1" dirty="0" smtClean="0">
                <a:latin typeface="Corbel Light" panose="020B0303020204020204" pitchFamily="34" charset="0"/>
              </a:rPr>
              <a:t/>
            </a:r>
            <a:br>
              <a:rPr lang="ru-RU" sz="1800" b="1" dirty="0" smtClean="0">
                <a:latin typeface="Corbel Light" panose="020B0303020204020204" pitchFamily="34" charset="0"/>
              </a:rPr>
            </a:br>
            <a:endParaRPr lang="ru-RU" sz="1600" dirty="0">
              <a:latin typeface="LiteraturnayaC" pitchFamily="2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3167559" y="72107"/>
            <a:ext cx="5760640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400" b="1" cap="all" dirty="0">
              <a:solidFill>
                <a:srgbClr val="00604A"/>
              </a:solidFill>
              <a:latin typeface="LiteraturnayaC" pitchFamily="2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767959" y="1885276"/>
            <a:ext cx="2376264" cy="2457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1200"/>
              </a:spcAft>
            </a:pPr>
            <a:endParaRPr lang="ru-RU" sz="1600" dirty="0">
              <a:latin typeface="LiteraturnayaC" pitchFamily="2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239" y="4712361"/>
            <a:ext cx="1030027" cy="451315"/>
          </a:xfrm>
          <a:prstGeom prst="rect">
            <a:avLst/>
          </a:prstGeom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39267" y="4737025"/>
            <a:ext cx="2952328" cy="276041"/>
          </a:xfrm>
        </p:spPr>
        <p:txBody>
          <a:bodyPr/>
          <a:lstStyle/>
          <a:p>
            <a:r>
              <a:rPr lang="ru-RU" altLang="ru-RU" sz="900" dirty="0" smtClean="0">
                <a:solidFill>
                  <a:schemeClr val="bg2">
                    <a:lumMod val="25000"/>
                  </a:schemeClr>
                </a:solidFill>
                <a:latin typeface="Candara Light" panose="020B0604020202020204" charset="0"/>
              </a:rPr>
              <a:t>Номинация «Промышленный маршрут»</a:t>
            </a:r>
            <a:endParaRPr lang="ru-RU" sz="900" dirty="0">
              <a:solidFill>
                <a:schemeClr val="bg2">
                  <a:lumMod val="25000"/>
                </a:schemeClr>
              </a:solidFill>
              <a:latin typeface="Candara Light" panose="020B0604020202020204" charset="0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143224" y="43112"/>
            <a:ext cx="8640960" cy="1134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3200" b="1" spc="-30" dirty="0" smtClean="0">
                <a:solidFill>
                  <a:srgbClr val="800000"/>
                </a:solidFill>
                <a:latin typeface="Corbel Light" panose="020B0303020204020204" pitchFamily="34" charset="0"/>
                <a:ea typeface="+mj-ea"/>
                <a:cs typeface="Arial" panose="020B0604020202020204" pitchFamily="34" charset="0"/>
              </a:rPr>
              <a:t>Монетный двор: посмотреть на чеканку</a:t>
            </a:r>
            <a:endParaRPr lang="ru-RU" sz="3200" b="1" spc="-30" dirty="0">
              <a:solidFill>
                <a:srgbClr val="800000"/>
              </a:solidFill>
              <a:latin typeface="Corbel Light" panose="020B0303020204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5047002" y="286454"/>
            <a:ext cx="4068452" cy="41908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algn="l" fontAlgn="auto">
              <a:spcBef>
                <a:spcPts val="0"/>
              </a:spcBef>
              <a:spcAft>
                <a:spcPts val="1200"/>
              </a:spcAft>
            </a:pPr>
            <a:endParaRPr lang="ru-RU" sz="1600" dirty="0" smtClean="0">
              <a:latin typeface="LiteraturnayaC" pitchFamily="2" charset="0"/>
            </a:endParaRPr>
          </a:p>
          <a:p>
            <a:pPr marL="17780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b="1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>Санкт-Петербургский монетный двор находится в центре Петербурга, </a:t>
            </a:r>
            <a:r>
              <a:rPr lang="ru-RU" sz="1600" b="1" dirty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1600" b="1" dirty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>на территории Петропавловской крепости. </a:t>
            </a:r>
          </a:p>
          <a:p>
            <a:pPr marL="17780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b="1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>Это – промышленный объект со строгими режимными требованиями. </a:t>
            </a:r>
          </a:p>
          <a:p>
            <a:pPr marL="177800"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b="1" dirty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>Экскурсии на Монетный двор </a:t>
            </a:r>
            <a:r>
              <a:rPr lang="ru-RU" sz="1600" b="1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1600" b="1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>не </a:t>
            </a:r>
            <a:r>
              <a:rPr lang="ru-RU" sz="1600" b="1" dirty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>проводились больше </a:t>
            </a:r>
            <a:r>
              <a:rPr lang="ru-RU" sz="1600" b="1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>века. </a:t>
            </a:r>
            <a:br>
              <a:rPr lang="ru-RU" sz="1600" b="1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1600" b="1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>Всё </a:t>
            </a:r>
            <a:r>
              <a:rPr lang="ru-RU" sz="1600" b="1" dirty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>изменилось в июне 2024 года. Был открыт музейно-производственный </a:t>
            </a:r>
            <a:r>
              <a:rPr lang="ru-RU" sz="1600" b="1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>комплекс «Монетный двор». </a:t>
            </a:r>
            <a:br>
              <a:rPr lang="ru-RU" sz="1600" b="1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1600" b="1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dirty="0" smtClean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>Теперь </a:t>
            </a:r>
            <a:r>
              <a:rPr lang="ru-RU" sz="1600" b="1" dirty="0">
                <a:latin typeface="Candara Light" panose="020E0502030303020204" pitchFamily="34" charset="0"/>
                <a:ea typeface="+mj-ea"/>
                <a:cs typeface="Arial" panose="020B0604020202020204" pitchFamily="34" charset="0"/>
              </a:rPr>
              <a:t>с понедельника по пятницу экскурсоводы выставочного комплекса Гознака проводят здесь  экскурсии для всех желающих.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4" y="934635"/>
            <a:ext cx="5171530" cy="327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0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-517" y="-6069"/>
            <a:ext cx="7488832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rbel Light" panose="020B0303020204020204" pitchFamily="34" charset="0"/>
                <a:cs typeface="Arial" panose="020B0604020202020204" pitchFamily="34" charset="0"/>
              </a:rPr>
              <a:t>Новый подход к промышленному туризму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orbel Light" panose="020B03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247" y="4710626"/>
            <a:ext cx="1030027" cy="451315"/>
          </a:xfrm>
          <a:prstGeom prst="rect">
            <a:avLst/>
          </a:prstGeom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359445" y="3535243"/>
            <a:ext cx="8594426" cy="1083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Candara Light" panose="020E0502030303020204" pitchFamily="34" charset="0"/>
              </a:rPr>
              <a:t>При </a:t>
            </a:r>
            <a:r>
              <a:rPr lang="ru-RU" sz="1600" b="1" dirty="0">
                <a:solidFill>
                  <a:prstClr val="black"/>
                </a:solidFill>
                <a:latin typeface="Candara Light" panose="020E0502030303020204" pitchFamily="34" charset="0"/>
              </a:rPr>
              <a:t>создании музейно-производственного комплекса </a:t>
            </a:r>
            <a:r>
              <a:rPr lang="ru-RU" sz="1600" b="1" dirty="0" smtClean="0">
                <a:solidFill>
                  <a:prstClr val="black"/>
                </a:solidFill>
                <a:latin typeface="Candara Light" panose="020E0502030303020204" pitchFamily="34" charset="0"/>
              </a:rPr>
              <a:t>«Монетный двор» был </a:t>
            </a:r>
            <a:r>
              <a:rPr lang="ru-RU" sz="1600" b="1" dirty="0">
                <a:solidFill>
                  <a:prstClr val="black"/>
                </a:solidFill>
                <a:latin typeface="Candara Light" panose="020E0502030303020204" pitchFamily="34" charset="0"/>
              </a:rPr>
              <a:t>предложен </a:t>
            </a:r>
            <a:r>
              <a:rPr lang="ru-RU" sz="1600" b="1" dirty="0" smtClean="0">
                <a:solidFill>
                  <a:prstClr val="black"/>
                </a:solidFill>
                <a:latin typeface="Candara Light" panose="020E0502030303020204" pitchFamily="34" charset="0"/>
              </a:rPr>
              <a:t/>
            </a:r>
            <a:br>
              <a:rPr lang="ru-RU" sz="1600" b="1" dirty="0" smtClean="0">
                <a:solidFill>
                  <a:prstClr val="black"/>
                </a:solidFill>
                <a:latin typeface="Candara Light" panose="020E0502030303020204" pitchFamily="34" charset="0"/>
              </a:rPr>
            </a:br>
            <a:r>
              <a:rPr lang="ru-RU" sz="1600" b="1" dirty="0" smtClean="0">
                <a:solidFill>
                  <a:prstClr val="black"/>
                </a:solidFill>
                <a:latin typeface="Candara Light" panose="020E0502030303020204" pitchFamily="34" charset="0"/>
              </a:rPr>
              <a:t>новый </a:t>
            </a:r>
            <a:r>
              <a:rPr lang="ru-RU" sz="1600" b="1" dirty="0">
                <a:solidFill>
                  <a:prstClr val="black"/>
                </a:solidFill>
                <a:latin typeface="Candara Light" panose="020E0502030303020204" pitchFamily="34" charset="0"/>
              </a:rPr>
              <a:t>формат промышленного туризма: </a:t>
            </a:r>
            <a:endParaRPr lang="ru-RU" sz="1600" b="1" dirty="0" smtClean="0">
              <a:solidFill>
                <a:prstClr val="black"/>
              </a:solidFill>
              <a:latin typeface="Candara Light" panose="020E0502030303020204" pitchFamily="34" charset="0"/>
            </a:endParaRPr>
          </a:p>
          <a:p>
            <a:pPr marL="285750" lvl="0" indent="-285750" algn="l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Candara Light" panose="020E0502030303020204" pitchFamily="34" charset="0"/>
              </a:rPr>
              <a:t>не </a:t>
            </a:r>
            <a:r>
              <a:rPr lang="ru-RU" sz="1600" b="1" dirty="0">
                <a:solidFill>
                  <a:prstClr val="black"/>
                </a:solidFill>
                <a:latin typeface="Candara Light" panose="020E0502030303020204" pitchFamily="34" charset="0"/>
              </a:rPr>
              <a:t>посетители приспосабливаются к требованиям производства (режим, техника безопасности </a:t>
            </a:r>
            <a:r>
              <a:rPr lang="ru-RU" sz="1600" b="1" dirty="0" smtClean="0">
                <a:solidFill>
                  <a:prstClr val="black"/>
                </a:solidFill>
                <a:latin typeface="Candara Light" panose="020E0502030303020204" pitchFamily="34" charset="0"/>
              </a:rPr>
              <a:t>и </a:t>
            </a:r>
            <a:r>
              <a:rPr lang="ru-RU" sz="1600" b="1" dirty="0">
                <a:solidFill>
                  <a:prstClr val="black"/>
                </a:solidFill>
                <a:latin typeface="Candara Light" panose="020E0502030303020204" pitchFamily="34" charset="0"/>
              </a:rPr>
              <a:t>т.д.), а производство адаптируется под запросы посетителей. </a:t>
            </a:r>
            <a:endParaRPr lang="ru-RU" sz="1600" b="1" dirty="0" smtClean="0">
              <a:solidFill>
                <a:prstClr val="black"/>
              </a:solidFill>
              <a:latin typeface="Candara Light" panose="020E0502030303020204" pitchFamily="34" charset="0"/>
            </a:endParaRPr>
          </a:p>
        </p:txBody>
      </p:sp>
      <p:sp>
        <p:nvSpPr>
          <p:cNvPr id="1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-72801" y="4798264"/>
            <a:ext cx="3620948" cy="276041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ndara Light" panose="020B0604020202020204" charset="0"/>
              </a:rPr>
              <a:t>Номинация «Промышленный маршрут»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Candara Light" panose="020B060402020202020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3293" y="553550"/>
            <a:ext cx="4293483" cy="286209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259" y="553232"/>
            <a:ext cx="3816556" cy="286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3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-180813" y="104590"/>
            <a:ext cx="9649072" cy="49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b="1" dirty="0" smtClean="0">
                <a:solidFill>
                  <a:srgbClr val="800000"/>
                </a:solidFill>
                <a:latin typeface="Corbel Light" panose="020B0303020204020204" pitchFamily="34" charset="0"/>
                <a:cs typeface="Arial" panose="020B0604020202020204" pitchFamily="34" charset="0"/>
              </a:rPr>
              <a:t>Безопасно, комфортно, без возрастных ограничений</a:t>
            </a:r>
            <a:endParaRPr lang="ru-RU" sz="2800" b="1" dirty="0">
              <a:solidFill>
                <a:srgbClr val="800000"/>
              </a:solidFill>
              <a:latin typeface="Corbel Light" panose="020B03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2695" y="4733460"/>
            <a:ext cx="1030027" cy="451315"/>
          </a:xfrm>
          <a:prstGeom prst="rect">
            <a:avLst/>
          </a:prstGeom>
        </p:spPr>
      </p:pic>
      <p:sp>
        <p:nvSpPr>
          <p:cNvPr id="1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183783" y="4821096"/>
            <a:ext cx="2899854" cy="276041"/>
          </a:xfrm>
        </p:spPr>
        <p:txBody>
          <a:bodyPr/>
          <a:lstStyle/>
          <a:p>
            <a:r>
              <a:rPr lang="ru-RU" altLang="ru-RU" sz="900" dirty="0" smtClean="0">
                <a:solidFill>
                  <a:schemeClr val="bg2">
                    <a:lumMod val="25000"/>
                  </a:schemeClr>
                </a:solidFill>
                <a:latin typeface="Candara Light" panose="020B0604020202020204" charset="0"/>
              </a:rPr>
              <a:t>Номинация «Промышленный маршрут»</a:t>
            </a:r>
            <a:endParaRPr lang="ru-RU" sz="900" dirty="0">
              <a:solidFill>
                <a:schemeClr val="bg2">
                  <a:lumMod val="25000"/>
                </a:schemeClr>
              </a:solidFill>
              <a:latin typeface="Candara Light" panose="020B0604020202020204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4967759" y="3475828"/>
            <a:ext cx="4320480" cy="1255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600"/>
              </a:spcAft>
            </a:pPr>
            <a:endParaRPr lang="ru-RU" sz="1600" dirty="0">
              <a:latin typeface="LiteraturnayaC" pitchFamily="2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3491595" y="768182"/>
            <a:ext cx="5201773" cy="39951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600"/>
              </a:spcAft>
            </a:pPr>
            <a:r>
              <a:rPr lang="ru-RU" sz="1600" b="1" dirty="0">
                <a:latin typeface="Candara Light" panose="020E0502030303020204" pitchFamily="34" charset="0"/>
              </a:rPr>
              <a:t>Специально для музейно-производственного комплекса был разработан маршрут и спроектированы рабочие места сотрудников Санкт-Петербургского монетного </a:t>
            </a:r>
            <a:r>
              <a:rPr lang="ru-RU" sz="1600" b="1" dirty="0" smtClean="0">
                <a:latin typeface="Candara Light" panose="020E0502030303020204" pitchFamily="34" charset="0"/>
              </a:rPr>
              <a:t>двора.</a:t>
            </a:r>
            <a:endParaRPr lang="ru-RU" sz="1600" b="1" dirty="0">
              <a:latin typeface="Candara Light" panose="020E0502030303020204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600"/>
              </a:spcAft>
            </a:pPr>
            <a:r>
              <a:rPr lang="ru-RU" sz="1600" b="1" dirty="0">
                <a:latin typeface="Candara Light" panose="020E0502030303020204" pitchFamily="34" charset="0"/>
              </a:rPr>
              <a:t>Это сделало процесс знакомства с производственным процессом </a:t>
            </a:r>
            <a:r>
              <a:rPr lang="ru-RU" sz="1600" b="1" dirty="0" smtClean="0">
                <a:latin typeface="Candara Light" panose="020E0502030303020204" pitchFamily="34" charset="0"/>
              </a:rPr>
              <a:t>комфортным и </a:t>
            </a:r>
            <a:r>
              <a:rPr lang="ru-RU" sz="1600" b="1" dirty="0">
                <a:latin typeface="Candara Light" panose="020E0502030303020204" pitchFamily="34" charset="0"/>
              </a:rPr>
              <a:t>безопасным: </a:t>
            </a:r>
            <a:r>
              <a:rPr lang="ru-RU" sz="1600" b="1" dirty="0" smtClean="0">
                <a:latin typeface="Candara Light" panose="020E0502030303020204" pitchFamily="34" charset="0"/>
              </a:rPr>
              <a:t/>
            </a:r>
            <a:br>
              <a:rPr lang="ru-RU" sz="1600" b="1" dirty="0" smtClean="0">
                <a:latin typeface="Candara Light" panose="020E0502030303020204" pitchFamily="34" charset="0"/>
              </a:rPr>
            </a:br>
            <a:r>
              <a:rPr lang="ru-RU" sz="1600" b="1" dirty="0" smtClean="0">
                <a:latin typeface="Candara Light" panose="020E0502030303020204" pitchFamily="34" charset="0"/>
              </a:rPr>
              <a:t>все </a:t>
            </a:r>
            <a:r>
              <a:rPr lang="ru-RU" sz="1600" b="1" dirty="0">
                <a:latin typeface="Candara Light" panose="020E0502030303020204" pitchFamily="34" charset="0"/>
              </a:rPr>
              <a:t>основные этапы производственной цепочки представлены в одном пространстве – за панорамными </a:t>
            </a:r>
            <a:r>
              <a:rPr lang="ru-RU" sz="1600" b="1" dirty="0" smtClean="0">
                <a:latin typeface="Candara Light" panose="020E0502030303020204" pitchFamily="34" charset="0"/>
              </a:rPr>
              <a:t>стеклами. </a:t>
            </a:r>
          </a:p>
          <a:p>
            <a:pPr algn="l" fontAlgn="auto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Важно: в </a:t>
            </a:r>
            <a:r>
              <a:rPr lang="ru-RU" sz="1600" b="1" dirty="0">
                <a:latin typeface="Candara Light" panose="020E0502030303020204" pitchFamily="34" charset="0"/>
              </a:rPr>
              <a:t>музейно-производственном комплексе </a:t>
            </a:r>
            <a:r>
              <a:rPr lang="ru-RU" sz="1600" b="1" dirty="0" smtClean="0">
                <a:latin typeface="Candara Light" panose="020E0502030303020204" pitchFamily="34" charset="0"/>
              </a:rPr>
              <a:t>«Монетный двор» нет </a:t>
            </a:r>
            <a:r>
              <a:rPr lang="ru-RU" sz="1600" b="1" dirty="0">
                <a:latin typeface="Candara Light" panose="020E0502030303020204" pitchFamily="34" charset="0"/>
              </a:rPr>
              <a:t>ограничений по возрасту </a:t>
            </a:r>
            <a:r>
              <a:rPr lang="ru-RU" sz="1600" b="1" dirty="0" smtClean="0">
                <a:latin typeface="Candara Light" panose="020E0502030303020204" pitchFamily="34" charset="0"/>
              </a:rPr>
              <a:t>посетителей. </a:t>
            </a:r>
            <a:br>
              <a:rPr lang="ru-RU" sz="1600" b="1" dirty="0" smtClean="0">
                <a:latin typeface="Candara Light" panose="020E0502030303020204" pitchFamily="34" charset="0"/>
              </a:rPr>
            </a:br>
            <a:r>
              <a:rPr lang="ru-RU" sz="1600" b="1" dirty="0" smtClean="0">
                <a:latin typeface="Candara Light" panose="020E0502030303020204" pitchFamily="34" charset="0"/>
              </a:rPr>
              <a:t>Нашим </a:t>
            </a:r>
            <a:r>
              <a:rPr lang="ru-RU" sz="1600" b="1" dirty="0">
                <a:latin typeface="Candara Light" panose="020E0502030303020204" pitchFamily="34" charset="0"/>
              </a:rPr>
              <a:t>гостям не нужно проходить </a:t>
            </a:r>
            <a:r>
              <a:rPr lang="ru-RU" sz="1600" b="1" dirty="0" smtClean="0">
                <a:latin typeface="Candara Light" panose="020E0502030303020204" pitchFamily="34" charset="0"/>
              </a:rPr>
              <a:t>инструктажи, им не требуется спецодежда. </a:t>
            </a:r>
            <a:endParaRPr lang="ru-RU" sz="1600" b="1" dirty="0">
              <a:latin typeface="Candara Light" panose="020E0502030303020204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При этом они видят настоящее производство.</a:t>
            </a:r>
            <a:endParaRPr lang="ru-RU" sz="1600" b="1" dirty="0">
              <a:latin typeface="Candara Light" panose="020E0502030303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235" y="678761"/>
            <a:ext cx="3005831" cy="450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52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7779" y="824154"/>
            <a:ext cx="3724203" cy="2940116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Одна из главных характеристик любой монеты или медали – рельеф.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Формирование рельефа начинается со сканирования лепки будущей монеты или медали. Эту лепку делают художники дизайнерского центра Гознака на основе утвержденного эскиза.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Полученную трехмерную </a:t>
            </a:r>
            <a:r>
              <a:rPr lang="ru-RU" sz="1600" b="1" dirty="0">
                <a:latin typeface="Candara Light" panose="020E0502030303020204" pitchFamily="34" charset="0"/>
              </a:rPr>
              <a:t>модель </a:t>
            </a:r>
            <a:r>
              <a:rPr lang="ru-RU" sz="1600" b="1" dirty="0" smtClean="0">
                <a:latin typeface="Candara Light" panose="020E0502030303020204" pitchFamily="34" charset="0"/>
              </a:rPr>
              <a:t>дорабатывает специалист по 3</a:t>
            </a:r>
            <a:r>
              <a:rPr lang="en-US" sz="1600" b="1" dirty="0" smtClean="0">
                <a:latin typeface="Candara Light" panose="020E0502030303020204" pitchFamily="34" charset="0"/>
              </a:rPr>
              <a:t>D</a:t>
            </a:r>
            <a:r>
              <a:rPr lang="ru-RU" sz="1600" b="1" dirty="0" smtClean="0">
                <a:latin typeface="Candara Light" panose="020E0502030303020204" pitchFamily="34" charset="0"/>
              </a:rPr>
              <a:t>-моделированию. </a:t>
            </a:r>
            <a:endParaRPr lang="ru-RU" sz="1600" b="1" dirty="0">
              <a:latin typeface="Candara Light" panose="020E0502030303020204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-2748399" y="78595"/>
            <a:ext cx="9864303" cy="49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b="1" dirty="0" smtClean="0">
                <a:solidFill>
                  <a:srgbClr val="800000"/>
                </a:solidFill>
                <a:latin typeface="Corbel Light" panose="020B0303020204020204" pitchFamily="34" charset="0"/>
                <a:cs typeface="Arial" panose="020B0604020202020204" pitchFamily="34" charset="0"/>
              </a:rPr>
              <a:t>Что видят гости МПК</a:t>
            </a:r>
            <a:endParaRPr lang="ru-RU" sz="3200" b="1" dirty="0">
              <a:solidFill>
                <a:srgbClr val="800000"/>
              </a:solidFill>
              <a:latin typeface="Corbel Light" panose="020B03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243" y="4572607"/>
            <a:ext cx="1030027" cy="451315"/>
          </a:xfrm>
          <a:prstGeom prst="rect">
            <a:avLst/>
          </a:prstGeom>
        </p:spPr>
      </p:pic>
      <p:sp>
        <p:nvSpPr>
          <p:cNvPr id="1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75271" y="4660243"/>
            <a:ext cx="2899854" cy="276041"/>
          </a:xfrm>
        </p:spPr>
        <p:txBody>
          <a:bodyPr/>
          <a:lstStyle/>
          <a:p>
            <a:r>
              <a:rPr lang="ru-RU" altLang="ru-RU" sz="900" dirty="0" smtClean="0">
                <a:solidFill>
                  <a:schemeClr val="bg2">
                    <a:lumMod val="25000"/>
                  </a:schemeClr>
                </a:solidFill>
                <a:latin typeface="Candara Light" panose="020B0604020202020204" charset="0"/>
              </a:rPr>
              <a:t>Номинация «Промышленный маршрут»</a:t>
            </a:r>
            <a:endParaRPr lang="ru-RU" sz="900" dirty="0">
              <a:solidFill>
                <a:schemeClr val="bg2">
                  <a:lumMod val="25000"/>
                </a:schemeClr>
              </a:solidFill>
              <a:latin typeface="Candara Light" panose="020B0604020202020204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4967759" y="3475828"/>
            <a:ext cx="4320480" cy="1255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600"/>
              </a:spcAft>
            </a:pPr>
            <a:endParaRPr lang="ru-RU" sz="1600" dirty="0">
              <a:latin typeface="LiteraturnayaC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1298" y="756201"/>
            <a:ext cx="2436471" cy="36547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" y="756201"/>
            <a:ext cx="2420092" cy="363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0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92572" y="782833"/>
            <a:ext cx="3951513" cy="2940116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Инструмент для чеканки делает автоматический станок, но дорабатывает его вручную гравер. Он использует специальные резцы </a:t>
            </a:r>
            <a:r>
              <a:rPr lang="ru-RU" sz="1600" b="1" dirty="0">
                <a:latin typeface="Candara Light" panose="020E0502030303020204" pitchFamily="34" charset="0"/>
              </a:rPr>
              <a:t>— </a:t>
            </a:r>
            <a:r>
              <a:rPr lang="ru-RU" sz="1600" b="1" dirty="0" smtClean="0">
                <a:latin typeface="Candara Light" panose="020E0502030303020204" pitchFamily="34" charset="0"/>
              </a:rPr>
              <a:t>штихели </a:t>
            </a:r>
            <a:r>
              <a:rPr lang="ru-RU" sz="1600" b="1" dirty="0">
                <a:latin typeface="Candara Light" panose="020E0502030303020204" pitchFamily="34" charset="0"/>
              </a:rPr>
              <a:t>— при большом увеличении. </a:t>
            </a:r>
            <a:endParaRPr lang="ru-RU" sz="1600" b="1" dirty="0" smtClean="0">
              <a:latin typeface="Candara Light" panose="020E0502030303020204" pitchFamily="34" charset="0"/>
            </a:endParaRPr>
          </a:p>
          <a:p>
            <a:pPr algn="l">
              <a:spcBef>
                <a:spcPts val="0"/>
              </a:spcBef>
              <a:spcAft>
                <a:spcPts val="600"/>
              </a:spcAft>
            </a:pPr>
            <a:endParaRPr lang="ru-RU" sz="1600" b="1" dirty="0">
              <a:latin typeface="Candara Light" panose="020E0502030303020204" pitchFamily="34" charset="0"/>
            </a:endParaRP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Следующий этап – ручная полировка инструмента. Монетный </a:t>
            </a:r>
            <a:r>
              <a:rPr lang="ru-RU" sz="1600" b="1" dirty="0">
                <a:latin typeface="Candara Light" panose="020E0502030303020204" pitchFamily="34" charset="0"/>
              </a:rPr>
              <a:t>двор выпускает монеты и медали с идеальной зеркальной поверхностью. </a:t>
            </a:r>
            <a:r>
              <a:rPr lang="ru-RU" sz="1600" b="1" dirty="0" smtClean="0">
                <a:latin typeface="Candara Light" panose="020E0502030303020204" pitchFamily="34" charset="0"/>
              </a:rPr>
              <a:t>Чтобы их отчеканить, </a:t>
            </a:r>
            <a:r>
              <a:rPr lang="ru-RU" sz="1600" b="1" dirty="0">
                <a:latin typeface="Candara Light" panose="020E0502030303020204" pitchFamily="34" charset="0"/>
              </a:rPr>
              <a:t>у штемпелей должна быть идеальная поверхность. Добиться этого можно за счет полировки металла </a:t>
            </a:r>
            <a:r>
              <a:rPr lang="ru-RU" sz="1600" b="1" dirty="0" smtClean="0">
                <a:latin typeface="Candara Light" panose="020E0502030303020204" pitchFamily="34" charset="0"/>
              </a:rPr>
              <a:t>с использованием деревянного притира и специальных химикатов.</a:t>
            </a:r>
            <a:endParaRPr lang="ru-RU" sz="1600" b="1" dirty="0">
              <a:latin typeface="Candara Light" panose="020E0502030303020204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-2729653" y="143171"/>
            <a:ext cx="9864303" cy="49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rbel Light" panose="020B0303020204020204" pitchFamily="34" charset="0"/>
                <a:ea typeface="+mn-ea"/>
                <a:cs typeface="Arial" panose="020B0604020202020204" pitchFamily="34" charset="0"/>
              </a:rPr>
              <a:t>Что видят гости МПК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orbel Light" panose="020B0303020204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243" y="4572607"/>
            <a:ext cx="1030027" cy="451315"/>
          </a:xfrm>
          <a:prstGeom prst="rect">
            <a:avLst/>
          </a:prstGeom>
        </p:spPr>
      </p:pic>
      <p:sp>
        <p:nvSpPr>
          <p:cNvPr id="1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0515" y="4660243"/>
            <a:ext cx="2899854" cy="276041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ndara Light" panose="020B0604020202020204" charset="0"/>
                <a:ea typeface="+mn-ea"/>
                <a:cs typeface="Arial" panose="020B0604020202020204" pitchFamily="34" charset="0"/>
              </a:rPr>
              <a:t>Номинация «Промышленный маршрут»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ndara Light" panose="020B060402020202020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4967759" y="3475828"/>
            <a:ext cx="4320480" cy="1255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354" y="818518"/>
            <a:ext cx="2388941" cy="35834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9479" y="818518"/>
            <a:ext cx="2388940" cy="358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8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9913" y="691540"/>
            <a:ext cx="3436171" cy="3748453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В МПК работают два чеканочных пресса – один для чеканки в ручном режиме, другой – в автоматическом.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На «ручном» чеканят монеты качества «</a:t>
            </a:r>
            <a:r>
              <a:rPr lang="ru-RU" sz="1600" b="1" dirty="0" err="1" smtClean="0">
                <a:latin typeface="Candara Light" panose="020E0502030303020204" pitchFamily="34" charset="0"/>
              </a:rPr>
              <a:t>пруф</a:t>
            </a:r>
            <a:r>
              <a:rPr lang="ru-RU" sz="1600" b="1" dirty="0">
                <a:latin typeface="Candara Light" panose="020E0502030303020204" pitchFamily="34" charset="0"/>
              </a:rPr>
              <a:t>» – </a:t>
            </a:r>
            <a:r>
              <a:rPr lang="ru-RU" sz="1600" b="1" dirty="0" smtClean="0">
                <a:latin typeface="Candara Light" panose="020E0502030303020204" pitchFamily="34" charset="0"/>
              </a:rPr>
              <a:t>с зеркальной поверхностью</a:t>
            </a:r>
            <a:r>
              <a:rPr lang="ru-RU" sz="1600" b="1" dirty="0">
                <a:latin typeface="Candara Light" panose="020E0502030303020204" pitchFamily="34" charset="0"/>
              </a:rPr>
              <a:t>. Каждую заготовку </a:t>
            </a:r>
            <a:r>
              <a:rPr lang="ru-RU" sz="1600" b="1" dirty="0" smtClean="0">
                <a:latin typeface="Candara Light" panose="020E0502030303020204" pitchFamily="34" charset="0"/>
              </a:rPr>
              <a:t>чеканщик </a:t>
            </a:r>
            <a:r>
              <a:rPr lang="ru-RU" sz="1600" b="1" dirty="0">
                <a:latin typeface="Candara Light" panose="020E0502030303020204" pitchFamily="34" charset="0"/>
              </a:rPr>
              <a:t>вручную при помощи пинцета кладет в зону чеканки. </a:t>
            </a:r>
            <a:r>
              <a:rPr lang="ru-RU" sz="1600" b="1" dirty="0" smtClean="0">
                <a:latin typeface="Candara Light" panose="020E0502030303020204" pitchFamily="34" charset="0"/>
              </a:rPr>
              <a:t/>
            </a:r>
            <a:br>
              <a:rPr lang="ru-RU" sz="1600" b="1" dirty="0" smtClean="0">
                <a:latin typeface="Candara Light" panose="020E0502030303020204" pitchFamily="34" charset="0"/>
              </a:rPr>
            </a:br>
            <a:r>
              <a:rPr lang="ru-RU" sz="1600" b="1" dirty="0" smtClean="0">
                <a:latin typeface="Candara Light" panose="020E0502030303020204" pitchFamily="34" charset="0"/>
              </a:rPr>
              <a:t>За 8-часовую смену получается 3000 изделий.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Автоматический пресс это же количество сделает за 5 минут. Его скорость – 600 монет в минуту. Но это будет не «</a:t>
            </a:r>
            <a:r>
              <a:rPr lang="ru-RU" sz="1600" b="1" dirty="0" err="1" smtClean="0">
                <a:latin typeface="Candara Light" panose="020E0502030303020204" pitchFamily="34" charset="0"/>
              </a:rPr>
              <a:t>пруф</a:t>
            </a:r>
            <a:r>
              <a:rPr lang="ru-RU" sz="1600" b="1" dirty="0" smtClean="0">
                <a:latin typeface="Candara Light" panose="020E0502030303020204" pitchFamily="34" charset="0"/>
              </a:rPr>
              <a:t>», а обычное качество. </a:t>
            </a:r>
            <a:endParaRPr lang="ru-RU" sz="1600" b="1" dirty="0">
              <a:latin typeface="Candara Light" panose="020E0502030303020204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-2845109" y="-826"/>
            <a:ext cx="9864303" cy="49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rbel Light" panose="020B0303020204020204" pitchFamily="34" charset="0"/>
                <a:ea typeface="+mn-ea"/>
                <a:cs typeface="Arial" panose="020B0604020202020204" pitchFamily="34" charset="0"/>
              </a:rPr>
              <a:t>Что видят гости МПК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orbel Light" panose="020B0303020204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5831" y="4564327"/>
            <a:ext cx="1030027" cy="451315"/>
          </a:xfrm>
          <a:prstGeom prst="rect">
            <a:avLst/>
          </a:prstGeom>
        </p:spPr>
      </p:pic>
      <p:sp>
        <p:nvSpPr>
          <p:cNvPr id="1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964795" y="4572606"/>
            <a:ext cx="2899854" cy="276041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ndara Light" panose="020B0604020202020204" charset="0"/>
                <a:ea typeface="+mn-ea"/>
                <a:cs typeface="Arial" panose="020B0604020202020204" pitchFamily="34" charset="0"/>
              </a:rPr>
              <a:t>Номинация «Промышленный маршрут»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ndara Light" panose="020B060402020202020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4967759" y="3475828"/>
            <a:ext cx="4320480" cy="1255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6496"/>
            <a:ext cx="2555052" cy="38325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7625" y="766496"/>
            <a:ext cx="2555613" cy="383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8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67068" y="720179"/>
            <a:ext cx="3924436" cy="2940116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У гостей МПК есть </a:t>
            </a:r>
            <a:r>
              <a:rPr lang="ru-RU" sz="1600" b="1" dirty="0">
                <a:latin typeface="Candara Light" panose="020E0502030303020204" pitchFamily="34" charset="0"/>
              </a:rPr>
              <a:t>возможность подержать в руках некоторые инструменты. </a:t>
            </a:r>
            <a:endParaRPr lang="ru-RU" sz="1600" b="1" dirty="0" smtClean="0">
              <a:latin typeface="Candara Light" panose="020E0502030303020204" pitchFamily="34" charset="0"/>
            </a:endParaRP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Например</a:t>
            </a:r>
            <a:r>
              <a:rPr lang="ru-RU" sz="1600" b="1" dirty="0">
                <a:latin typeface="Candara Light" panose="020E0502030303020204" pitchFamily="34" charset="0"/>
              </a:rPr>
              <a:t>, штихель </a:t>
            </a:r>
            <a:r>
              <a:rPr lang="ru-RU" sz="1600" b="1" dirty="0" smtClean="0">
                <a:latin typeface="Candara Light" panose="020E0502030303020204" pitchFamily="34" charset="0"/>
              </a:rPr>
              <a:t>гравера или притир для полировки штемпелей.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Также </a:t>
            </a:r>
            <a:r>
              <a:rPr lang="ru-RU" sz="1600" b="1" dirty="0">
                <a:latin typeface="Candara Light" panose="020E0502030303020204" pitchFamily="34" charset="0"/>
              </a:rPr>
              <a:t>можно рассмотреть вблизи </a:t>
            </a:r>
            <a:r>
              <a:rPr lang="ru-RU" sz="1600" b="1" dirty="0" smtClean="0">
                <a:latin typeface="Candara Light" panose="020E0502030303020204" pitchFamily="34" charset="0"/>
              </a:rPr>
              <a:t>сам штемпель или лепку </a:t>
            </a:r>
            <a:r>
              <a:rPr lang="ru-RU" sz="1600" b="1" dirty="0">
                <a:latin typeface="Candara Light" panose="020E0502030303020204" pitchFamily="34" charset="0"/>
              </a:rPr>
              <a:t>будущей </a:t>
            </a:r>
            <a:r>
              <a:rPr lang="ru-RU" sz="1600" b="1" dirty="0" smtClean="0">
                <a:latin typeface="Candara Light" panose="020E0502030303020204" pitchFamily="34" charset="0"/>
              </a:rPr>
              <a:t>монеты.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Еще одна </a:t>
            </a:r>
            <a:r>
              <a:rPr lang="ru-RU" sz="1600" b="1" dirty="0">
                <a:latin typeface="Candara Light" panose="020E0502030303020204" pitchFamily="34" charset="0"/>
              </a:rPr>
              <a:t>особенность МПК</a:t>
            </a:r>
            <a:r>
              <a:rPr lang="ru-RU" sz="1600" b="1" dirty="0" smtClean="0">
                <a:latin typeface="Candara Light" panose="020E0502030303020204" pitchFamily="34" charset="0"/>
              </a:rPr>
              <a:t>: на </a:t>
            </a:r>
            <a:r>
              <a:rPr lang="ru-RU" sz="1600" b="1" dirty="0">
                <a:latin typeface="Candara Light" panose="020E0502030303020204" pitchFamily="34" charset="0"/>
              </a:rPr>
              <a:t>стеклах установлены экраны с видеороликами, посвященными каждой из </a:t>
            </a:r>
            <a:r>
              <a:rPr lang="ru-RU" sz="1600" b="1" dirty="0" smtClean="0">
                <a:latin typeface="Candara Light" panose="020E0502030303020204" pitchFamily="34" charset="0"/>
              </a:rPr>
              <a:t>технологических </a:t>
            </a:r>
            <a:r>
              <a:rPr lang="ru-RU" sz="1600" b="1" dirty="0">
                <a:latin typeface="Candara Light" panose="020E0502030303020204" pitchFamily="34" charset="0"/>
              </a:rPr>
              <a:t>операций. </a:t>
            </a:r>
            <a:r>
              <a:rPr lang="ru-RU" sz="1600" b="1" dirty="0" smtClean="0">
                <a:latin typeface="Candara Light" panose="020E0502030303020204" pitchFamily="34" charset="0"/>
              </a:rPr>
              <a:t/>
            </a:r>
            <a:br>
              <a:rPr lang="ru-RU" sz="1600" b="1" dirty="0" smtClean="0">
                <a:latin typeface="Candara Light" panose="020E0502030303020204" pitchFamily="34" charset="0"/>
              </a:rPr>
            </a:br>
            <a:r>
              <a:rPr lang="ru-RU" sz="1600" b="1" dirty="0" smtClean="0">
                <a:latin typeface="Candara Light" panose="020E0502030303020204" pitchFamily="34" charset="0"/>
              </a:rPr>
              <a:t>Ролики </a:t>
            </a:r>
            <a:r>
              <a:rPr lang="ru-RU" sz="1600" b="1" dirty="0">
                <a:latin typeface="Candara Light" panose="020E0502030303020204" pitchFamily="34" charset="0"/>
              </a:rPr>
              <a:t>позволяют в деталях рассмотреть то, что происходит внутри оборудования или под лупой гравера. 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-1909005" y="78595"/>
            <a:ext cx="9864303" cy="49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rbel Light" panose="020B0303020204020204" pitchFamily="34" charset="0"/>
                <a:ea typeface="+mn-ea"/>
                <a:cs typeface="Arial" panose="020B0604020202020204" pitchFamily="34" charset="0"/>
              </a:rPr>
              <a:t>Гости не только смотрят за стекло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orbel Light" panose="020B0303020204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243" y="4572607"/>
            <a:ext cx="1030027" cy="451315"/>
          </a:xfrm>
          <a:prstGeom prst="rect">
            <a:avLst/>
          </a:prstGeom>
        </p:spPr>
      </p:pic>
      <p:sp>
        <p:nvSpPr>
          <p:cNvPr id="1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39267" y="4660243"/>
            <a:ext cx="2899854" cy="276041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ndara Light" panose="020B0604020202020204" charset="0"/>
                <a:ea typeface="+mn-ea"/>
                <a:cs typeface="Arial" panose="020B0604020202020204" pitchFamily="34" charset="0"/>
              </a:rPr>
              <a:t>Номинация «Промышленный маршрут»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ndara Light" panose="020B060402020202020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4967759" y="3475828"/>
            <a:ext cx="4320480" cy="1255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69" y="792187"/>
            <a:ext cx="5075426" cy="338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8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8411" y="733387"/>
            <a:ext cx="5112569" cy="4231876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На МПК реальное </a:t>
            </a:r>
            <a:r>
              <a:rPr lang="ru-RU" sz="1600" b="1" dirty="0">
                <a:latin typeface="Candara Light" panose="020E0502030303020204" pitchFamily="34" charset="0"/>
              </a:rPr>
              <a:t>производство дополняют </a:t>
            </a:r>
            <a:r>
              <a:rPr lang="ru-RU" sz="1600" b="1" dirty="0" smtClean="0">
                <a:latin typeface="Candara Light" panose="020E0502030303020204" pitchFamily="34" charset="0"/>
              </a:rPr>
              <a:t>витрины.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В </a:t>
            </a:r>
            <a:r>
              <a:rPr lang="ru-RU" sz="1600" b="1" dirty="0">
                <a:latin typeface="Candara Light" panose="020E0502030303020204" pitchFamily="34" charset="0"/>
              </a:rPr>
              <a:t>двух из них концентрировано показаны этапы изготовления чеканочных инструментов и подготовки </a:t>
            </a:r>
            <a:r>
              <a:rPr lang="ru-RU" sz="1600" b="1" dirty="0" smtClean="0">
                <a:latin typeface="Candara Light" panose="020E0502030303020204" pitchFamily="34" charset="0"/>
              </a:rPr>
              <a:t>заготовок.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Еще </a:t>
            </a:r>
            <a:r>
              <a:rPr lang="ru-RU" sz="1600" b="1" dirty="0">
                <a:latin typeface="Candara Light" panose="020E0502030303020204" pitchFamily="34" charset="0"/>
              </a:rPr>
              <a:t>две посвящены исторической и современной продукции Санкт-Петербургского монетного двора. </a:t>
            </a:r>
            <a:r>
              <a:rPr lang="ru-RU" sz="1600" b="1" dirty="0" smtClean="0">
                <a:latin typeface="Candara Light" panose="020E0502030303020204" pitchFamily="34" charset="0"/>
              </a:rPr>
              <a:t>Именно с «исторической» витрины обычно начинаются экскурсии: здесь представлены первый рубль петербургской чеканки (1724 года), медаль «За оборону Ленинграда» (1943 год), первый космический вымпел (1958 год).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Витриной с современной продукцией экскурсия завершается. Здесь показаны современные памятные монеты и награды, в том числе – орден Святого апостола Андрея Первозванного.</a:t>
            </a:r>
            <a:endParaRPr lang="ru-RU" sz="1600" b="1" dirty="0">
              <a:latin typeface="Candara Light" panose="020E0502030303020204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0" y="-34095"/>
            <a:ext cx="8820980" cy="49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b="1" dirty="0" smtClean="0">
                <a:solidFill>
                  <a:srgbClr val="800000"/>
                </a:solidFill>
                <a:latin typeface="Corbel Light" panose="020B0303020204020204" pitchFamily="34" charset="0"/>
                <a:cs typeface="Arial" panose="020B0604020202020204" pitchFamily="34" charset="0"/>
              </a:rPr>
              <a:t>Бонус: музейные предметы на производстве</a:t>
            </a:r>
            <a:endParaRPr lang="ru-RU" sz="3200" b="1" dirty="0">
              <a:solidFill>
                <a:srgbClr val="800000"/>
              </a:solidFill>
              <a:latin typeface="Corbel Light" panose="020B03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4347" y="4601586"/>
            <a:ext cx="1030027" cy="451315"/>
          </a:xfrm>
          <a:prstGeom prst="rect">
            <a:avLst/>
          </a:prstGeom>
        </p:spPr>
      </p:pic>
      <p:sp>
        <p:nvSpPr>
          <p:cNvPr id="1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723843" y="4689222"/>
            <a:ext cx="2899854" cy="276041"/>
          </a:xfrm>
        </p:spPr>
        <p:txBody>
          <a:bodyPr/>
          <a:lstStyle/>
          <a:p>
            <a:r>
              <a:rPr lang="ru-RU" altLang="ru-RU" sz="900" dirty="0" smtClean="0">
                <a:solidFill>
                  <a:schemeClr val="bg2">
                    <a:lumMod val="25000"/>
                  </a:schemeClr>
                </a:solidFill>
                <a:latin typeface="LiteraturnayaC" pitchFamily="2" charset="0"/>
              </a:rPr>
              <a:t>Номинация «Промышленный маршрут»</a:t>
            </a:r>
            <a:endParaRPr lang="ru-RU" sz="900" dirty="0">
              <a:solidFill>
                <a:schemeClr val="bg2">
                  <a:lumMod val="25000"/>
                </a:schemeClr>
              </a:solidFill>
              <a:latin typeface="LiteraturnayaC" pitchFamily="2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4967759" y="3475828"/>
            <a:ext cx="4320480" cy="1255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600"/>
              </a:spcAft>
            </a:pPr>
            <a:endParaRPr lang="ru-RU" sz="1600" dirty="0">
              <a:latin typeface="LiteraturnayaC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202" y="2849325"/>
            <a:ext cx="3329060" cy="22193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737" y="645436"/>
            <a:ext cx="3283989" cy="218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85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2627499" y="51875"/>
            <a:ext cx="7724390" cy="49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rbel Light" panose="020B0303020204020204" pitchFamily="34" charset="0"/>
                <a:cs typeface="Arial" panose="020B0604020202020204" pitchFamily="34" charset="0"/>
              </a:rPr>
              <a:t>Плюс путешествие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rbel Light" panose="020B0303020204020204" pitchFamily="34" charset="0"/>
                <a:cs typeface="Arial" panose="020B0604020202020204" pitchFamily="34" charset="0"/>
              </a:rPr>
              <a:t> во времени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orbel Light" panose="020B03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8591" y="4656410"/>
            <a:ext cx="1030027" cy="451315"/>
          </a:xfrm>
          <a:prstGeom prst="rect">
            <a:avLst/>
          </a:prstGeom>
        </p:spPr>
      </p:pic>
      <p:sp>
        <p:nvSpPr>
          <p:cNvPr id="1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28145" y="4724292"/>
            <a:ext cx="2899854" cy="276041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ndara Light" panose="020B0604020202020204" charset="0"/>
              </a:rPr>
              <a:t>Номинация «Промышленный маршрут»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Candara Light" panose="020B0604020202020204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4967759" y="3475828"/>
            <a:ext cx="4320480" cy="1255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4786796" y="3695472"/>
            <a:ext cx="4647496" cy="2978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4586" y="711975"/>
            <a:ext cx="4327011" cy="3760823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Мы предлагаем также комплексные экскурсионные продукты, где посещение МПК дополняется экскурсией в основную музейную экспозицию или мастер-классом по чеканке.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ru-RU" sz="1600" b="1" dirty="0" smtClean="0">
                <a:latin typeface="Candara Light" panose="020E0502030303020204" pitchFamily="34" charset="0"/>
              </a:rPr>
              <a:t>Например, комплексная </a:t>
            </a:r>
            <a:r>
              <a:rPr lang="ru-RU" sz="1600" b="1" dirty="0">
                <a:latin typeface="Candara Light" panose="020E0502030303020204" pitchFamily="34" charset="0"/>
              </a:rPr>
              <a:t>программа для </a:t>
            </a:r>
            <a:r>
              <a:rPr lang="ru-RU" sz="1600" b="1" dirty="0" smtClean="0">
                <a:latin typeface="Candara Light" panose="020E0502030303020204" pitchFamily="34" charset="0"/>
              </a:rPr>
              <a:t>школьников включает:</a:t>
            </a:r>
          </a:p>
          <a:p>
            <a:pPr marL="285750" indent="-28575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Candara Light" panose="020E0502030303020204" pitchFamily="34" charset="0"/>
              </a:rPr>
              <a:t>П</a:t>
            </a:r>
            <a:r>
              <a:rPr lang="ru-RU" sz="1600" b="1" dirty="0" smtClean="0">
                <a:latin typeface="Candara Light" panose="020E0502030303020204" pitchFamily="34" charset="0"/>
              </a:rPr>
              <a:t>осещение </a:t>
            </a:r>
            <a:r>
              <a:rPr lang="ru-RU" sz="1600" b="1" dirty="0">
                <a:latin typeface="Candara Light" panose="020E0502030303020204" pitchFamily="34" charset="0"/>
              </a:rPr>
              <a:t>исторического мастер-класса по </a:t>
            </a:r>
            <a:r>
              <a:rPr lang="ru-RU" sz="1600" b="1" dirty="0" smtClean="0">
                <a:latin typeface="Candara Light" panose="020E0502030303020204" pitchFamily="34" charset="0"/>
              </a:rPr>
              <a:t>чеканке. Здесь гости </a:t>
            </a:r>
            <a:r>
              <a:rPr lang="ru-RU" sz="1600" b="1" dirty="0">
                <a:latin typeface="Candara Light" panose="020E0502030303020204" pitchFamily="34" charset="0"/>
              </a:rPr>
              <a:t>знакомятся с технологией чеканки средневековых монет из проволоки и технологией чеканки на винтовых прессах XVIII–XIX </a:t>
            </a:r>
            <a:r>
              <a:rPr lang="ru-RU" sz="1600" b="1" dirty="0" smtClean="0">
                <a:latin typeface="Candara Light" panose="020E0502030303020204" pitchFamily="34" charset="0"/>
              </a:rPr>
              <a:t>веков.</a:t>
            </a:r>
          </a:p>
          <a:p>
            <a:pPr marL="285750" indent="-28575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 smtClean="0">
                <a:latin typeface="Candara Light" panose="020E0502030303020204" pitchFamily="34" charset="0"/>
              </a:rPr>
              <a:t>Экскурсию </a:t>
            </a:r>
            <a:r>
              <a:rPr lang="ru-RU" sz="1600" b="1" dirty="0">
                <a:latin typeface="Candara Light" panose="020E0502030303020204" pitchFamily="34" charset="0"/>
              </a:rPr>
              <a:t>по музейно-производственному </a:t>
            </a:r>
            <a:r>
              <a:rPr lang="ru-RU" sz="1600" b="1" dirty="0" smtClean="0">
                <a:latin typeface="Candara Light" panose="020E0502030303020204" pitchFamily="34" charset="0"/>
              </a:rPr>
              <a:t>комплексу. Здесь ребята </a:t>
            </a:r>
            <a:r>
              <a:rPr lang="ru-RU" sz="1600" b="1" dirty="0">
                <a:latin typeface="Candara Light" panose="020E0502030303020204" pitchFamily="34" charset="0"/>
              </a:rPr>
              <a:t>видят </a:t>
            </a:r>
            <a:r>
              <a:rPr lang="ru-RU" sz="1600" b="1" dirty="0" smtClean="0">
                <a:latin typeface="Candara Light" panose="020E0502030303020204" pitchFamily="34" charset="0"/>
              </a:rPr>
              <a:t>современное производство.</a:t>
            </a:r>
            <a:endParaRPr lang="ru-RU" sz="1600" b="1" dirty="0">
              <a:latin typeface="Candara Light" panose="020E0502030303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419" y="0"/>
            <a:ext cx="3756042" cy="25040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0" y="2592387"/>
            <a:ext cx="3777185" cy="251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94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565" y="4649849"/>
            <a:ext cx="1030027" cy="451315"/>
          </a:xfrm>
          <a:prstGeom prst="rect">
            <a:avLst/>
          </a:prstGeom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-468845" y="-28988"/>
            <a:ext cx="4500500" cy="4038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91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rbel Light" panose="020B0303020204020204" pitchFamily="34" charset="0"/>
                <a:ea typeface="+mn-ea"/>
                <a:cs typeface="Arial" panose="020B0604020202020204" pitchFamily="34" charset="0"/>
              </a:rPr>
              <a:t>Что о нас говорят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orbel Light" panose="020B0303020204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67071" y="4737485"/>
            <a:ext cx="2734018" cy="276041"/>
          </a:xfrm>
        </p:spPr>
        <p:txBody>
          <a:bodyPr/>
          <a:lstStyle/>
          <a:p>
            <a:pPr>
              <a:defRPr/>
            </a:pPr>
            <a:r>
              <a:rPr lang="ru-RU" altLang="ru-RU" sz="900" dirty="0">
                <a:solidFill>
                  <a:schemeClr val="bg2">
                    <a:lumMod val="25000"/>
                  </a:schemeClr>
                </a:solidFill>
                <a:latin typeface="Candara Light" panose="020B0604020202020204" charset="0"/>
              </a:rPr>
              <a:t>Номинация </a:t>
            </a:r>
            <a:r>
              <a:rPr lang="ru-RU" altLang="ru-RU" sz="900" dirty="0" smtClean="0">
                <a:solidFill>
                  <a:schemeClr val="bg2">
                    <a:lumMod val="25000"/>
                  </a:schemeClr>
                </a:solidFill>
                <a:latin typeface="Candara Light" panose="020B0604020202020204" charset="0"/>
              </a:rPr>
              <a:t> «Промышленный </a:t>
            </a:r>
            <a:r>
              <a:rPr lang="ru-RU" altLang="ru-RU" sz="900" dirty="0">
                <a:solidFill>
                  <a:schemeClr val="bg2">
                    <a:lumMod val="25000"/>
                  </a:schemeClr>
                </a:solidFill>
                <a:latin typeface="Candara Light" panose="020B0604020202020204" charset="0"/>
              </a:rPr>
              <a:t>маршрут музея»</a:t>
            </a:r>
            <a:endParaRPr lang="ru-RU" sz="900" dirty="0">
              <a:solidFill>
                <a:schemeClr val="bg2">
                  <a:lumMod val="25000"/>
                </a:schemeClr>
              </a:solidFill>
              <a:latin typeface="Candara Light" panose="020B060402020202020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4787739" y="2520379"/>
            <a:ext cx="3960440" cy="3096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119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-4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teraturnayaC" pitchFamily="2" charset="0"/>
                <a:ea typeface="+mn-ea"/>
                <a:cs typeface="+mn-cs"/>
              </a:rPr>
              <a:t> </a:t>
            </a:r>
            <a:endParaRPr kumimoji="0" lang="ru-RU" sz="1600" b="0" i="0" u="none" strike="noStrike" kern="1200" cap="none" spc="-4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iteraturnayaC" pitchFamily="2" charset="0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4739" y="-10559"/>
            <a:ext cx="3287203" cy="27745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171" y="617086"/>
            <a:ext cx="5145487" cy="385911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4739" y="2793640"/>
            <a:ext cx="3324262" cy="239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9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243" y="4685752"/>
            <a:ext cx="1030027" cy="451315"/>
          </a:xfrm>
          <a:prstGeom prst="rect">
            <a:avLst/>
          </a:prstGeom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-684869" y="-97514"/>
            <a:ext cx="4685820" cy="396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b="1" dirty="0" smtClean="0">
                <a:solidFill>
                  <a:srgbClr val="800000"/>
                </a:solidFill>
                <a:latin typeface="Corbel Light" panose="020B0303020204020204" pitchFamily="34" charset="0"/>
                <a:cs typeface="Arial" panose="020B0604020202020204" pitchFamily="34" charset="0"/>
              </a:rPr>
              <a:t>Наши результаты</a:t>
            </a:r>
            <a:endParaRPr lang="ru-RU" sz="3200" b="1" dirty="0">
              <a:solidFill>
                <a:srgbClr val="800000"/>
              </a:solidFill>
              <a:latin typeface="Corbel Light" panose="020B03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-704" y="4737373"/>
            <a:ext cx="3518356" cy="286548"/>
          </a:xfrm>
        </p:spPr>
        <p:txBody>
          <a:bodyPr/>
          <a:lstStyle/>
          <a:p>
            <a:r>
              <a:rPr lang="ru-RU" altLang="ru-RU" sz="900" dirty="0" smtClean="0">
                <a:solidFill>
                  <a:schemeClr val="bg2">
                    <a:lumMod val="25000"/>
                  </a:schemeClr>
                </a:solidFill>
                <a:latin typeface="Candara Light" panose="020B0604020202020204" charset="0"/>
              </a:rPr>
              <a:t>Номинация «Промышленный маршрут»</a:t>
            </a:r>
            <a:endParaRPr lang="ru-RU" sz="900" dirty="0">
              <a:solidFill>
                <a:schemeClr val="bg2">
                  <a:lumMod val="25000"/>
                </a:schemeClr>
              </a:solidFill>
              <a:latin typeface="Candara Light" panose="020B060402020202020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4787739" y="2520379"/>
            <a:ext cx="3960440" cy="3096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91195" rtl="0" eaLnBrk="1" latinLnBrk="0" hangingPunct="1">
              <a:lnSpc>
                <a:spcPct val="90000"/>
              </a:lnSpc>
              <a:spcBef>
                <a:spcPts val="756"/>
              </a:spcBef>
              <a:buFont typeface="Arial" panose="020B0604020202020204" pitchFamily="34" charset="0"/>
              <a:buNone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59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19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79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39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7987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585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82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780" indent="0" algn="ctr" defTabSz="691195" rtl="0" eaLnBrk="1" latinLnBrk="0" hangingPunct="1">
              <a:lnSpc>
                <a:spcPct val="90000"/>
              </a:lnSpc>
              <a:spcBef>
                <a:spcPts val="378"/>
              </a:spcBef>
              <a:buFont typeface="Arial" panose="020B0604020202020204" pitchFamily="34" charset="0"/>
              <a:buNone/>
              <a:defRPr sz="1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1200"/>
              </a:spcAft>
            </a:pPr>
            <a:r>
              <a:rPr lang="ru-RU" sz="1600" spc="-40" dirty="0" smtClean="0">
                <a:latin typeface="LiteraturnayaC" pitchFamily="2" charset="0"/>
              </a:rPr>
              <a:t> </a:t>
            </a:r>
            <a:endParaRPr lang="ru-RU" sz="1600" spc="-40" dirty="0">
              <a:latin typeface="LiteraturnayaC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17652" y="72107"/>
            <a:ext cx="562657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spc="-40" dirty="0" smtClean="0">
                <a:latin typeface="Candara Light" panose="020E0502030303020204" pitchFamily="34" charset="0"/>
              </a:rPr>
              <a:t>За год в </a:t>
            </a:r>
            <a:r>
              <a:rPr lang="ru-RU" sz="1600" b="1" spc="-40" dirty="0">
                <a:latin typeface="Candara Light" panose="020E0502030303020204" pitchFamily="34" charset="0"/>
              </a:rPr>
              <a:t>музейно-производственном комплексе проведены </a:t>
            </a:r>
            <a:r>
              <a:rPr lang="ru-RU" sz="1600" b="1" spc="-40" dirty="0" smtClean="0">
                <a:latin typeface="Candara Light" panose="020E0502030303020204" pitchFamily="34" charset="0"/>
              </a:rPr>
              <a:t/>
            </a:r>
            <a:br>
              <a:rPr lang="ru-RU" sz="1600" b="1" spc="-40" dirty="0" smtClean="0">
                <a:latin typeface="Candara Light" panose="020E0502030303020204" pitchFamily="34" charset="0"/>
              </a:rPr>
            </a:br>
            <a:r>
              <a:rPr lang="ru-RU" sz="1600" b="1" spc="-40" dirty="0" smtClean="0">
                <a:latin typeface="Candara Light" panose="020E0502030303020204" pitchFamily="34" charset="0"/>
              </a:rPr>
              <a:t>около </a:t>
            </a:r>
            <a:r>
              <a:rPr lang="ru-RU" sz="1600" b="1" u="sng" spc="-40" dirty="0" smtClean="0">
                <a:latin typeface="Candara Light" panose="020E0502030303020204" pitchFamily="34" charset="0"/>
              </a:rPr>
              <a:t>полутора тысячи </a:t>
            </a:r>
            <a:r>
              <a:rPr lang="ru-RU" sz="1600" b="1" u="sng" spc="-40" dirty="0">
                <a:latin typeface="Candara Light" panose="020E0502030303020204" pitchFamily="34" charset="0"/>
              </a:rPr>
              <a:t>экскурсий. </a:t>
            </a:r>
            <a:r>
              <a:rPr lang="ru-RU" sz="1600" b="1" u="sng" spc="-40" dirty="0" smtClean="0">
                <a:latin typeface="Candara Light" panose="020E0502030303020204" pitchFamily="34" charset="0"/>
              </a:rPr>
              <a:t/>
            </a:r>
            <a:br>
              <a:rPr lang="ru-RU" sz="1600" b="1" u="sng" spc="-40" dirty="0" smtClean="0">
                <a:latin typeface="Candara Light" panose="020E0502030303020204" pitchFamily="34" charset="0"/>
              </a:rPr>
            </a:br>
            <a:r>
              <a:rPr lang="ru-RU" sz="1600" b="1" spc="-40" dirty="0" smtClean="0">
                <a:latin typeface="Candara Light" panose="020E0502030303020204" pitchFamily="34" charset="0"/>
              </a:rPr>
              <a:t>На </a:t>
            </a:r>
            <a:r>
              <a:rPr lang="ru-RU" sz="1600" b="1" spc="-40" dirty="0">
                <a:latin typeface="Candara Light" panose="020E0502030303020204" pitchFamily="34" charset="0"/>
              </a:rPr>
              <a:t>них побывали </a:t>
            </a:r>
            <a:r>
              <a:rPr lang="ru-RU" sz="1600" b="1" u="sng" spc="-40" dirty="0">
                <a:latin typeface="Candara Light" panose="020E0502030303020204" pitchFamily="34" charset="0"/>
              </a:rPr>
              <a:t>свыше </a:t>
            </a:r>
            <a:r>
              <a:rPr lang="ru-RU" sz="1600" b="1" u="sng" spc="-40" dirty="0" smtClean="0">
                <a:latin typeface="Candara Light" panose="020E0502030303020204" pitchFamily="34" charset="0"/>
              </a:rPr>
              <a:t>18 </a:t>
            </a:r>
            <a:r>
              <a:rPr lang="ru-RU" sz="1600" b="1" u="sng" spc="-40" dirty="0">
                <a:latin typeface="Candara Light" panose="020E0502030303020204" pitchFamily="34" charset="0"/>
              </a:rPr>
              <a:t>тысяч гостей</a:t>
            </a:r>
            <a:r>
              <a:rPr lang="ru-RU" sz="1600" b="1" spc="-40" dirty="0">
                <a:latin typeface="Candara Light" panose="020E0502030303020204" pitchFamily="34" charset="0"/>
              </a:rPr>
              <a:t>.</a:t>
            </a:r>
          </a:p>
          <a:p>
            <a:endParaRPr lang="ru-RU" sz="1600" b="1" spc="-40" dirty="0">
              <a:latin typeface="Candara Light" panose="020E0502030303020204" pitchFamily="34" charset="0"/>
            </a:endParaRPr>
          </a:p>
          <a:p>
            <a:r>
              <a:rPr lang="ru-RU" sz="1600" b="1" spc="-40" dirty="0">
                <a:latin typeface="Candara Light" panose="020E0502030303020204" pitchFamily="34" charset="0"/>
              </a:rPr>
              <a:t>Открытие </a:t>
            </a:r>
            <a:r>
              <a:rPr lang="ru-RU" sz="1600" b="1" spc="-40" dirty="0" smtClean="0">
                <a:latin typeface="Candara Light" panose="020E0502030303020204" pitchFamily="34" charset="0"/>
              </a:rPr>
              <a:t>МПК завершило </a:t>
            </a:r>
            <a:r>
              <a:rPr lang="ru-RU" sz="1600" b="1" spc="-40" dirty="0">
                <a:latin typeface="Candara Light" panose="020E0502030303020204" pitchFamily="34" charset="0"/>
              </a:rPr>
              <a:t>формирование музейного кластера АО «Гознак» на территории Петропавловской крепости. </a:t>
            </a:r>
          </a:p>
          <a:p>
            <a:r>
              <a:rPr lang="ru-RU" sz="1600" b="1" spc="-40" dirty="0">
                <a:latin typeface="Candara Light" panose="020E0502030303020204" pitchFamily="34" charset="0"/>
              </a:rPr>
              <a:t>Сейчас в этот кластер входят: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spc="-40" dirty="0" smtClean="0">
                <a:latin typeface="Candara Light" panose="020E0502030303020204" pitchFamily="34" charset="0"/>
              </a:rPr>
              <a:t>основная </a:t>
            </a:r>
            <a:r>
              <a:rPr lang="ru-RU" sz="1600" b="1" spc="-40" dirty="0">
                <a:latin typeface="Candara Light" panose="020E0502030303020204" pitchFamily="34" charset="0"/>
              </a:rPr>
              <a:t>экспозиция Музея истории </a:t>
            </a:r>
            <a:r>
              <a:rPr lang="ru-RU" sz="1600" b="1" spc="-40" dirty="0" smtClean="0">
                <a:latin typeface="Candara Light" panose="020E0502030303020204" pitchFamily="34" charset="0"/>
              </a:rPr>
              <a:t>денег;</a:t>
            </a:r>
            <a:endParaRPr lang="ru-RU" sz="1600" b="1" spc="-40" dirty="0">
              <a:latin typeface="Candara Light" panose="020E05020303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spc="-40" dirty="0" smtClean="0">
                <a:latin typeface="Candara Light" panose="020E0502030303020204" pitchFamily="34" charset="0"/>
              </a:rPr>
              <a:t>два </a:t>
            </a:r>
            <a:r>
              <a:rPr lang="ru-RU" sz="1600" b="1" spc="-40" dirty="0">
                <a:latin typeface="Candara Light" panose="020E0502030303020204" pitchFamily="34" charset="0"/>
              </a:rPr>
              <a:t>мастер-класса с историческими технологиями – по ручному отливу бумаги и по чеканке;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spc="-40" dirty="0" smtClean="0">
                <a:latin typeface="Candara Light" panose="020E0502030303020204" pitchFamily="34" charset="0"/>
              </a:rPr>
              <a:t>музейно-производственный </a:t>
            </a:r>
            <a:r>
              <a:rPr lang="ru-RU" sz="1600" b="1" spc="-40" dirty="0">
                <a:latin typeface="Candara Light" panose="020E0502030303020204" pitchFamily="34" charset="0"/>
              </a:rPr>
              <a:t>комплекс «Монетный двор</a:t>
            </a:r>
            <a:r>
              <a:rPr lang="ru-RU" sz="1600" b="1" spc="-40" dirty="0" smtClean="0">
                <a:latin typeface="Candara Light" panose="020E0502030303020204" pitchFamily="34" charset="0"/>
              </a:rPr>
              <a:t>».</a:t>
            </a:r>
          </a:p>
          <a:p>
            <a:endParaRPr lang="ru-RU" sz="1600" b="1" spc="-40" dirty="0">
              <a:latin typeface="Candara Light" panose="020E0502030303020204" pitchFamily="34" charset="0"/>
            </a:endParaRPr>
          </a:p>
          <a:p>
            <a:r>
              <a:rPr lang="ru-RU" sz="1600" b="1" spc="-40" dirty="0">
                <a:latin typeface="Candara Light" panose="020E0502030303020204" pitchFamily="34" charset="0"/>
              </a:rPr>
              <a:t>О музейно-производственном комплексе «Монетный двор» вышли десятки материалов в средствах массовой </a:t>
            </a:r>
            <a:r>
              <a:rPr lang="ru-RU" sz="1600" b="1" spc="-40" dirty="0" smtClean="0">
                <a:latin typeface="Candara Light" panose="020E0502030303020204" pitchFamily="34" charset="0"/>
              </a:rPr>
              <a:t>информации.</a:t>
            </a:r>
            <a:endParaRPr lang="ru-RU" sz="1600" b="1" spc="-40" dirty="0">
              <a:latin typeface="Candara Light" panose="020E0502030303020204" pitchFamily="34" charset="0"/>
            </a:endParaRPr>
          </a:p>
          <a:p>
            <a:endParaRPr lang="ru-RU" sz="1600" b="1" spc="-40" dirty="0" smtClean="0">
              <a:latin typeface="Candara Light" panose="020E0502030303020204" pitchFamily="34" charset="0"/>
            </a:endParaRPr>
          </a:p>
          <a:p>
            <a:r>
              <a:rPr lang="ru-RU" sz="1600" b="1" spc="-40" dirty="0" smtClean="0">
                <a:latin typeface="Candara Light" panose="020E0502030303020204" pitchFamily="34" charset="0"/>
              </a:rPr>
              <a:t>В </a:t>
            </a:r>
            <a:r>
              <a:rPr lang="ru-RU" sz="1600" b="1" spc="-40" dirty="0">
                <a:latin typeface="Candara Light" panose="020E0502030303020204" pitchFamily="34" charset="0"/>
              </a:rPr>
              <a:t>2025 году музейно-производственный комплекс «Монетный двор» стал лауреатом национальной премии в области развития туризма «Маршрут построен» (в номинации «Промышленный туризм»).</a:t>
            </a:r>
          </a:p>
          <a:p>
            <a:endParaRPr lang="ru-RU" sz="1600" b="1" spc="-40" dirty="0">
              <a:latin typeface="Candara Light" panose="020E0502030303020204" pitchFamily="34" charset="0"/>
            </a:endParaRPr>
          </a:p>
          <a:p>
            <a:endParaRPr lang="ru-RU" sz="1600" b="1" spc="-40" dirty="0" smtClean="0">
              <a:latin typeface="Candara Light" panose="020E0502030303020204" pitchFamily="34" charset="0"/>
            </a:endParaRPr>
          </a:p>
          <a:p>
            <a:endParaRPr lang="ru-RU" sz="1600" b="1" spc="-40" dirty="0">
              <a:latin typeface="Candara Light" panose="020E0502030303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31" y="540104"/>
            <a:ext cx="2828877" cy="414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82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none">
        <a:spAutoFit/>
      </a:bodyPr>
      <a:lstStyle>
        <a:defPPr algn="r">
          <a:defRPr dirty="0">
            <a:latin typeface="Arial" panose="020B0604020202020204" pitchFamily="34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57660</TotalTime>
  <Words>542</Words>
  <Application>Microsoft Office PowerPoint</Application>
  <PresentationFormat>Произвольный</PresentationFormat>
  <Paragraphs>74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 Light</vt:lpstr>
      <vt:lpstr>Times New Roman</vt:lpstr>
      <vt:lpstr>Calibri</vt:lpstr>
      <vt:lpstr>Candara Light</vt:lpstr>
      <vt:lpstr>LiteraturnayaC</vt:lpstr>
      <vt:lpstr>Corbel Light</vt:lpstr>
      <vt:lpstr>Оформление по умолчанию</vt:lpstr>
      <vt:lpstr>Путь монеты  Музейно-производственный комплекс  «Монетный двор»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1723</cp:revision>
  <cp:lastPrinted>2019-09-02T06:42:40Z</cp:lastPrinted>
  <dcterms:created xsi:type="dcterms:W3CDTF">2016-07-13T11:06:27Z</dcterms:created>
  <dcterms:modified xsi:type="dcterms:W3CDTF">2026-01-27T04:33:50Z</dcterms:modified>
</cp:coreProperties>
</file>