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413" r:id="rId6"/>
    <p:sldId id="408" r:id="rId7"/>
    <p:sldId id="399" r:id="rId8"/>
    <p:sldId id="259" r:id="rId9"/>
    <p:sldId id="265" r:id="rId10"/>
    <p:sldId id="388" r:id="rId11"/>
    <p:sldId id="414" r:id="rId12"/>
    <p:sldId id="415" r:id="rId13"/>
    <p:sldId id="263" r:id="rId14"/>
    <p:sldId id="394" r:id="rId15"/>
    <p:sldId id="416" r:id="rId16"/>
    <p:sldId id="266" r:id="rId17"/>
    <p:sldId id="417" r:id="rId18"/>
    <p:sldId id="41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797"/>
    <a:srgbClr val="B70F1B"/>
    <a:srgbClr val="CCE1E9"/>
    <a:srgbClr val="4AC3F4"/>
    <a:srgbClr val="8CD5F1"/>
    <a:srgbClr val="66CEF6"/>
    <a:srgbClr val="8A0000"/>
    <a:srgbClr val="2095D4"/>
    <a:srgbClr val="EB67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882" autoAdjust="0"/>
    <p:restoredTop sz="94660"/>
  </p:normalViewPr>
  <p:slideViewPr>
    <p:cSldViewPr snapToGrid="0">
      <p:cViewPr>
        <p:scale>
          <a:sx n="75" d="100"/>
          <a:sy n="75" d="100"/>
        </p:scale>
        <p:origin x="-504" y="-36"/>
      </p:cViewPr>
      <p:guideLst>
        <p:guide orient="horz" pos="21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7035BE-68DB-48C6-BE75-BDBE62C49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DB4EF79-DEB6-429F-BDA7-2F6BB2637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FB41DE-EBDC-49F4-B5C0-32D3FD0AB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94275F-79DE-4400-82BF-0B6B51243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7C60F14-2E9C-4755-BC39-47AE01DB8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394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043737-A8D3-497C-8E4D-C0B1B7E25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D058AC5-EF7B-4B3F-9F91-07DB511AE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D06960-34C1-41A4-84B2-77A4317C5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72D8B11-4D62-4806-92FF-5E1384FE4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D11F0F7-0F7A-409D-B63A-7E221B9DF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7381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850ED5-4A85-4F70-8E0B-9BC47DE40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B81AC57-7CE8-4319-884D-C67BB679F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CDFFF33-54D1-4847-8270-F947D823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48B79F5-12CE-4CBD-8A6F-114B7DCBE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5B43F86-553B-46F4-B4B3-0C744A39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533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C90306-8CB6-4846-8419-268D452CD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26660C6-8E0E-4C78-8C45-06C10006C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A1AEC47-B686-427B-8B22-ABE984BCE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3BECA82-CFD7-4CDD-9066-37D26ED4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3ACFE51-7FCD-48FF-BB62-B744AD4AB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94D801D-12A9-48F0-9234-B31E0CFDE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5418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929023-C782-4E87-9F5C-0B1BA597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0F64C56-72C5-4D0B-8189-D7C5EE085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AA8C8A5-8B72-471E-B5CE-39D6A8DDA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B88992C-9950-49D7-AAC5-56CA3D70E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181387E-2EB6-4DB8-95F4-BC73D6C795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6CBD434-A8BE-477C-BDA4-F89208C5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511A3A5-26F8-4940-9CAF-EA7D23F30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740B4F2-6D51-45FD-8A88-76EF49D0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048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F774A9-B7D7-462C-98AB-8F91516C4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BD96861-1886-4E34-96BA-48F2C376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36E8E12-90D3-44FF-8562-A95D3ADAF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0D4B979-89DA-4542-8DD8-1125A5DF6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6168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8BF7348-D9DF-41B8-84DF-D68D798A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16ACA61-B0FD-4118-AB91-5F439D676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B715EC7-AA16-488A-8A35-7BCA5B7AB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6557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C95E7E-2AEF-4E57-9B15-CEA92A05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865D13-9563-4DE1-9E2B-B398439F3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5D07137-EF88-40D1-B05F-65FD5D941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DCC4B22-D141-4680-BAB3-093B860D9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F0C9A02-C9DA-41F1-A8A6-601C9E7D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15F5345-D5DB-4D5B-9AC2-486D54A1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957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8DCE50-FCD6-4AFD-9F28-F79AAEA31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5A3BFC1-8CC3-4A51-A03B-DDD0FE69E9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D50ABCF-586B-4719-A5B0-58E2A5689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D083B80-5462-4105-8C3D-1430C5463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4E60490-58C6-4357-B59A-6E5D8D9D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BC142C2-DEC4-4349-8A18-7F7FD025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1045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FD9CFD-F686-4695-AC0E-4A4149C31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E818A4D-D989-45AA-9BF2-D98ABC502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4B5A046-874D-4301-B39B-22B89B7E9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B3DF3EE-EB4A-45F3-AEF5-8EC596F4F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B1FF019-0C1C-4FE6-9C23-7134C02C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1259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A67A4E1-1D8B-449C-873F-1D4A28A0B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582B0B2-6D47-4D33-8736-25B9E2482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66E8A0-613C-40F8-9849-A27AF9B2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7BBC087-9234-4C12-A4B4-CE2EFFB27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61AE8BB-4DE7-4143-8E98-2E8F772C4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1439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699DCC-BF94-4448-9369-DB0179587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C9425CB-F87F-4352-9092-E05D2C049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9F687A-9CFB-4403-853B-D02FD425C0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CF924-7932-4809-92A8-C0D00A1978CB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A09F6EC-805F-4B92-BA38-FF961713F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1CE6812-320F-437E-968F-9E4FE860F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ECDF9-5A4E-4EB9-81BC-2C9B220EF1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148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5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:\конкурс музеев_2024\Проект_Развитие кадрового потенциала\обработанные фото\1 с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51322">
            <a:off x="5592625" y="-533537"/>
            <a:ext cx="6123027" cy="7925071"/>
          </a:xfrm>
          <a:prstGeom prst="rect">
            <a:avLst/>
          </a:prstGeom>
          <a:noFill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446ED09-6450-431A-A103-AA9B33B1DAF9}"/>
              </a:ext>
            </a:extLst>
          </p:cNvPr>
          <p:cNvSpPr/>
          <p:nvPr/>
        </p:nvSpPr>
        <p:spPr>
          <a:xfrm>
            <a:off x="212033" y="1226966"/>
            <a:ext cx="6506267" cy="46474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ТЕПЛОВОЗЫ </a:t>
            </a: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endParaRPr lang="ru-RU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endParaRPr lang="ru-RU" sz="4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ПРОЕКТ КОРПОРАТИВНОГО МУЗЕЯ 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АО «УК «БМЗ»</a:t>
            </a:r>
          </a:p>
          <a:p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НОМИНАЦИЯ: 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«РАЗВИТИЕ КАДРОВОГО ПОТЕНЦИАЛА»</a:t>
            </a:r>
          </a:p>
          <a:p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АВТОРЫ ПРОЕКТА: 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директор музея Н. Новикова,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специалист по связям 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 общественностью 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 СМИ Е. 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Ракова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xmlns="" id="{3B80C8BA-55F0-44FD-9B33-4F1F2AC746D9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xmlns="" id="{508EA720-6B66-45CD-900E-8BE2A7FD7B7C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xmlns="" id="{3FA235F5-04A2-4D8E-88CE-01B76A78A2F5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xmlns="" id="{2771CC83-4C6D-4686-A5A0-1ACF9F7E9593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26">
            <a:extLst>
              <a:ext uri="{FF2B5EF4-FFF2-40B4-BE49-F238E27FC236}">
                <a16:creationId xmlns:a16="http://schemas.microsoft.com/office/drawing/2014/main" xmlns="" id="{1D498C89-9791-4589-A15C-333CE884CFC3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xmlns="" id="{8CF7A699-F64E-4F16-AE9E-76F07AC3CC28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35">
            <a:extLst>
              <a:ext uri="{FF2B5EF4-FFF2-40B4-BE49-F238E27FC236}">
                <a16:creationId xmlns:a16="http://schemas.microsoft.com/office/drawing/2014/main" xmlns="" id="{66987FB7-5A1D-49B6-84E0-41BE62FBA19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36">
            <a:extLst>
              <a:ext uri="{FF2B5EF4-FFF2-40B4-BE49-F238E27FC236}">
                <a16:creationId xmlns:a16="http://schemas.microsoft.com/office/drawing/2014/main" xmlns="" id="{6B138EB6-6F3B-4FD3-9489-E56738BF839A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41">
            <a:extLst>
              <a:ext uri="{FF2B5EF4-FFF2-40B4-BE49-F238E27FC236}">
                <a16:creationId xmlns:a16="http://schemas.microsoft.com/office/drawing/2014/main" xmlns="" id="{4802BCAE-92FF-46D8-8F86-014924EFF82E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48">
            <a:extLst>
              <a:ext uri="{FF2B5EF4-FFF2-40B4-BE49-F238E27FC236}">
                <a16:creationId xmlns:a16="http://schemas.microsoft.com/office/drawing/2014/main" xmlns="" id="{81F425B6-9DE2-48A0-ADFF-AA0D267E8EA3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49">
            <a:extLst>
              <a:ext uri="{FF2B5EF4-FFF2-40B4-BE49-F238E27FC236}">
                <a16:creationId xmlns:a16="http://schemas.microsoft.com/office/drawing/2014/main" xmlns="" id="{B7324ED9-0A4B-4197-9438-4386ED31B25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xmlns="" id="{C9A939EF-F356-46AD-AEEE-36862CA2BAD2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Rectangle 51">
            <a:extLst>
              <a:ext uri="{FF2B5EF4-FFF2-40B4-BE49-F238E27FC236}">
                <a16:creationId xmlns:a16="http://schemas.microsoft.com/office/drawing/2014/main" xmlns="" id="{AFE49D91-7507-4240-B717-15AB197C3A1A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52">
            <a:extLst>
              <a:ext uri="{FF2B5EF4-FFF2-40B4-BE49-F238E27FC236}">
                <a16:creationId xmlns:a16="http://schemas.microsoft.com/office/drawing/2014/main" xmlns="" id="{04B2D8F7-B66F-44F9-9FBD-42D56337DC90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ectangle 38">
            <a:extLst>
              <a:ext uri="{FF2B5EF4-FFF2-40B4-BE49-F238E27FC236}">
                <a16:creationId xmlns:a16="http://schemas.microsoft.com/office/drawing/2014/main" xmlns="" id="{2EDAD3FB-7C9F-4C48-A988-711A2D5D7DD1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39">
            <a:extLst>
              <a:ext uri="{FF2B5EF4-FFF2-40B4-BE49-F238E27FC236}">
                <a16:creationId xmlns:a16="http://schemas.microsoft.com/office/drawing/2014/main" xmlns="" id="{01E3EC2A-6C13-4A4B-A1AF-CC772E3E4771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40">
            <a:extLst>
              <a:ext uri="{FF2B5EF4-FFF2-40B4-BE49-F238E27FC236}">
                <a16:creationId xmlns:a16="http://schemas.microsoft.com/office/drawing/2014/main" xmlns="" id="{6DF000AA-BB1F-41D6-B990-D829A1F2E73A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xmlns="" id="{E525F073-60C5-4448-8613-A15E9972E5FC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xmlns="" id="{6ACA2C96-2615-44D5-B222-A12E61A714B4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752" y="203200"/>
            <a:ext cx="1011745" cy="940870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70386ECB-A028-4E3D-A072-4083A3FBD304}"/>
              </a:ext>
            </a:extLst>
          </p:cNvPr>
          <p:cNvSpPr/>
          <p:nvPr/>
        </p:nvSpPr>
        <p:spPr>
          <a:xfrm>
            <a:off x="5168348" y="0"/>
            <a:ext cx="6732104" cy="6857999"/>
          </a:xfrm>
          <a:prstGeom prst="rect">
            <a:avLst/>
          </a:prstGeom>
          <a:solidFill>
            <a:srgbClr val="66CEF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1" name="Picture 1" descr="F:\конкурс музеев_2024\Проект_лучшее мероприятие\логобелый км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6676" y="203200"/>
            <a:ext cx="1558234" cy="43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10955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4000">
        <p:fade/>
      </p:transition>
    </mc:Choice>
    <mc:Fallback>
      <p:transition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7853218" y="1214993"/>
            <a:ext cx="4034693" cy="1248807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60E2DFD-9371-47FD-B13A-529F88613E91}"/>
              </a:ext>
            </a:extLst>
          </p:cNvPr>
          <p:cNvSpPr/>
          <p:nvPr/>
        </p:nvSpPr>
        <p:spPr>
          <a:xfrm>
            <a:off x="7887676" y="1408277"/>
            <a:ext cx="3913755" cy="97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ФАКТ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3:   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SzPct val="120000"/>
              <a:tabLst>
                <a:tab pos="180340" algn="l"/>
              </a:tabLs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БМЗ – ЕДИНСТВЕННЫЙ В РОССИИ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ПРОИЗВОДИТЕЛЬ ГРУЗОВЫХ МАГИТСРАЛЬНЫХ ТЕПЛОВОЗОВ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7840518" y="2726293"/>
            <a:ext cx="4034693" cy="1172607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460E2DFD-9371-47FD-B13A-529F88613E91}"/>
              </a:ext>
            </a:extLst>
          </p:cNvPr>
          <p:cNvSpPr/>
          <p:nvPr/>
        </p:nvSpPr>
        <p:spPr>
          <a:xfrm>
            <a:off x="8027376" y="2906877"/>
            <a:ext cx="3913755" cy="97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ФАКТ 4:   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SzPct val="120000"/>
              <a:tabLst>
                <a:tab pos="180340" algn="l"/>
              </a:tabLs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БМЗ – ВЕДУЩИЙ ПОСТАВЩИК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МАНЕВРОВЫХ ТЕПЛОВОЗОВ ДЛЯ ЖЕЛЕЗНЫХ ДОРОГ РОССИИ И СТРАН СНГ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334818" y="1189593"/>
            <a:ext cx="4034693" cy="3166507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60E2DFD-9371-47FD-B13A-529F88613E91}"/>
              </a:ext>
            </a:extLst>
          </p:cNvPr>
          <p:cNvSpPr/>
          <p:nvPr/>
        </p:nvSpPr>
        <p:spPr>
          <a:xfrm>
            <a:off x="369276" y="1382877"/>
            <a:ext cx="3913755" cy="2989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ФАКТ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1:   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SzPct val="120000"/>
              <a:tabLst>
                <a:tab pos="180340" algn="l"/>
              </a:tabLs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БМЗ ОСНОВАН КАК ЛЕСОПИЛЬНЫЙ ЗАВОД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ДЛЯ ИЗГОТОВЛЕНИЯ ШПАЛ, СТРОЯЩЕЙСЯ РИГО-ОРЛОВСКОЙ ЖЕЛЕЗНОЙ ДОРОГИ.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ct val="120000"/>
              <a:tabLst>
                <a:tab pos="180340" algn="l"/>
              </a:tabLs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20 ИЮЛЯ 1873 ГОДА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ИМПЕРАТОР АЛЕКСАНДР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II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ПОДПИСАЛ ВЫСОЧАЙШЕЕ РАЗРЕШЕНИЕ «НА УЧРЕЖДЕНИЕ АКЦИОНЕРНОГО ОБЩЕСТВА БРЯНСКОГО РЕЛЬСОПРОКАТНОГО, ЖЕЛЕЗОДЕЛАТЕЛЬНОГО И МЕХАНИЧЕСКОГО ЗАВОДА  ДЛЯ ДОБЫВАНИЯ МЕТАЛЛОВ И МИНЕРАЛОВ, ДЛЯ ВЫПЛАВКИ ЧУГУНА, ВЫДЕЛКИ ЖЕЛЕЗА И СТАЛИ И ПРИГОТОВЛЕНИЯ ИЗ НИХ ИЗДЕЛИЙ НА ПРОДАЖУ»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322118" y="4622801"/>
            <a:ext cx="4034693" cy="1511300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460E2DFD-9371-47FD-B13A-529F88613E91}"/>
              </a:ext>
            </a:extLst>
          </p:cNvPr>
          <p:cNvSpPr/>
          <p:nvPr/>
        </p:nvSpPr>
        <p:spPr>
          <a:xfrm>
            <a:off x="521676" y="4748377"/>
            <a:ext cx="3913755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ФАКТ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2:   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SzPct val="120000"/>
              <a:tabLst>
                <a:tab pos="180340" algn="l"/>
              </a:tabLs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БМЗ В 2003 ГОДУ ВОШЕЛ В СОСТАВ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КРУПНЕЙШЕГО ПРОИЗВОДИТЕЛЯ ПОДВИЖНОЙ СОСТАВ ДЛЯ ЖЕЛЕЗНОДОРОЖНОГО И ГОРОДСКОГО РЕЛЬСОВОГО ТРАНСПОРТ -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ТРАНСМАШХОЛДИНГА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7916718" y="4186793"/>
            <a:ext cx="4034693" cy="1998107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60E2DFD-9371-47FD-B13A-529F88613E91}"/>
              </a:ext>
            </a:extLst>
          </p:cNvPr>
          <p:cNvSpPr/>
          <p:nvPr/>
        </p:nvSpPr>
        <p:spPr>
          <a:xfrm>
            <a:off x="8103576" y="4367377"/>
            <a:ext cx="3913755" cy="182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ФАКТ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5:   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SzPct val="120000"/>
              <a:tabLst>
                <a:tab pos="180340" algn="l"/>
              </a:tabLs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БМЗ  С 1893 ГОДА РАЗВИВАЕТ СОБСТВЕННЫЙ КАДРОВЫЙ РЕЗЕРВ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. ТОГДА ПРИ ЗАВОДЕ ЗАРАБОТАЛА ШКОЛА РЕМЕСЛЕННЫХ УЧЕНИКОВ, В КОТОРОЙ ГОТОВИЛИ ТОКАРЕЙ, СЛЕСАРЕЙ, ФРЕЗЕРОВЩИКОВ, СТОГАЛЬЩИКОВ, МОДЕЛЬЩИКОВ-СТОЛЯРОВ ИЗ ЧИСЛА ДЕТЕЙ СОТРУДНИКОВ. 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342900" y="109875"/>
            <a:ext cx="8496300" cy="984738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БРЯНСКИЙ МАШИНОСТРОИТЕЛЬНЫЙ ЗАВОД</a:t>
            </a:r>
            <a:b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217" name="Picture 1" descr="F:\РАБОТА БМЗ\Архив\История-И\11-И Репродукция с рисунка Распиловочно-шпальный завод\img3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4673" y="2312194"/>
            <a:ext cx="3202654" cy="22082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53055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0000">
        <p:fade/>
      </p:transition>
    </mc:Choice>
    <mc:Fallback>
      <p:transition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конкурс музеев_2024\Проект_Развитие кадрового потенциала\обработанные фото\4 сл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7243" y="0"/>
            <a:ext cx="5937845" cy="6858000"/>
          </a:xfrm>
          <a:prstGeom prst="rect">
            <a:avLst/>
          </a:prstGeom>
          <a:noFill/>
        </p:spPr>
      </p:pic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70386ECB-A028-4E3D-A072-4083A3FBD304}"/>
              </a:ext>
            </a:extLst>
          </p:cNvPr>
          <p:cNvSpPr/>
          <p:nvPr/>
        </p:nvSpPr>
        <p:spPr>
          <a:xfrm>
            <a:off x="6824870" y="-198784"/>
            <a:ext cx="6453808" cy="7056784"/>
          </a:xfrm>
          <a:prstGeom prst="rect">
            <a:avLst/>
          </a:prstGeom>
          <a:solidFill>
            <a:srgbClr val="66CEF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6392F523-09B0-42FD-AC1C-0688AB8901AE}"/>
              </a:ext>
            </a:extLst>
          </p:cNvPr>
          <p:cNvGrpSpPr/>
          <p:nvPr/>
        </p:nvGrpSpPr>
        <p:grpSpPr>
          <a:xfrm>
            <a:off x="621736" y="1726750"/>
            <a:ext cx="1751792" cy="1365090"/>
            <a:chOff x="621736" y="1726749"/>
            <a:chExt cx="1982920" cy="1545197"/>
          </a:xfrm>
        </p:grpSpPr>
        <p:sp>
          <p:nvSpPr>
            <p:cNvPr id="26" name="Цилиндр 25">
              <a:extLst>
                <a:ext uri="{FF2B5EF4-FFF2-40B4-BE49-F238E27FC236}">
                  <a16:creationId xmlns:a16="http://schemas.microsoft.com/office/drawing/2014/main" xmlns="" id="{987E62D0-B530-40A9-976B-2209B691A37B}"/>
                </a:ext>
              </a:extLst>
            </p:cNvPr>
            <p:cNvSpPr/>
            <p:nvPr/>
          </p:nvSpPr>
          <p:spPr>
            <a:xfrm>
              <a:off x="623602" y="1726749"/>
              <a:ext cx="1981053" cy="1545197"/>
            </a:xfrm>
            <a:prstGeom prst="can">
              <a:avLst/>
            </a:prstGeom>
            <a:solidFill>
              <a:srgbClr val="8CD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46104977-D26E-49DE-9FEA-1C7447279A52}"/>
                </a:ext>
              </a:extLst>
            </p:cNvPr>
            <p:cNvSpPr/>
            <p:nvPr/>
          </p:nvSpPr>
          <p:spPr>
            <a:xfrm>
              <a:off x="621736" y="2437500"/>
              <a:ext cx="1982920" cy="627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ПРИВЛЕЧЕНИЕ  КРЕАТИВНЫХ СОТРУДНИКОВ</a:t>
              </a:r>
              <a:endParaRPr lang="ru-RU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xmlns="" id="{210D7F99-2B14-454F-BA46-C1AB95D4A224}"/>
              </a:ext>
            </a:extLst>
          </p:cNvPr>
          <p:cNvGrpSpPr/>
          <p:nvPr/>
        </p:nvGrpSpPr>
        <p:grpSpPr>
          <a:xfrm>
            <a:off x="2743289" y="1726750"/>
            <a:ext cx="1750143" cy="1365090"/>
            <a:chOff x="2743288" y="1726749"/>
            <a:chExt cx="1981053" cy="1545197"/>
          </a:xfrm>
        </p:grpSpPr>
        <p:sp>
          <p:nvSpPr>
            <p:cNvPr id="37" name="Цилиндр 36">
              <a:extLst>
                <a:ext uri="{FF2B5EF4-FFF2-40B4-BE49-F238E27FC236}">
                  <a16:creationId xmlns:a16="http://schemas.microsoft.com/office/drawing/2014/main" xmlns="" id="{EF7F6113-4E46-465B-863D-359DB5B00AF7}"/>
                </a:ext>
              </a:extLst>
            </p:cNvPr>
            <p:cNvSpPr/>
            <p:nvPr/>
          </p:nvSpPr>
          <p:spPr>
            <a:xfrm>
              <a:off x="2743288" y="1726749"/>
              <a:ext cx="1981053" cy="1545197"/>
            </a:xfrm>
            <a:prstGeom prst="can">
              <a:avLst/>
            </a:prstGeom>
            <a:solidFill>
              <a:srgbClr val="4AC3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25C01DC4-CBD5-4B11-A410-39C37A3DA9C2}"/>
                </a:ext>
              </a:extLst>
            </p:cNvPr>
            <p:cNvSpPr/>
            <p:nvPr/>
          </p:nvSpPr>
          <p:spPr>
            <a:xfrm>
              <a:off x="2744386" y="2360556"/>
              <a:ext cx="1979955" cy="627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ПОВЫШЕНИЕ </a:t>
              </a:r>
              <a:endParaRPr lang="en-US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ЭФФЕКТИВНОСТИ </a:t>
              </a:r>
              <a:endParaRPr lang="en-US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ru-RU" sz="1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РАБОТЫ </a:t>
              </a:r>
              <a:r>
                <a:rPr lang="ru-RU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ПРЕДПРИЯТИЯ</a:t>
              </a:r>
              <a:endParaRPr lang="ru-RU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xmlns="" id="{7E095F04-FEA0-4D68-A275-BF7E60F792BC}"/>
              </a:ext>
            </a:extLst>
          </p:cNvPr>
          <p:cNvGrpSpPr/>
          <p:nvPr/>
        </p:nvGrpSpPr>
        <p:grpSpPr>
          <a:xfrm>
            <a:off x="4879354" y="1726750"/>
            <a:ext cx="1761873" cy="1365090"/>
            <a:chOff x="4879352" y="1726749"/>
            <a:chExt cx="1994330" cy="1545197"/>
          </a:xfrm>
        </p:grpSpPr>
        <p:sp>
          <p:nvSpPr>
            <p:cNvPr id="38" name="Цилиндр 37">
              <a:extLst>
                <a:ext uri="{FF2B5EF4-FFF2-40B4-BE49-F238E27FC236}">
                  <a16:creationId xmlns:a16="http://schemas.microsoft.com/office/drawing/2014/main" xmlns="" id="{317AF640-6468-49E6-A59A-64F6829AF130}"/>
                </a:ext>
              </a:extLst>
            </p:cNvPr>
            <p:cNvSpPr/>
            <p:nvPr/>
          </p:nvSpPr>
          <p:spPr>
            <a:xfrm>
              <a:off x="4879352" y="1726749"/>
              <a:ext cx="1981053" cy="1545197"/>
            </a:xfrm>
            <a:prstGeom prst="can">
              <a:avLst/>
            </a:prstGeom>
            <a:solidFill>
              <a:srgbClr val="8CD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xmlns="" id="{9CDBB9B6-7A37-49FF-BE76-A43ABD36EA8A}"/>
                </a:ext>
              </a:extLst>
            </p:cNvPr>
            <p:cNvSpPr/>
            <p:nvPr/>
          </p:nvSpPr>
          <p:spPr>
            <a:xfrm>
              <a:off x="4893727" y="2188049"/>
              <a:ext cx="1979955" cy="975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УСИЛЕНИЕ ИНФОРМИРОВАННОСТИ МОЛОДЕЖИ О ПРЕСТИЖЕ РАБОЧИХ ПРОФЕССИЙ</a:t>
              </a:r>
              <a:endParaRPr lang="ru-RU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xmlns="" id="{A867F094-9353-4FEA-B7E3-A4683C72551D}"/>
              </a:ext>
            </a:extLst>
          </p:cNvPr>
          <p:cNvGrpSpPr/>
          <p:nvPr/>
        </p:nvGrpSpPr>
        <p:grpSpPr>
          <a:xfrm>
            <a:off x="1435189" y="3494223"/>
            <a:ext cx="1750143" cy="1365090"/>
            <a:chOff x="2743288" y="3494222"/>
            <a:chExt cx="1981053" cy="1545197"/>
          </a:xfrm>
        </p:grpSpPr>
        <p:sp>
          <p:nvSpPr>
            <p:cNvPr id="40" name="Цилиндр 39">
              <a:extLst>
                <a:ext uri="{FF2B5EF4-FFF2-40B4-BE49-F238E27FC236}">
                  <a16:creationId xmlns:a16="http://schemas.microsoft.com/office/drawing/2014/main" xmlns="" id="{A6BC932D-9060-4407-A7D8-61CB007DBDF4}"/>
                </a:ext>
              </a:extLst>
            </p:cNvPr>
            <p:cNvSpPr/>
            <p:nvPr/>
          </p:nvSpPr>
          <p:spPr>
            <a:xfrm>
              <a:off x="2743288" y="3494222"/>
              <a:ext cx="1981053" cy="1545197"/>
            </a:xfrm>
            <a:prstGeom prst="can">
              <a:avLst/>
            </a:prstGeom>
            <a:solidFill>
              <a:srgbClr val="8CD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xmlns="" id="{5B6EA924-A4C9-4421-8A2E-22A1DCA1282C}"/>
                </a:ext>
              </a:extLst>
            </p:cNvPr>
            <p:cNvSpPr/>
            <p:nvPr/>
          </p:nvSpPr>
          <p:spPr>
            <a:xfrm>
              <a:off x="2759665" y="3989895"/>
              <a:ext cx="1941945" cy="801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ФОРМИРОВАНИЕ НОВОГО ПОЗИТИВНОГО СТАНДАРТА РАБОТЫ НА ЗАВОДАХ</a:t>
              </a:r>
              <a:endParaRPr lang="ru-RU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0FFAC611-82A2-4E85-BAC0-CCB145A527B4}"/>
              </a:ext>
            </a:extLst>
          </p:cNvPr>
          <p:cNvGrpSpPr/>
          <p:nvPr/>
        </p:nvGrpSpPr>
        <p:grpSpPr>
          <a:xfrm>
            <a:off x="3571252" y="3494223"/>
            <a:ext cx="1750144" cy="1365090"/>
            <a:chOff x="4879351" y="3494222"/>
            <a:chExt cx="1981054" cy="1545197"/>
          </a:xfrm>
        </p:grpSpPr>
        <p:sp>
          <p:nvSpPr>
            <p:cNvPr id="41" name="Цилиндр 40">
              <a:extLst>
                <a:ext uri="{FF2B5EF4-FFF2-40B4-BE49-F238E27FC236}">
                  <a16:creationId xmlns:a16="http://schemas.microsoft.com/office/drawing/2014/main" xmlns="" id="{0012C713-9BF6-428D-89B5-6D694B17E713}"/>
                </a:ext>
              </a:extLst>
            </p:cNvPr>
            <p:cNvSpPr/>
            <p:nvPr/>
          </p:nvSpPr>
          <p:spPr>
            <a:xfrm>
              <a:off x="4879352" y="3494222"/>
              <a:ext cx="1981053" cy="1545197"/>
            </a:xfrm>
            <a:prstGeom prst="can">
              <a:avLst/>
            </a:prstGeom>
            <a:solidFill>
              <a:srgbClr val="4AC3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xmlns="" id="{E0E1DD27-1F98-4135-A656-37B88C1091DB}"/>
                </a:ext>
              </a:extLst>
            </p:cNvPr>
            <p:cNvSpPr/>
            <p:nvPr/>
          </p:nvSpPr>
          <p:spPr>
            <a:xfrm>
              <a:off x="4879351" y="3989895"/>
              <a:ext cx="1979955" cy="975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ТЕСНОЕ, ДОЛГОСРОЧНОЕ СОТРУДНИЧЕСТВО С ПРОФИЛЬНЫМИ ВУЗАМИ И ТЕХНИКУМАМИ</a:t>
              </a:r>
              <a:endParaRPr lang="ru-RU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2082806" y="5421243"/>
            <a:ext cx="2239618" cy="1113183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460E2DFD-9371-47FD-B13A-529F88613E91}"/>
              </a:ext>
            </a:extLst>
          </p:cNvPr>
          <p:cNvSpPr/>
          <p:nvPr/>
        </p:nvSpPr>
        <p:spPr>
          <a:xfrm>
            <a:off x="2171210" y="5538896"/>
            <a:ext cx="2258044" cy="97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ФАКТ   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SzPct val="120000"/>
              <a:tabLst>
                <a:tab pos="180340" algn="l"/>
              </a:tabLs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 КАДРОВОМ РЕЗЕРВЕ БМЗ СОСТОЯТ ОКОЛО 290 ЧЕЛОВЕК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292100" y="287675"/>
            <a:ext cx="6400800" cy="984738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                 ЗАЧЕМ БМЗ НУЖЕН СТУДЕНЧЕСКИЙ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КАДРОВЫЙ РЕЗЕРВ?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F490DEB8-C775-44B2-A8E1-15CF58AC4625}"/>
              </a:ext>
            </a:extLst>
          </p:cNvPr>
          <p:cNvGrpSpPr/>
          <p:nvPr/>
        </p:nvGrpSpPr>
        <p:grpSpPr>
          <a:xfrm>
            <a:off x="418919" y="390666"/>
            <a:ext cx="660105" cy="686658"/>
            <a:chOff x="6248218" y="1918129"/>
            <a:chExt cx="660105" cy="686658"/>
          </a:xfrm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xmlns="" id="{A7C06CDA-041A-4775-BC8C-97040F9CCE0F}"/>
                </a:ext>
              </a:extLst>
            </p:cNvPr>
            <p:cNvSpPr/>
            <p:nvPr/>
          </p:nvSpPr>
          <p:spPr>
            <a:xfrm>
              <a:off x="6248218" y="1918129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xmlns="" id="{E74B6E4F-2675-49F2-A013-DCC0AC8CD9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66245" r="88500" b="16747"/>
            <a:stretch/>
          </p:blipFill>
          <p:spPr>
            <a:xfrm>
              <a:off x="6377898" y="1928772"/>
              <a:ext cx="419215" cy="676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26587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2000">
        <p:fade/>
      </p:transition>
    </mc:Choice>
    <mc:Fallback>
      <p:transition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90836A30-1917-41D0-B0B2-1E9D9B5F32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698"/>
          <a:stretch/>
        </p:blipFill>
        <p:spPr>
          <a:xfrm>
            <a:off x="0" y="0"/>
            <a:ext cx="12192000" cy="6751672"/>
          </a:xfrm>
          <a:prstGeom prst="rect">
            <a:avLst/>
          </a:prstGeom>
        </p:spPr>
      </p:pic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C441D4C0-F012-4377-A1DD-7736D93DBA48}"/>
              </a:ext>
            </a:extLst>
          </p:cNvPr>
          <p:cNvGrpSpPr/>
          <p:nvPr/>
        </p:nvGrpSpPr>
        <p:grpSpPr>
          <a:xfrm>
            <a:off x="5254411" y="1422951"/>
            <a:ext cx="6665277" cy="4642864"/>
            <a:chOff x="5165870" y="2159678"/>
            <a:chExt cx="4474431" cy="3288266"/>
          </a:xfrm>
        </p:grpSpPr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xmlns="" id="{B9F6A5E6-1989-48EA-8488-2AE0CEE20D42}"/>
                </a:ext>
              </a:extLst>
            </p:cNvPr>
            <p:cNvGrpSpPr/>
            <p:nvPr/>
          </p:nvGrpSpPr>
          <p:grpSpPr>
            <a:xfrm>
              <a:off x="5165870" y="2729077"/>
              <a:ext cx="3920558" cy="2625112"/>
              <a:chOff x="5892800" y="2798617"/>
              <a:chExt cx="3703783" cy="2479964"/>
            </a:xfrm>
          </p:grpSpPr>
          <p:grpSp>
            <p:nvGrpSpPr>
              <p:cNvPr id="91" name="Группа 90">
                <a:extLst>
                  <a:ext uri="{FF2B5EF4-FFF2-40B4-BE49-F238E27FC236}">
                    <a16:creationId xmlns:a16="http://schemas.microsoft.com/office/drawing/2014/main" xmlns="" id="{97EF9D53-EA24-44CC-BE18-5684939693D9}"/>
                  </a:ext>
                </a:extLst>
              </p:cNvPr>
              <p:cNvGrpSpPr/>
              <p:nvPr/>
            </p:nvGrpSpPr>
            <p:grpSpPr>
              <a:xfrm>
                <a:off x="5892800" y="4002424"/>
                <a:ext cx="3703782" cy="1276157"/>
                <a:chOff x="3048000" y="3614497"/>
                <a:chExt cx="3703782" cy="1276157"/>
              </a:xfrm>
            </p:grpSpPr>
            <p:sp>
              <p:nvSpPr>
                <p:cNvPr id="108" name="Куб 107">
                  <a:extLst>
                    <a:ext uri="{FF2B5EF4-FFF2-40B4-BE49-F238E27FC236}">
                      <a16:creationId xmlns:a16="http://schemas.microsoft.com/office/drawing/2014/main" xmlns="" id="{DC0781E3-34D0-4CE2-A5E1-5B886F54F270}"/>
                    </a:ext>
                  </a:extLst>
                </p:cNvPr>
                <p:cNvSpPr/>
                <p:nvPr/>
              </p:nvSpPr>
              <p:spPr>
                <a:xfrm>
                  <a:off x="3703782" y="3614497"/>
                  <a:ext cx="3048000" cy="674254"/>
                </a:xfrm>
                <a:prstGeom prst="cube">
                  <a:avLst/>
                </a:prstGeom>
                <a:solidFill>
                  <a:srgbClr val="66CEF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9" name="Куб 108">
                  <a:extLst>
                    <a:ext uri="{FF2B5EF4-FFF2-40B4-BE49-F238E27FC236}">
                      <a16:creationId xmlns:a16="http://schemas.microsoft.com/office/drawing/2014/main" xmlns="" id="{ECFC7DFA-71B9-4A9C-9B49-8D4AE3CC5EEB}"/>
                    </a:ext>
                  </a:extLst>
                </p:cNvPr>
                <p:cNvSpPr/>
                <p:nvPr/>
              </p:nvSpPr>
              <p:spPr>
                <a:xfrm>
                  <a:off x="3375891" y="3915448"/>
                  <a:ext cx="3048000" cy="674254"/>
                </a:xfrm>
                <a:prstGeom prst="cube">
                  <a:avLst/>
                </a:prstGeom>
                <a:solidFill>
                  <a:srgbClr val="66CEF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0" name="Куб 109">
                  <a:extLst>
                    <a:ext uri="{FF2B5EF4-FFF2-40B4-BE49-F238E27FC236}">
                      <a16:creationId xmlns:a16="http://schemas.microsoft.com/office/drawing/2014/main" xmlns="" id="{CE99A155-5396-4484-9EB4-91E181E770E7}"/>
                    </a:ext>
                  </a:extLst>
                </p:cNvPr>
                <p:cNvSpPr/>
                <p:nvPr/>
              </p:nvSpPr>
              <p:spPr>
                <a:xfrm>
                  <a:off x="3048000" y="4216400"/>
                  <a:ext cx="3048000" cy="674254"/>
                </a:xfrm>
                <a:prstGeom prst="cube">
                  <a:avLst/>
                </a:prstGeom>
                <a:solidFill>
                  <a:srgbClr val="66CEF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92" name="Группа 91">
                <a:extLst>
                  <a:ext uri="{FF2B5EF4-FFF2-40B4-BE49-F238E27FC236}">
                    <a16:creationId xmlns:a16="http://schemas.microsoft.com/office/drawing/2014/main" xmlns="" id="{DCC453F8-A1FD-4533-AAB5-149D55A7EAFC}"/>
                  </a:ext>
                </a:extLst>
              </p:cNvPr>
              <p:cNvGrpSpPr/>
              <p:nvPr/>
            </p:nvGrpSpPr>
            <p:grpSpPr>
              <a:xfrm>
                <a:off x="5892801" y="3400521"/>
                <a:ext cx="3703782" cy="1276157"/>
                <a:chOff x="3048001" y="3614497"/>
                <a:chExt cx="3703782" cy="1276157"/>
              </a:xfrm>
              <a:solidFill>
                <a:srgbClr val="8CD5F1"/>
              </a:solidFill>
            </p:grpSpPr>
            <p:sp>
              <p:nvSpPr>
                <p:cNvPr id="104" name="Куб 103">
                  <a:extLst>
                    <a:ext uri="{FF2B5EF4-FFF2-40B4-BE49-F238E27FC236}">
                      <a16:creationId xmlns:a16="http://schemas.microsoft.com/office/drawing/2014/main" xmlns="" id="{4DCCBE3F-6C90-4FC0-9218-84D6D9965A1C}"/>
                    </a:ext>
                  </a:extLst>
                </p:cNvPr>
                <p:cNvSpPr/>
                <p:nvPr/>
              </p:nvSpPr>
              <p:spPr>
                <a:xfrm>
                  <a:off x="3703783" y="3614497"/>
                  <a:ext cx="3048000" cy="674254"/>
                </a:xfrm>
                <a:prstGeom prst="cub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5" name="Куб 104">
                  <a:extLst>
                    <a:ext uri="{FF2B5EF4-FFF2-40B4-BE49-F238E27FC236}">
                      <a16:creationId xmlns:a16="http://schemas.microsoft.com/office/drawing/2014/main" xmlns="" id="{F0CA8613-A43E-44F1-B10E-4297223D18C2}"/>
                    </a:ext>
                  </a:extLst>
                </p:cNvPr>
                <p:cNvSpPr/>
                <p:nvPr/>
              </p:nvSpPr>
              <p:spPr>
                <a:xfrm>
                  <a:off x="3375891" y="3915448"/>
                  <a:ext cx="3048000" cy="674254"/>
                </a:xfrm>
                <a:prstGeom prst="cub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6" name="Куб 105">
                  <a:extLst>
                    <a:ext uri="{FF2B5EF4-FFF2-40B4-BE49-F238E27FC236}">
                      <a16:creationId xmlns:a16="http://schemas.microsoft.com/office/drawing/2014/main" xmlns="" id="{12293519-A12B-402D-BD59-0215B43204B3}"/>
                    </a:ext>
                  </a:extLst>
                </p:cNvPr>
                <p:cNvSpPr/>
                <p:nvPr/>
              </p:nvSpPr>
              <p:spPr>
                <a:xfrm>
                  <a:off x="3048001" y="4216400"/>
                  <a:ext cx="3048001" cy="674254"/>
                </a:xfrm>
                <a:prstGeom prst="cub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93" name="Группа 92">
                <a:extLst>
                  <a:ext uri="{FF2B5EF4-FFF2-40B4-BE49-F238E27FC236}">
                    <a16:creationId xmlns:a16="http://schemas.microsoft.com/office/drawing/2014/main" xmlns="" id="{6B3D0547-1FA8-49AE-AC47-F386C0FCF031}"/>
                  </a:ext>
                </a:extLst>
              </p:cNvPr>
              <p:cNvGrpSpPr/>
              <p:nvPr/>
            </p:nvGrpSpPr>
            <p:grpSpPr>
              <a:xfrm>
                <a:off x="5892800" y="2798617"/>
                <a:ext cx="3703782" cy="1276157"/>
                <a:chOff x="3048000" y="3614497"/>
                <a:chExt cx="3703782" cy="1276157"/>
              </a:xfrm>
              <a:solidFill>
                <a:srgbClr val="CCE1E9"/>
              </a:solidFill>
            </p:grpSpPr>
            <p:sp>
              <p:nvSpPr>
                <p:cNvPr id="100" name="Куб 99">
                  <a:extLst>
                    <a:ext uri="{FF2B5EF4-FFF2-40B4-BE49-F238E27FC236}">
                      <a16:creationId xmlns:a16="http://schemas.microsoft.com/office/drawing/2014/main" xmlns="" id="{1A5DCA5E-4544-44C3-A18F-C581FEF2D819}"/>
                    </a:ext>
                  </a:extLst>
                </p:cNvPr>
                <p:cNvSpPr/>
                <p:nvPr/>
              </p:nvSpPr>
              <p:spPr>
                <a:xfrm>
                  <a:off x="3703782" y="3614497"/>
                  <a:ext cx="3048000" cy="674254"/>
                </a:xfrm>
                <a:prstGeom prst="cub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1" name="Куб 100">
                  <a:extLst>
                    <a:ext uri="{FF2B5EF4-FFF2-40B4-BE49-F238E27FC236}">
                      <a16:creationId xmlns:a16="http://schemas.microsoft.com/office/drawing/2014/main" xmlns="" id="{DD907946-C67C-45E6-83B6-B78C33D25A0A}"/>
                    </a:ext>
                  </a:extLst>
                </p:cNvPr>
                <p:cNvSpPr/>
                <p:nvPr/>
              </p:nvSpPr>
              <p:spPr>
                <a:xfrm>
                  <a:off x="3375891" y="3915448"/>
                  <a:ext cx="3048000" cy="674254"/>
                </a:xfrm>
                <a:prstGeom prst="cub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2" name="Куб 101">
                  <a:extLst>
                    <a:ext uri="{FF2B5EF4-FFF2-40B4-BE49-F238E27FC236}">
                      <a16:creationId xmlns:a16="http://schemas.microsoft.com/office/drawing/2014/main" xmlns="" id="{136EB82A-9423-4D2F-8B64-DC78D7570308}"/>
                    </a:ext>
                  </a:extLst>
                </p:cNvPr>
                <p:cNvSpPr/>
                <p:nvPr/>
              </p:nvSpPr>
              <p:spPr>
                <a:xfrm>
                  <a:off x="3048000" y="4216400"/>
                  <a:ext cx="3048000" cy="674254"/>
                </a:xfrm>
                <a:prstGeom prst="cub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xmlns="" id="{0C8C1882-811B-4DA0-AFC6-D2A6D142679F}"/>
                </a:ext>
              </a:extLst>
            </p:cNvPr>
            <p:cNvSpPr/>
            <p:nvPr/>
          </p:nvSpPr>
          <p:spPr>
            <a:xfrm>
              <a:off x="6047911" y="3686883"/>
              <a:ext cx="929968" cy="1852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ТЕПЛОВОЗЫ </a:t>
              </a:r>
              <a:r>
                <a:rPr lang="en-US" sz="11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PRO</a:t>
              </a:r>
              <a:endPara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xmlns="" id="{FBACBD6A-B1BF-436C-8B94-70E1057C611B}"/>
                </a:ext>
              </a:extLst>
            </p:cNvPr>
            <p:cNvSpPr/>
            <p:nvPr/>
          </p:nvSpPr>
          <p:spPr>
            <a:xfrm>
              <a:off x="5631932" y="4326126"/>
              <a:ext cx="1218362" cy="1852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ЛОКОМОТИВЫ ЗНАНИЙ</a:t>
              </a:r>
              <a:endPara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xmlns="" id="{415C5D92-665C-4EAD-B369-913925721588}"/>
                </a:ext>
              </a:extLst>
            </p:cNvPr>
            <p:cNvSpPr/>
            <p:nvPr/>
          </p:nvSpPr>
          <p:spPr>
            <a:xfrm>
              <a:off x="5373047" y="4965369"/>
              <a:ext cx="1697229" cy="1852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О ЗАВОДЕ ПРОСТЫМИ СЛОВАМИ</a:t>
              </a:r>
              <a:endPara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B7CDEB90-00B9-431D-9BA9-B065796C3539}"/>
                </a:ext>
              </a:extLst>
            </p:cNvPr>
            <p:cNvSpPr txBox="1"/>
            <p:nvPr/>
          </p:nvSpPr>
          <p:spPr>
            <a:xfrm rot="18866538">
              <a:off x="7868090" y="4564794"/>
              <a:ext cx="1497705" cy="268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000" dirty="0" smtClean="0">
                  <a:latin typeface="Century Gothic" panose="020B0502020202020204" pitchFamily="34" charset="0"/>
                </a:rPr>
                <a:t>Базовый уровень,</a:t>
              </a:r>
            </a:p>
            <a:p>
              <a:pPr algn="ctr"/>
              <a:r>
                <a:rPr lang="ru-RU" sz="1000" dirty="0" smtClean="0">
                  <a:latin typeface="Century Gothic" panose="020B0502020202020204" pitchFamily="34" charset="0"/>
                </a:rPr>
                <a:t> младшие школьники 6-11 лет</a:t>
              </a:r>
              <a:endParaRPr lang="ru-RU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7323CA1A-5EA6-4C93-93DD-4BBAB9C71844}"/>
                </a:ext>
              </a:extLst>
            </p:cNvPr>
            <p:cNvSpPr txBox="1"/>
            <p:nvPr/>
          </p:nvSpPr>
          <p:spPr>
            <a:xfrm rot="18998303">
              <a:off x="7966545" y="3869304"/>
              <a:ext cx="1505682" cy="283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000" dirty="0" smtClean="0">
                  <a:latin typeface="Century Gothic" panose="020B0502020202020204" pitchFamily="34" charset="0"/>
                </a:rPr>
                <a:t>Центральный уровень, </a:t>
              </a:r>
            </a:p>
            <a:p>
              <a:pPr algn="ctr"/>
              <a:r>
                <a:rPr lang="ru-RU" sz="1000" dirty="0" smtClean="0">
                  <a:latin typeface="Century Gothic" panose="020B0502020202020204" pitchFamily="34" charset="0"/>
                </a:rPr>
                <a:t>школьники и студенты 12-17 лет </a:t>
              </a:r>
              <a:endParaRPr lang="ru-RU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D59123D4-D409-4EA1-8C3D-252D2D7DDDA6}"/>
                </a:ext>
              </a:extLst>
            </p:cNvPr>
            <p:cNvSpPr txBox="1"/>
            <p:nvPr/>
          </p:nvSpPr>
          <p:spPr>
            <a:xfrm rot="18914753">
              <a:off x="8107785" y="3235476"/>
              <a:ext cx="1109677" cy="283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Century Gothic" panose="020B0502020202020204" pitchFamily="34" charset="0"/>
                </a:rPr>
                <a:t>PRO</a:t>
              </a:r>
              <a:r>
                <a:rPr lang="ru-RU" sz="1000" dirty="0" smtClean="0">
                  <a:latin typeface="Century Gothic" panose="020B0502020202020204" pitchFamily="34" charset="0"/>
                </a:rPr>
                <a:t>двинутый уровень, </a:t>
              </a:r>
            </a:p>
            <a:p>
              <a:pPr algn="ctr"/>
              <a:r>
                <a:rPr lang="ru-RU" sz="1000" dirty="0" smtClean="0">
                  <a:latin typeface="Century Gothic"/>
                  <a:cs typeface="Gotham Pro"/>
                </a:rPr>
                <a:t>студенты 18-22 лет</a:t>
              </a:r>
              <a:endParaRPr lang="ru-RU" sz="1000" dirty="0">
                <a:latin typeface="Century Gothic" panose="020B0502020202020204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C593AF28-1711-4358-AAFE-358D78DBE6C5}"/>
                </a:ext>
              </a:extLst>
            </p:cNvPr>
            <p:cNvSpPr txBox="1"/>
            <p:nvPr/>
          </p:nvSpPr>
          <p:spPr>
            <a:xfrm>
              <a:off x="5730823" y="2159678"/>
              <a:ext cx="2854562" cy="523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latin typeface="Century Gothic" panose="020B0502020202020204" pitchFamily="34" charset="0"/>
                </a:rPr>
                <a:t>ВЕКТОРЫ РАЗВИТИЯ ПРОФОРИЕНТАЦИОННЫХ ПРОГРАММ  КОРПОРАТИВНОГО МУЗЕЯ АО «УК «БМЗ»</a:t>
              </a:r>
              <a:endParaRPr lang="ru-RU" sz="1400" b="1" dirty="0">
                <a:latin typeface="Century Gothic" panose="020B0502020202020204" pitchFamily="34" charset="0"/>
              </a:endParaRPr>
            </a:p>
          </p:txBody>
        </p: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xmlns="" id="{6CB7C01F-0AB8-45BC-944A-0C30F60F319D}"/>
                </a:ext>
              </a:extLst>
            </p:cNvPr>
            <p:cNvGrpSpPr/>
            <p:nvPr/>
          </p:nvGrpSpPr>
          <p:grpSpPr>
            <a:xfrm rot="5400000">
              <a:off x="8383247" y="3407475"/>
              <a:ext cx="2001244" cy="512864"/>
              <a:chOff x="7233807" y="1523606"/>
              <a:chExt cx="2001244" cy="512864"/>
            </a:xfrm>
          </p:grpSpPr>
          <p:sp>
            <p:nvSpPr>
              <p:cNvPr id="86" name="Правая круглая скобка 85">
                <a:extLst>
                  <a:ext uri="{FF2B5EF4-FFF2-40B4-BE49-F238E27FC236}">
                    <a16:creationId xmlns:a16="http://schemas.microsoft.com/office/drawing/2014/main" xmlns="" id="{61C50181-387A-49D1-AFDB-E822B38B3137}"/>
                  </a:ext>
                </a:extLst>
              </p:cNvPr>
              <p:cNvSpPr/>
              <p:nvPr/>
            </p:nvSpPr>
            <p:spPr>
              <a:xfrm rot="16200000">
                <a:off x="8135120" y="936539"/>
                <a:ext cx="212035" cy="1987827"/>
              </a:xfrm>
              <a:prstGeom prst="rightBracket">
                <a:avLst>
                  <a:gd name="adj" fmla="val 73539"/>
                </a:avLst>
              </a:prstGeom>
              <a:ln w="19050">
                <a:solidFill>
                  <a:srgbClr val="8CD5F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xmlns="" id="{FDEFEBB6-868C-4173-97F8-28C07259DFF7}"/>
                  </a:ext>
                </a:extLst>
              </p:cNvPr>
              <p:cNvSpPr txBox="1"/>
              <p:nvPr/>
            </p:nvSpPr>
            <p:spPr>
              <a:xfrm rot="10800000" flipH="1">
                <a:off x="7233807" y="1523606"/>
                <a:ext cx="1994972" cy="1652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b="1" dirty="0">
                    <a:latin typeface="Century Gothic" panose="020B0502020202020204" pitchFamily="34" charset="0"/>
                  </a:rPr>
                  <a:t>Уровни </a:t>
                </a:r>
                <a:r>
                  <a:rPr lang="ru-RU" sz="1000" b="1" dirty="0" smtClean="0">
                    <a:latin typeface="Century Gothic" panose="020B0502020202020204" pitchFamily="34" charset="0"/>
                  </a:rPr>
                  <a:t>погружения  в структуру завода</a:t>
                </a:r>
                <a:endParaRPr lang="ru-RU" sz="1000" b="1" dirty="0"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xmlns="" id="{7328A004-FBBB-41F3-BEB7-B849EB305835}"/>
              </a:ext>
            </a:extLst>
          </p:cNvPr>
          <p:cNvSpPr/>
          <p:nvPr/>
        </p:nvSpPr>
        <p:spPr>
          <a:xfrm>
            <a:off x="549591" y="1389892"/>
            <a:ext cx="47247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66CEF6"/>
              </a:buClr>
            </a:pPr>
            <a:r>
              <a:rPr lang="ru-RU" sz="1600" b="1" dirty="0" smtClean="0">
                <a:latin typeface="Century Gothic" panose="020B0502020202020204" pitchFamily="34" charset="0"/>
              </a:rPr>
              <a:t>БРЯНСКИЙ МАШИНОСТРОИТЕЛЬНЫЙ ЗАВОД</a:t>
            </a:r>
            <a:endParaRPr lang="ru-RU" sz="1600" b="1" dirty="0"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Как постоянно развивающееся, передовое машиностроительное предприятие постоянно привлекает молодых креативных сотрудников для создания, развития и внедрения инновационных инженерных разработок в области железнодорожного транспорта. 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6" name="Рисунок 1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384312" y="4359966"/>
            <a:ext cx="4320209" cy="1887330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xmlns="" id="{460E2DFD-9371-47FD-B13A-529F88613E91}"/>
              </a:ext>
            </a:extLst>
          </p:cNvPr>
          <p:cNvSpPr/>
          <p:nvPr/>
        </p:nvSpPr>
        <p:spPr>
          <a:xfrm>
            <a:off x="477079" y="4714694"/>
            <a:ext cx="4055165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ФАКТ   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SzPct val="120000"/>
              <a:tabLst>
                <a:tab pos="180340" algn="l"/>
              </a:tabLs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ПРОФОРИЕНТАЦИОННУЮ ПОДГОТОВКУ КОРПОАТИВНЫЙ МУЗЕЙ БМЗ НАЧИНАЕТ УЖЕ С ДЕТЕЙ ДОШКОЛЬНОГО ВОЗРАСТА И  ОХВАТЫВАЕТ ШИРОКУЮ АУДИТОРИЮ ВПЛОТЬ ДО СТУДЕНТОВ-ВЫПУСКНИКОВ ТЕХНИЧЕСКИХ ВУЗОВ.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342900" y="109875"/>
            <a:ext cx="10820400" cy="984738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        ПРОФОРИЕНТАЦИОННЫЕ ПРОГРАММЫ КОРПОРАТИВНОГО МУЗЕЯ АО «УК «БМЗ»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E2DC53AD-0DE1-4EF3-81B3-A6380A867821}"/>
              </a:ext>
            </a:extLst>
          </p:cNvPr>
          <p:cNvGrpSpPr/>
          <p:nvPr/>
        </p:nvGrpSpPr>
        <p:grpSpPr>
          <a:xfrm>
            <a:off x="441184" y="264243"/>
            <a:ext cx="660105" cy="660105"/>
            <a:chOff x="9153383" y="1918129"/>
            <a:chExt cx="660105" cy="660105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xmlns="" id="{E0E7865E-8813-4111-8811-29BA58FD4031}"/>
                </a:ext>
              </a:extLst>
            </p:cNvPr>
            <p:cNvSpPr/>
            <p:nvPr/>
          </p:nvSpPr>
          <p:spPr>
            <a:xfrm>
              <a:off x="9153383" y="1918129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xmlns="" id="{1C127C69-A851-42C4-9380-4CECAD38A9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8527" t="67817" r="-284" b="18496"/>
            <a:stretch/>
          </p:blipFill>
          <p:spPr>
            <a:xfrm>
              <a:off x="9259905" y="1979597"/>
              <a:ext cx="428588" cy="5440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59215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2000">
        <p:fade/>
      </p:transition>
    </mc:Choice>
    <mc:Fallback>
      <p:transition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F:\конкурс музеев_2024\Проект_Развитие кадрового потенциала\обработанные фото\6 сл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2191" y="0"/>
            <a:ext cx="4929809" cy="8227154"/>
          </a:xfrm>
          <a:prstGeom prst="rect">
            <a:avLst/>
          </a:prstGeom>
          <a:noFill/>
        </p:spPr>
      </p:pic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CC58C444-9D7C-45F1-BF55-7DBD0A10542D}"/>
              </a:ext>
            </a:extLst>
          </p:cNvPr>
          <p:cNvSpPr/>
          <p:nvPr/>
        </p:nvSpPr>
        <p:spPr>
          <a:xfrm>
            <a:off x="325998" y="1920833"/>
            <a:ext cx="45719" cy="1715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D771D2E5-FE96-41AE-ABDD-CC3F50CA3BDC}"/>
              </a:ext>
            </a:extLst>
          </p:cNvPr>
          <p:cNvSpPr/>
          <p:nvPr/>
        </p:nvSpPr>
        <p:spPr>
          <a:xfrm>
            <a:off x="522828" y="1836157"/>
            <a:ext cx="54805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СИСТЕМНОСТЬ</a:t>
            </a:r>
            <a:endParaRPr lang="en-US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Экскурсии проходят дважды в неделю по вторникам и четвергам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ЧЕТКАЯ МАРШРУТИЗАЦИЯ</a:t>
            </a:r>
            <a:endParaRPr lang="en-US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Для проведения экскурсий разработаны три ключевых маршрута по основным производственным площадкам (студенты могут выбрать наиболее заинтересовавший)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РАБОТА СО СПЕЦИАЛИСТАМИ</a:t>
            </a:r>
            <a:endParaRPr lang="en-US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Экскурсии проводят аккредитованные специалисты по развитию производственной системы АО «УК «БМЗ», производственных подразделений, управления по внешним связям и стратегическим коммуникациям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КОРПОРАТИВНЫЙ УНИВЕРСИТЕТ ТМХ</a:t>
            </a:r>
            <a:endParaRPr lang="en-US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Обучение в целевых группах вузов в соответствии с потребностями предприятий ТМХ и отрасли машиностроения в целом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МОНИТОРИНГ</a:t>
            </a:r>
            <a:r>
              <a:rPr lang="ru-RU" sz="1200" dirty="0">
                <a:solidFill>
                  <a:srgbClr val="66CEF6"/>
                </a:solidFill>
                <a:latin typeface="Century Gothic" panose="020B0502020202020204" pitchFamily="34" charset="0"/>
              </a:rPr>
              <a:t> </a:t>
            </a:r>
            <a:endParaRPr lang="en-US" sz="1200" dirty="0">
              <a:solidFill>
                <a:srgbClr val="66CEF6"/>
              </a:solidFill>
              <a:latin typeface="Century Gothic" panose="020B0502020202020204" pitchFamily="34" charset="0"/>
            </a:endParaRPr>
          </a:p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Оценка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качества организации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экскурсионной программы путем обратной связи от студентов и преподавателей, а также количество обращений от экскурсантов для решения учебных задач и заявок от них в кадровую службу завода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FFB71E2-411E-41A4-901C-A90BD5C66489}"/>
              </a:ext>
            </a:extLst>
          </p:cNvPr>
          <p:cNvSpPr/>
          <p:nvPr/>
        </p:nvSpPr>
        <p:spPr>
          <a:xfrm>
            <a:off x="7235686" y="-9935"/>
            <a:ext cx="4956313" cy="6858000"/>
          </a:xfrm>
          <a:prstGeom prst="rect">
            <a:avLst/>
          </a:prstGeom>
          <a:solidFill>
            <a:srgbClr val="66CEF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330200" y="592475"/>
            <a:ext cx="6591300" cy="984738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 КОМПОНЕНТЫ ЭКСКУРСИОННОЙ ПРОГРАММЫ «ТЕПЛОВОЗЫ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</a:t>
            </a: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»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E94BCCCD-C0A1-45FB-B696-72E7D7EDCCBA}"/>
              </a:ext>
            </a:extLst>
          </p:cNvPr>
          <p:cNvGrpSpPr/>
          <p:nvPr/>
        </p:nvGrpSpPr>
        <p:grpSpPr>
          <a:xfrm>
            <a:off x="406219" y="691744"/>
            <a:ext cx="660105" cy="660105"/>
            <a:chOff x="6248218" y="4565012"/>
            <a:chExt cx="660105" cy="660105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5886E955-4256-4CFE-B9DC-A15332CE6660}"/>
                </a:ext>
              </a:extLst>
            </p:cNvPr>
            <p:cNvSpPr/>
            <p:nvPr/>
          </p:nvSpPr>
          <p:spPr>
            <a:xfrm>
              <a:off x="6248218" y="4565012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xmlns="" id="{4A93C1C7-7BA5-4A46-AD1D-C00CB1342D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214" t="88398" r="66439" b="-1779"/>
            <a:stretch/>
          </p:blipFill>
          <p:spPr>
            <a:xfrm>
              <a:off x="6403851" y="4651466"/>
              <a:ext cx="413629" cy="531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473747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2000">
        <p:fade/>
      </p:transition>
    </mc:Choice>
    <mc:Fallback>
      <p:transition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6594612" y="3966266"/>
            <a:ext cx="5089388" cy="2510734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CC58C444-9D7C-45F1-BF55-7DBD0A10542D}"/>
              </a:ext>
            </a:extLst>
          </p:cNvPr>
          <p:cNvSpPr/>
          <p:nvPr/>
        </p:nvSpPr>
        <p:spPr>
          <a:xfrm>
            <a:off x="418631" y="1514433"/>
            <a:ext cx="45719" cy="1715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D771D2E5-FE96-41AE-ABDD-CC3F50CA3BDC}"/>
              </a:ext>
            </a:extLst>
          </p:cNvPr>
          <p:cNvSpPr/>
          <p:nvPr/>
        </p:nvSpPr>
        <p:spPr>
          <a:xfrm>
            <a:off x="615461" y="1429757"/>
            <a:ext cx="548053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66CEF6"/>
              </a:buClr>
            </a:pPr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СОТРУДНИЧЕСТВО</a:t>
            </a:r>
            <a:endParaRPr lang="ru-RU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1200" b="1" dirty="0" smtClean="0">
                <a:latin typeface="Century Gothic" pitchFamily="34" charset="0"/>
              </a:rPr>
              <a:t>Более 95 лет Брянский машиностроительный завод активно сотрудничает с Брянским государственным техническим университетом. </a:t>
            </a:r>
            <a:r>
              <a:rPr lang="ru-RU" sz="1200" dirty="0" smtClean="0">
                <a:latin typeface="Century Gothic" pitchFamily="34" charset="0"/>
              </a:rPr>
              <a:t>В 2012 году в БГТУ заработала кафедра «Подвижной состав железных дорог». Она целенаправленно готовит специалистов для работы на БМЗ.</a:t>
            </a:r>
          </a:p>
          <a:p>
            <a:endParaRPr lang="ru-RU" sz="1200" dirty="0" smtClean="0">
              <a:latin typeface="Century Gothic" pitchFamily="34" charset="0"/>
            </a:endParaRPr>
          </a:p>
          <a:p>
            <a:endParaRPr lang="ru-RU" sz="1200" dirty="0" smtClean="0">
              <a:latin typeface="Century Gothic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СООТВЕТСТВИЕ</a:t>
            </a: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Совместно с подразделениями БМЗ вуз каждому студенту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 третьего курса выстраивает образовательную траекторию под ту должность, которую он займет на предприятии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. Например, студенты, которые ориентируются на конструкторскую работу, в дипломе проектируют новый локомотив. Будущие технологи – технологическое оборудование и технологию производства.</a:t>
            </a:r>
          </a:p>
          <a:p>
            <a:endParaRPr lang="ru-RU" sz="1200" dirty="0" smtClean="0">
              <a:latin typeface="Century Gothic" pitchFamily="34" charset="0"/>
            </a:endParaRPr>
          </a:p>
          <a:p>
            <a:pPr>
              <a:buClr>
                <a:srgbClr val="66CEF6"/>
              </a:buClr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СБАЛАНСИРОВАННОСТЬ</a:t>
            </a: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Поступить на кафедру можно не только на общих основаниях, но и по целевому набору от БМЗ. В его рамках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первокурсники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в заводском учебном центре имени М. К. </a:t>
            </a:r>
            <a:r>
              <a:rPr lang="ru-RU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Тенишевой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получают дополнительную специальность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«Слесарь-сборщик локомотива».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На третьем курсе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на базе БМЗ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проходят практику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 специальности «Технолог». </a:t>
            </a: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 финале обучения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при написании дипломных работ студенты участвуют в создании перспективной железнодорожной техники на АО «УК «БМЗ»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b="1" dirty="0">
              <a:solidFill>
                <a:srgbClr val="66CEF6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b="1" dirty="0">
              <a:solidFill>
                <a:srgbClr val="66CEF6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pic>
        <p:nvPicPr>
          <p:cNvPr id="2050" name="Picture 2" descr="F:\РАБОТА БМЗ\Все\Фотки к кафедре\Кузюрин В.Р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5876" y="406400"/>
            <a:ext cx="3261297" cy="3522042"/>
          </a:xfrm>
          <a:prstGeom prst="rect">
            <a:avLst/>
          </a:prstGeom>
          <a:noFill/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975EC4F1-9CF9-4D74-88A4-2323585CFD5F}"/>
              </a:ext>
            </a:extLst>
          </p:cNvPr>
          <p:cNvSpPr/>
          <p:nvPr/>
        </p:nvSpPr>
        <p:spPr>
          <a:xfrm>
            <a:off x="7200900" y="622300"/>
            <a:ext cx="3848100" cy="3187700"/>
          </a:xfrm>
          <a:prstGeom prst="rect">
            <a:avLst/>
          </a:prstGeom>
          <a:solidFill>
            <a:srgbClr val="66CEF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5A83FDB-92FF-455C-9EF2-E1372A290F21}"/>
              </a:ext>
            </a:extLst>
          </p:cNvPr>
          <p:cNvSpPr/>
          <p:nvPr/>
        </p:nvSpPr>
        <p:spPr>
          <a:xfrm>
            <a:off x="6705355" y="4079776"/>
            <a:ext cx="510564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Владислав КУЗЮРИН, инструктор по конструктивным особенностям и правилам эксплуатации локомотивов учебного центра им. М. К. </a:t>
            </a:r>
            <a:r>
              <a:rPr lang="ru-RU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Тенишевой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:</a:t>
            </a:r>
          </a:p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– В 2023 году я окончил БГТУ, учился на кафедре «Подвижной состав железных дорог» по специализации «Локомотивы».  Сейчас являюсь сотрудником БМЗ.  В мои обязанности входит проведение обучения для организованных групп </a:t>
            </a:r>
            <a:r>
              <a:rPr lang="ru-RU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эксплуатантов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наших тепловозов по теме «Конструктивные особенности и правила эксплуатации тепловоза ТЭМ18ДМ», параллельно осваиваю новые программы обучения. Очень рад, что попал в такой сплочённый, дружный коллектив на передовое машиностроительное предприятие.</a:t>
            </a:r>
          </a:p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520888" y="287675"/>
            <a:ext cx="4580648" cy="766425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ПРИНЦИП ТРЕХ «С»</a:t>
            </a:r>
            <a:b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55237" y="2617082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29837" y="4229982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 flipV="1">
            <a:off x="6124137" y="6134100"/>
            <a:ext cx="340163" cy="8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2F42B7A5-5017-43D7-882E-1F066240C081}"/>
              </a:ext>
            </a:extLst>
          </p:cNvPr>
          <p:cNvGrpSpPr/>
          <p:nvPr/>
        </p:nvGrpSpPr>
        <p:grpSpPr>
          <a:xfrm>
            <a:off x="567090" y="382840"/>
            <a:ext cx="660105" cy="660105"/>
            <a:chOff x="8529990" y="4027740"/>
            <a:chExt cx="660105" cy="660105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xmlns="" id="{EDF62F4D-2C4D-49D4-9D7E-D9F60C13028C}"/>
                </a:ext>
              </a:extLst>
            </p:cNvPr>
            <p:cNvSpPr/>
            <p:nvPr/>
          </p:nvSpPr>
          <p:spPr>
            <a:xfrm>
              <a:off x="8529990" y="4027740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xmlns="" id="{25EFB3BD-1715-4EAB-957E-CD7CC23A2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8452" t="89409"/>
            <a:stretch/>
          </p:blipFill>
          <p:spPr>
            <a:xfrm>
              <a:off x="8658798" y="4179068"/>
              <a:ext cx="420960" cy="4209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38265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2000">
        <p:fade/>
      </p:transition>
    </mc:Choice>
    <mc:Fallback>
      <p:transition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8" grpId="0" animBg="1"/>
      <p:bldP spid="30" grpId="0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265048" y="4691269"/>
            <a:ext cx="4121421" cy="1484244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C36A006B-B992-4DB6-A7A5-89B9FD285F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474" b="22792"/>
          <a:stretch/>
        </p:blipFill>
        <p:spPr>
          <a:xfrm>
            <a:off x="0" y="-17585"/>
            <a:ext cx="12192000" cy="6875585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4C7B453-D991-4B7A-8696-286B7B6237B3}"/>
              </a:ext>
            </a:extLst>
          </p:cNvPr>
          <p:cNvSpPr/>
          <p:nvPr/>
        </p:nvSpPr>
        <p:spPr>
          <a:xfrm>
            <a:off x="556379" y="1627596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203388" y="173375"/>
            <a:ext cx="4580648" cy="984738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МАРШРУТ №1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472C6175-9FD9-4DCE-8343-9FA12A0D8AE6}"/>
              </a:ext>
            </a:extLst>
          </p:cNvPr>
          <p:cNvSpPr/>
          <p:nvPr/>
        </p:nvSpPr>
        <p:spPr>
          <a:xfrm>
            <a:off x="246696" y="1394405"/>
            <a:ext cx="53949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Проходные №1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Корпоративный музей 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Инженерный центр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Цех маневровых тепловозов (ЦМТ-1)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Инженерный центр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Проходные №1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7" y="1766182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2349277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7" y="2892616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3429000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3966042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F:\конкурс музеев_2024\Проект_Развитие кадрового потенциала\маршрут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6968" y="0"/>
            <a:ext cx="6289862" cy="6858000"/>
          </a:xfrm>
          <a:prstGeom prst="rect">
            <a:avLst/>
          </a:prstGeom>
          <a:noFill/>
        </p:spPr>
      </p:pic>
      <p:grpSp>
        <p:nvGrpSpPr>
          <p:cNvPr id="4099" name="Группа 27"/>
          <p:cNvGrpSpPr>
            <a:grpSpLocks/>
          </p:cNvGrpSpPr>
          <p:nvPr/>
        </p:nvGrpSpPr>
        <p:grpSpPr bwMode="auto">
          <a:xfrm>
            <a:off x="5857466" y="2885246"/>
            <a:ext cx="3836820" cy="3701296"/>
            <a:chOff x="0" y="0"/>
            <a:chExt cx="40085" cy="38067"/>
          </a:xfrm>
        </p:grpSpPr>
        <p:grpSp>
          <p:nvGrpSpPr>
            <p:cNvPr id="21" name="Группа 6"/>
            <p:cNvGrpSpPr>
              <a:grpSpLocks/>
            </p:cNvGrpSpPr>
            <p:nvPr/>
          </p:nvGrpSpPr>
          <p:grpSpPr bwMode="auto">
            <a:xfrm>
              <a:off x="1300" y="24311"/>
              <a:ext cx="952" cy="1524"/>
              <a:chOff x="0" y="0"/>
              <a:chExt cx="95250" cy="152400"/>
            </a:xfrm>
          </p:grpSpPr>
          <p:sp>
            <p:nvSpPr>
              <p:cNvPr id="4104" name="Волна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5250" cy="76200"/>
              </a:xfrm>
              <a:prstGeom prst="wave">
                <a:avLst>
                  <a:gd name="adj1" fmla="val 12500"/>
                  <a:gd name="adj2" fmla="val 0"/>
                </a:avLst>
              </a:prstGeom>
              <a:solidFill>
                <a:srgbClr val="C00000"/>
              </a:solidFill>
              <a:ln w="12700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05" name="Прямая соединительная линия 5"/>
              <p:cNvSpPr>
                <a:spLocks noChangeShapeType="1"/>
              </p:cNvSpPr>
              <p:nvPr/>
            </p:nvSpPr>
            <p:spPr bwMode="auto">
              <a:xfrm>
                <a:off x="4763" y="23813"/>
                <a:ext cx="0" cy="128587"/>
              </a:xfrm>
              <a:prstGeom prst="line">
                <a:avLst/>
              </a:prstGeom>
              <a:noFill/>
              <a:ln w="19050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25" name="Группа 19"/>
            <p:cNvGrpSpPr>
              <a:grpSpLocks/>
            </p:cNvGrpSpPr>
            <p:nvPr/>
          </p:nvGrpSpPr>
          <p:grpSpPr bwMode="auto">
            <a:xfrm>
              <a:off x="39132" y="10184"/>
              <a:ext cx="953" cy="1524"/>
              <a:chOff x="0" y="0"/>
              <a:chExt cx="95250" cy="152400"/>
            </a:xfrm>
          </p:grpSpPr>
          <p:sp>
            <p:nvSpPr>
              <p:cNvPr id="4102" name="Волна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5250" cy="76200"/>
              </a:xfrm>
              <a:prstGeom prst="wave">
                <a:avLst>
                  <a:gd name="adj1" fmla="val 12500"/>
                  <a:gd name="adj2" fmla="val 0"/>
                </a:avLst>
              </a:prstGeom>
              <a:solidFill>
                <a:srgbClr val="C00000"/>
              </a:solidFill>
              <a:ln w="12700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03" name="Прямая соединительная линия 21"/>
              <p:cNvSpPr>
                <a:spLocks noChangeShapeType="1"/>
              </p:cNvSpPr>
              <p:nvPr/>
            </p:nvSpPr>
            <p:spPr bwMode="auto">
              <a:xfrm>
                <a:off x="4763" y="23813"/>
                <a:ext cx="0" cy="128587"/>
              </a:xfrm>
              <a:prstGeom prst="line">
                <a:avLst/>
              </a:prstGeom>
              <a:noFill/>
              <a:ln w="19050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26" name="Группа 12"/>
            <p:cNvGrpSpPr>
              <a:grpSpLocks/>
            </p:cNvGrpSpPr>
            <p:nvPr/>
          </p:nvGrpSpPr>
          <p:grpSpPr bwMode="auto">
            <a:xfrm>
              <a:off x="0" y="0"/>
              <a:ext cx="39055" cy="38067"/>
              <a:chOff x="0" y="0"/>
              <a:chExt cx="39055" cy="38067"/>
            </a:xfrm>
          </p:grpSpPr>
          <p:sp>
            <p:nvSpPr>
              <p:cNvPr id="36" name="Прямая соединительная линия 36"/>
              <p:cNvSpPr>
                <a:spLocks noChangeShapeType="1"/>
              </p:cNvSpPr>
              <p:nvPr/>
            </p:nvSpPr>
            <p:spPr bwMode="auto">
              <a:xfrm flipH="1" flipV="1">
                <a:off x="26752" y="1571"/>
                <a:ext cx="8" cy="1892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35" name="Группа 11"/>
              <p:cNvGrpSpPr>
                <a:grpSpLocks/>
              </p:cNvGrpSpPr>
              <p:nvPr/>
            </p:nvGrpSpPr>
            <p:grpSpPr bwMode="auto">
              <a:xfrm>
                <a:off x="0" y="0"/>
                <a:ext cx="39055" cy="38067"/>
                <a:chOff x="0" y="0"/>
                <a:chExt cx="39055" cy="38067"/>
              </a:xfrm>
            </p:grpSpPr>
            <p:sp>
              <p:nvSpPr>
                <p:cNvPr id="37" name="Прямая соединительная линия 3"/>
                <p:cNvSpPr>
                  <a:spLocks noChangeShapeType="1"/>
                </p:cNvSpPr>
                <p:nvPr/>
              </p:nvSpPr>
              <p:spPr bwMode="auto">
                <a:xfrm flipV="1">
                  <a:off x="392" y="21541"/>
                  <a:ext cx="0" cy="16243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grpSp>
              <p:nvGrpSpPr>
                <p:cNvPr id="38" name="Группа 7"/>
                <p:cNvGrpSpPr>
                  <a:grpSpLocks/>
                </p:cNvGrpSpPr>
                <p:nvPr/>
              </p:nvGrpSpPr>
              <p:grpSpPr bwMode="auto">
                <a:xfrm>
                  <a:off x="27207" y="0"/>
                  <a:ext cx="953" cy="1524"/>
                  <a:chOff x="0" y="0"/>
                  <a:chExt cx="95250" cy="152400"/>
                </a:xfrm>
              </p:grpSpPr>
              <p:sp>
                <p:nvSpPr>
                  <p:cNvPr id="4100" name="Волна 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95250" cy="76200"/>
                  </a:xfrm>
                  <a:prstGeom prst="wave">
                    <a:avLst>
                      <a:gd name="adj1" fmla="val 12500"/>
                      <a:gd name="adj2" fmla="val 0"/>
                    </a:avLst>
                  </a:prstGeom>
                  <a:solidFill>
                    <a:srgbClr val="C00000"/>
                  </a:solidFill>
                  <a:ln w="12700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101" name="Прямая соединительная линия 9"/>
                  <p:cNvSpPr>
                    <a:spLocks noChangeShapeType="1"/>
                  </p:cNvSpPr>
                  <p:nvPr/>
                </p:nvSpPr>
                <p:spPr bwMode="auto">
                  <a:xfrm>
                    <a:off x="4763" y="23813"/>
                    <a:ext cx="0" cy="128587"/>
                  </a:xfrm>
                  <a:prstGeom prst="line">
                    <a:avLst/>
                  </a:prstGeom>
                  <a:noFill/>
                  <a:ln w="19050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39" name="Овал 10"/>
                <p:cNvSpPr>
                  <a:spLocks noChangeArrowheads="1"/>
                </p:cNvSpPr>
                <p:nvPr/>
              </p:nvSpPr>
              <p:spPr bwMode="auto">
                <a:xfrm>
                  <a:off x="0" y="24851"/>
                  <a:ext cx="762" cy="762"/>
                </a:xfrm>
                <a:prstGeom prst="ellipse">
                  <a:avLst/>
                </a:prstGeom>
                <a:solidFill>
                  <a:srgbClr val="5B9BD5"/>
                </a:solidFill>
                <a:ln w="127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0" name="Прямая соединительная линия 13"/>
                <p:cNvSpPr>
                  <a:spLocks noChangeShapeType="1"/>
                </p:cNvSpPr>
                <p:nvPr/>
              </p:nvSpPr>
              <p:spPr bwMode="auto">
                <a:xfrm>
                  <a:off x="392" y="21541"/>
                  <a:ext cx="26175" cy="0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1" name="Прямая соединительная линия 14"/>
                <p:cNvSpPr>
                  <a:spLocks noChangeShapeType="1"/>
                </p:cNvSpPr>
                <p:nvPr/>
              </p:nvSpPr>
              <p:spPr bwMode="auto">
                <a:xfrm flipV="1">
                  <a:off x="26366" y="1514"/>
                  <a:ext cx="0" cy="20174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2" name="Овал 15"/>
                <p:cNvSpPr>
                  <a:spLocks noChangeArrowheads="1"/>
                </p:cNvSpPr>
                <p:nvPr/>
              </p:nvSpPr>
              <p:spPr bwMode="auto">
                <a:xfrm>
                  <a:off x="25973" y="1009"/>
                  <a:ext cx="762" cy="762"/>
                </a:xfrm>
                <a:prstGeom prst="ellipse">
                  <a:avLst/>
                </a:prstGeom>
                <a:solidFill>
                  <a:srgbClr val="5B9BD5"/>
                </a:solidFill>
                <a:ln w="127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3" name="Прямая соединительная линия 16"/>
                <p:cNvSpPr>
                  <a:spLocks noChangeShapeType="1"/>
                </p:cNvSpPr>
                <p:nvPr/>
              </p:nvSpPr>
              <p:spPr bwMode="auto">
                <a:xfrm>
                  <a:off x="26422" y="3814"/>
                  <a:ext cx="9144" cy="0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4" name="Прямая соединительная линия 17"/>
                <p:cNvSpPr>
                  <a:spLocks noChangeShapeType="1"/>
                </p:cNvSpPr>
                <p:nvPr/>
              </p:nvSpPr>
              <p:spPr bwMode="auto">
                <a:xfrm flipH="1" flipV="1">
                  <a:off x="35450" y="3708"/>
                  <a:ext cx="38" cy="8521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5" name="Прямая соединительная линия 18"/>
                <p:cNvSpPr>
                  <a:spLocks noChangeShapeType="1"/>
                </p:cNvSpPr>
                <p:nvPr/>
              </p:nvSpPr>
              <p:spPr bwMode="auto">
                <a:xfrm>
                  <a:off x="35397" y="12229"/>
                  <a:ext cx="3207" cy="6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6" name="Овал 22"/>
                <p:cNvSpPr>
                  <a:spLocks noChangeArrowheads="1"/>
                </p:cNvSpPr>
                <p:nvPr/>
              </p:nvSpPr>
              <p:spPr bwMode="auto">
                <a:xfrm>
                  <a:off x="38293" y="11780"/>
                  <a:ext cx="762" cy="762"/>
                </a:xfrm>
                <a:prstGeom prst="ellipse">
                  <a:avLst/>
                </a:prstGeom>
                <a:solidFill>
                  <a:srgbClr val="5B9BD5"/>
                </a:solidFill>
                <a:ln w="127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7" name="Овал 23"/>
                <p:cNvSpPr>
                  <a:spLocks noChangeArrowheads="1"/>
                </p:cNvSpPr>
                <p:nvPr/>
              </p:nvSpPr>
              <p:spPr bwMode="auto">
                <a:xfrm>
                  <a:off x="0" y="37305"/>
                  <a:ext cx="762" cy="762"/>
                </a:xfrm>
                <a:prstGeom prst="ellipse">
                  <a:avLst/>
                </a:prstGeom>
                <a:solidFill>
                  <a:srgbClr val="5B9BD5"/>
                </a:solidFill>
                <a:ln w="127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48" name="Прямая со стрелкой 24"/>
                <p:cNvCxnSpPr>
                  <a:cxnSpLocks noChangeShapeType="1"/>
                </p:cNvCxnSpPr>
                <p:nvPr/>
              </p:nvCxnSpPr>
              <p:spPr bwMode="auto">
                <a:xfrm flipV="1">
                  <a:off x="448" y="31190"/>
                  <a:ext cx="0" cy="4151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49" name="Прямая со стрелкой 25"/>
                <p:cNvCxnSpPr>
                  <a:cxnSpLocks noChangeShapeType="1"/>
                </p:cNvCxnSpPr>
                <p:nvPr/>
              </p:nvCxnSpPr>
              <p:spPr bwMode="auto">
                <a:xfrm>
                  <a:off x="2187" y="21541"/>
                  <a:ext cx="7512" cy="32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50" name="Прямая со стрелкой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399" y="11275"/>
                  <a:ext cx="0" cy="5891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51" name="Прямая со стрелкой 28"/>
                <p:cNvCxnSpPr>
                  <a:cxnSpLocks noChangeShapeType="1"/>
                </p:cNvCxnSpPr>
                <p:nvPr/>
              </p:nvCxnSpPr>
              <p:spPr bwMode="auto">
                <a:xfrm>
                  <a:off x="29171" y="3814"/>
                  <a:ext cx="3365" cy="0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52" name="Прямая со стрелкой 29"/>
                <p:cNvCxnSpPr>
                  <a:cxnSpLocks noChangeShapeType="1"/>
                </p:cNvCxnSpPr>
                <p:nvPr/>
              </p:nvCxnSpPr>
              <p:spPr bwMode="auto">
                <a:xfrm>
                  <a:off x="35510" y="6900"/>
                  <a:ext cx="38" cy="3491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53" name="Прямая со стрелкой 30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576" y="12229"/>
                  <a:ext cx="1739" cy="3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54" name="Прямая со стрелкой 31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399" y="2131"/>
                  <a:ext cx="0" cy="5891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sp>
              <p:nvSpPr>
                <p:cNvPr id="55" name="Прямая соединительная линия 34"/>
                <p:cNvSpPr>
                  <a:spLocks noChangeShapeType="1"/>
                </p:cNvSpPr>
                <p:nvPr/>
              </p:nvSpPr>
              <p:spPr bwMode="auto">
                <a:xfrm flipV="1">
                  <a:off x="35790" y="3478"/>
                  <a:ext cx="0" cy="8505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56" name="Прямая соединительная линия 35"/>
                <p:cNvSpPr>
                  <a:spLocks noChangeShapeType="1"/>
                </p:cNvSpPr>
                <p:nvPr/>
              </p:nvSpPr>
              <p:spPr bwMode="auto">
                <a:xfrm flipH="1" flipV="1">
                  <a:off x="26758" y="3478"/>
                  <a:ext cx="9040" cy="33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57" name="Прямая соединительная линия 37"/>
                <p:cNvSpPr>
                  <a:spLocks noChangeShapeType="1"/>
                </p:cNvSpPr>
                <p:nvPr/>
              </p:nvSpPr>
              <p:spPr bwMode="auto">
                <a:xfrm flipV="1">
                  <a:off x="26758" y="3085"/>
                  <a:ext cx="9" cy="18824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58" name="Прямая соединительная линия 38"/>
                <p:cNvSpPr>
                  <a:spLocks noChangeShapeType="1"/>
                </p:cNvSpPr>
                <p:nvPr/>
              </p:nvSpPr>
              <p:spPr bwMode="auto">
                <a:xfrm flipH="1">
                  <a:off x="673" y="21878"/>
                  <a:ext cx="26066" cy="11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59" name="Прямая соединительная линия 39"/>
                <p:cNvSpPr>
                  <a:spLocks noChangeShapeType="1"/>
                </p:cNvSpPr>
                <p:nvPr/>
              </p:nvSpPr>
              <p:spPr bwMode="auto">
                <a:xfrm flipV="1">
                  <a:off x="673" y="21878"/>
                  <a:ext cx="6" cy="15383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cxnSp>
              <p:nvCxnSpPr>
                <p:cNvPr id="60" name="Прямая со стрелкой 42"/>
                <p:cNvCxnSpPr>
                  <a:cxnSpLocks noChangeShapeType="1"/>
                </p:cNvCxnSpPr>
                <p:nvPr/>
              </p:nvCxnSpPr>
              <p:spPr bwMode="auto">
                <a:xfrm flipH="1">
                  <a:off x="35795" y="11947"/>
                  <a:ext cx="1754" cy="0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 type="none" w="sm" len="sm"/>
                  <a:tailEnd type="triangle" w="sm" len="sm"/>
                </a:ln>
              </p:spPr>
            </p:cxnSp>
            <p:cxnSp>
              <p:nvCxnSpPr>
                <p:cNvPr id="61" name="Прямая со стрелкой 43"/>
                <p:cNvCxnSpPr>
                  <a:cxnSpLocks noChangeShapeType="1"/>
                </p:cNvCxnSpPr>
                <p:nvPr/>
              </p:nvCxnSpPr>
              <p:spPr bwMode="auto">
                <a:xfrm flipH="1">
                  <a:off x="29395" y="3478"/>
                  <a:ext cx="1636" cy="0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 type="none" w="sm" len="sm"/>
                  <a:tailEnd type="triangle" w="sm" len="sm"/>
                </a:ln>
              </p:spPr>
            </p:cxnSp>
            <p:cxnSp>
              <p:nvCxnSpPr>
                <p:cNvPr id="62" name="Прямая со стрелкой 44"/>
                <p:cNvCxnSpPr>
                  <a:cxnSpLocks noChangeShapeType="1"/>
                </p:cNvCxnSpPr>
                <p:nvPr/>
              </p:nvCxnSpPr>
              <p:spPr bwMode="auto">
                <a:xfrm flipH="1">
                  <a:off x="15483" y="21891"/>
                  <a:ext cx="1636" cy="0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 type="none" w="sm" len="sm"/>
                  <a:tailEnd type="triangle" w="sm" len="sm"/>
                </a:ln>
              </p:spPr>
            </p:cxnSp>
            <p:cxnSp>
              <p:nvCxnSpPr>
                <p:cNvPr id="63" name="Прямая со стрелкой 45"/>
                <p:cNvCxnSpPr>
                  <a:cxnSpLocks noChangeShapeType="1"/>
                </p:cNvCxnSpPr>
                <p:nvPr/>
              </p:nvCxnSpPr>
              <p:spPr bwMode="auto">
                <a:xfrm flipV="1">
                  <a:off x="35790" y="6395"/>
                  <a:ext cx="0" cy="1744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 type="triangle" w="sm" len="sm"/>
                </a:ln>
              </p:spPr>
            </p:cxnSp>
            <p:cxnSp>
              <p:nvCxnSpPr>
                <p:cNvPr id="4096" name="Прямая со стрелкой 47"/>
                <p:cNvCxnSpPr>
                  <a:cxnSpLocks noChangeShapeType="1"/>
                </p:cNvCxnSpPr>
                <p:nvPr/>
              </p:nvCxnSpPr>
              <p:spPr bwMode="auto">
                <a:xfrm>
                  <a:off x="26758" y="6900"/>
                  <a:ext cx="0" cy="2286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 type="triangle" w="sm" len="sm"/>
                </a:ln>
              </p:spPr>
            </p:cxnSp>
            <p:cxnSp>
              <p:nvCxnSpPr>
                <p:cNvPr id="4097" name="Прямая со стрелкой 48"/>
                <p:cNvCxnSpPr>
                  <a:cxnSpLocks noChangeShapeType="1"/>
                </p:cNvCxnSpPr>
                <p:nvPr/>
              </p:nvCxnSpPr>
              <p:spPr bwMode="auto">
                <a:xfrm>
                  <a:off x="673" y="27600"/>
                  <a:ext cx="0" cy="2286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 type="triangle" w="sm" len="sm"/>
                </a:ln>
              </p:spPr>
            </p:cxnSp>
          </p:grpSp>
        </p:grpSp>
      </p:grpSp>
      <p:sp>
        <p:nvSpPr>
          <p:cNvPr id="4140" name="Надпись 149"/>
          <p:cNvSpPr txBox="1">
            <a:spLocks noChangeArrowheads="1"/>
          </p:cNvSpPr>
          <p:nvPr/>
        </p:nvSpPr>
        <p:spPr bwMode="auto">
          <a:xfrm>
            <a:off x="6096000" y="5340625"/>
            <a:ext cx="715617" cy="291272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Музей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41" name="Надпись 152"/>
          <p:cNvSpPr txBox="1">
            <a:spLocks noChangeArrowheads="1"/>
          </p:cNvSpPr>
          <p:nvPr/>
        </p:nvSpPr>
        <p:spPr bwMode="auto">
          <a:xfrm>
            <a:off x="7368209" y="2847906"/>
            <a:ext cx="914123" cy="372371"/>
          </a:xfrm>
          <a:prstGeom prst="rect">
            <a:avLst/>
          </a:prstGeom>
          <a:noFill/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Инженерный центр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42" name="Надпись 155"/>
          <p:cNvSpPr txBox="1">
            <a:spLocks noChangeArrowheads="1"/>
          </p:cNvSpPr>
          <p:nvPr/>
        </p:nvSpPr>
        <p:spPr bwMode="auto">
          <a:xfrm>
            <a:off x="9581666" y="4219575"/>
            <a:ext cx="635759" cy="259660"/>
          </a:xfrm>
          <a:prstGeom prst="rect">
            <a:avLst/>
          </a:prstGeom>
          <a:noFill/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ЦМТ-1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4" name="Группа 83"/>
          <p:cNvGrpSpPr/>
          <p:nvPr/>
        </p:nvGrpSpPr>
        <p:grpSpPr>
          <a:xfrm>
            <a:off x="433454" y="4769371"/>
            <a:ext cx="4354723" cy="1600438"/>
            <a:chOff x="433454" y="4769371"/>
            <a:chExt cx="4354723" cy="1600438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xmlns="" id="{54164B4F-8A23-43FC-826C-FBA1E784A9F7}"/>
                </a:ext>
              </a:extLst>
            </p:cNvPr>
            <p:cNvSpPr/>
            <p:nvPr/>
          </p:nvSpPr>
          <p:spPr>
            <a:xfrm>
              <a:off x="874422" y="4769371"/>
              <a:ext cx="3913755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66CEF6"/>
                </a:buClr>
              </a:pPr>
              <a:r>
                <a:rPr lang="ru-RU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Ключевые точки осмотра в цехе:</a:t>
              </a:r>
            </a:p>
            <a:p>
              <a:pPr>
                <a:buClr>
                  <a:srgbClr val="66CEF6"/>
                </a:buClr>
              </a:pPr>
              <a:endPara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Участок электромонтажа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Участок сборки топливных баков 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 Эталонная линия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Линия </a:t>
              </a:r>
              <a:r>
                <a:rPr lang="ru-RU" sz="12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фосфатирования</a:t>
              </a:r>
              <a:endPara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Супермаркет</a:t>
              </a:r>
            </a:p>
            <a:p>
              <a:pPr>
                <a:buClr>
                  <a:srgbClr val="66CEF6"/>
                </a:buClr>
              </a:pPr>
              <a:endPara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xmlns="" id="{9D3B75B6-0E25-4B10-8F0E-4DE8D3049D8A}"/>
                </a:ext>
              </a:extLst>
            </p:cNvPr>
            <p:cNvGrpSpPr/>
            <p:nvPr/>
          </p:nvGrpSpPr>
          <p:grpSpPr>
            <a:xfrm>
              <a:off x="433454" y="5310127"/>
              <a:ext cx="660105" cy="660105"/>
              <a:chOff x="9153383" y="4623201"/>
              <a:chExt cx="660105" cy="660105"/>
            </a:xfrm>
          </p:grpSpPr>
          <p:sp>
            <p:nvSpPr>
              <p:cNvPr id="79" name="Овал 78">
                <a:extLst>
                  <a:ext uri="{FF2B5EF4-FFF2-40B4-BE49-F238E27FC236}">
                    <a16:creationId xmlns:a16="http://schemas.microsoft.com/office/drawing/2014/main" xmlns="" id="{23DB1826-ED3B-4A84-8A10-26327777FFF5}"/>
                  </a:ext>
                </a:extLst>
              </p:cNvPr>
              <p:cNvSpPr/>
              <p:nvPr/>
            </p:nvSpPr>
            <p:spPr>
              <a:xfrm>
                <a:off x="9153383" y="4623201"/>
                <a:ext cx="660105" cy="660105"/>
              </a:xfrm>
              <a:prstGeom prst="ellipse">
                <a:avLst/>
              </a:prstGeom>
              <a:solidFill>
                <a:srgbClr val="66CE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0" name="Рисунок 79">
                <a:extLst>
                  <a:ext uri="{FF2B5EF4-FFF2-40B4-BE49-F238E27FC236}">
                    <a16:creationId xmlns:a16="http://schemas.microsoft.com/office/drawing/2014/main" xmlns="" id="{84250BF3-EFB3-4EF7-842A-65C3A17861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1448" t="67029" r="65939" b="18330"/>
              <a:stretch/>
            </p:blipFill>
            <p:spPr>
              <a:xfrm>
                <a:off x="9250669" y="4665545"/>
                <a:ext cx="459810" cy="581891"/>
              </a:xfrm>
              <a:prstGeom prst="rect">
                <a:avLst/>
              </a:prstGeom>
            </p:spPr>
          </p:pic>
        </p:grp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xmlns="" id="{9D3B75B6-0E25-4B10-8F0E-4DE8D3049D8A}"/>
              </a:ext>
            </a:extLst>
          </p:cNvPr>
          <p:cNvGrpSpPr/>
          <p:nvPr/>
        </p:nvGrpSpPr>
        <p:grpSpPr>
          <a:xfrm>
            <a:off x="9941888" y="3429000"/>
            <a:ext cx="660105" cy="660105"/>
            <a:chOff x="9153383" y="4623201"/>
            <a:chExt cx="660105" cy="660105"/>
          </a:xfrm>
        </p:grpSpPr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xmlns="" id="{23DB1826-ED3B-4A84-8A10-26327777FFF5}"/>
                </a:ext>
              </a:extLst>
            </p:cNvPr>
            <p:cNvSpPr/>
            <p:nvPr/>
          </p:nvSpPr>
          <p:spPr>
            <a:xfrm>
              <a:off x="9153383" y="4623201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xmlns="" id="{84250BF3-EFB3-4EF7-842A-65C3A17861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448" t="67029" r="65939" b="18330"/>
            <a:stretch/>
          </p:blipFill>
          <p:spPr>
            <a:xfrm>
              <a:off x="9250669" y="4665545"/>
              <a:ext cx="459810" cy="581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68037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0000">
        <p:fade/>
      </p:transition>
    </mc:Choice>
    <mc:Fallback>
      <p:transition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304805" y="4638260"/>
            <a:ext cx="3909385" cy="1643270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C36A006B-B992-4DB6-A7A5-89B9FD285F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474" b="22792"/>
          <a:stretch/>
        </p:blipFill>
        <p:spPr>
          <a:xfrm>
            <a:off x="0" y="-17585"/>
            <a:ext cx="12192000" cy="6875585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4C7B453-D991-4B7A-8696-286B7B6237B3}"/>
              </a:ext>
            </a:extLst>
          </p:cNvPr>
          <p:cNvSpPr/>
          <p:nvPr/>
        </p:nvSpPr>
        <p:spPr>
          <a:xfrm>
            <a:off x="556379" y="1627596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203388" y="173375"/>
            <a:ext cx="4580648" cy="984738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МАРШРУТ №2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472C6175-9FD9-4DCE-8343-9FA12A0D8AE6}"/>
              </a:ext>
            </a:extLst>
          </p:cNvPr>
          <p:cNvSpPr/>
          <p:nvPr/>
        </p:nvSpPr>
        <p:spPr>
          <a:xfrm>
            <a:off x="246696" y="1394405"/>
            <a:ext cx="53949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Проходные №1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Корпоративный музей 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Инженерный центр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Цех магистральных тепловозов (ЦМТ-2)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Инженерный центр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Проходные №1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7" y="1766182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2349277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7" y="2892616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3429000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3966042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F:\конкурс музеев_2024\Проект_Развитие кадрового потенциала\маршрут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6968" y="0"/>
            <a:ext cx="6289862" cy="6858000"/>
          </a:xfrm>
          <a:prstGeom prst="rect">
            <a:avLst/>
          </a:prstGeom>
          <a:noFill/>
        </p:spPr>
      </p:pic>
      <p:sp>
        <p:nvSpPr>
          <p:cNvPr id="4140" name="Надпись 149"/>
          <p:cNvSpPr txBox="1">
            <a:spLocks noChangeArrowheads="1"/>
          </p:cNvSpPr>
          <p:nvPr/>
        </p:nvSpPr>
        <p:spPr bwMode="auto">
          <a:xfrm>
            <a:off x="6096000" y="5340625"/>
            <a:ext cx="715617" cy="291272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Музей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41" name="Надпись 152"/>
          <p:cNvSpPr txBox="1">
            <a:spLocks noChangeArrowheads="1"/>
          </p:cNvSpPr>
          <p:nvPr/>
        </p:nvSpPr>
        <p:spPr bwMode="auto">
          <a:xfrm>
            <a:off x="7368209" y="2847906"/>
            <a:ext cx="914123" cy="372371"/>
          </a:xfrm>
          <a:prstGeom prst="rect">
            <a:avLst/>
          </a:prstGeom>
          <a:noFill/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Инженерный центр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99" name="Группа 83"/>
          <p:cNvGrpSpPr/>
          <p:nvPr/>
        </p:nvGrpSpPr>
        <p:grpSpPr>
          <a:xfrm>
            <a:off x="433454" y="4769371"/>
            <a:ext cx="4354723" cy="1498907"/>
            <a:chOff x="433454" y="4769371"/>
            <a:chExt cx="4354723" cy="1600438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xmlns="" id="{54164B4F-8A23-43FC-826C-FBA1E784A9F7}"/>
                </a:ext>
              </a:extLst>
            </p:cNvPr>
            <p:cNvSpPr/>
            <p:nvPr/>
          </p:nvSpPr>
          <p:spPr>
            <a:xfrm>
              <a:off x="874422" y="4769371"/>
              <a:ext cx="3913755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66CEF6"/>
                </a:buClr>
              </a:pPr>
              <a:r>
                <a:rPr lang="ru-RU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Ключевые точки осмотра в цехе:</a:t>
              </a:r>
            </a:p>
            <a:p>
              <a:pPr>
                <a:buClr>
                  <a:srgbClr val="66CEF6"/>
                </a:buClr>
              </a:pPr>
              <a:endPara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Участок закладки рамы 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Участок интерьера кабины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 Эталонная линия 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Станция реостатных испытаний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Малярный участок</a:t>
              </a:r>
            </a:p>
            <a:p>
              <a:pPr>
                <a:buClr>
                  <a:srgbClr val="66CEF6"/>
                </a:buClr>
              </a:pPr>
              <a:endPara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4106" name="Группа 77">
              <a:extLst>
                <a:ext uri="{FF2B5EF4-FFF2-40B4-BE49-F238E27FC236}">
                  <a16:creationId xmlns:a16="http://schemas.microsoft.com/office/drawing/2014/main" xmlns="" id="{9D3B75B6-0E25-4B10-8F0E-4DE8D3049D8A}"/>
                </a:ext>
              </a:extLst>
            </p:cNvPr>
            <p:cNvGrpSpPr/>
            <p:nvPr/>
          </p:nvGrpSpPr>
          <p:grpSpPr>
            <a:xfrm>
              <a:off x="433454" y="5310127"/>
              <a:ext cx="660105" cy="660105"/>
              <a:chOff x="9153383" y="4623201"/>
              <a:chExt cx="660105" cy="660105"/>
            </a:xfrm>
          </p:grpSpPr>
          <p:sp>
            <p:nvSpPr>
              <p:cNvPr id="79" name="Овал 78">
                <a:extLst>
                  <a:ext uri="{FF2B5EF4-FFF2-40B4-BE49-F238E27FC236}">
                    <a16:creationId xmlns:a16="http://schemas.microsoft.com/office/drawing/2014/main" xmlns="" id="{23DB1826-ED3B-4A84-8A10-26327777FFF5}"/>
                  </a:ext>
                </a:extLst>
              </p:cNvPr>
              <p:cNvSpPr/>
              <p:nvPr/>
            </p:nvSpPr>
            <p:spPr>
              <a:xfrm>
                <a:off x="9153383" y="4623201"/>
                <a:ext cx="660105" cy="660105"/>
              </a:xfrm>
              <a:prstGeom prst="ellipse">
                <a:avLst/>
              </a:prstGeom>
              <a:solidFill>
                <a:srgbClr val="66CE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0" name="Рисунок 79">
                <a:extLst>
                  <a:ext uri="{FF2B5EF4-FFF2-40B4-BE49-F238E27FC236}">
                    <a16:creationId xmlns:a16="http://schemas.microsoft.com/office/drawing/2014/main" xmlns="" id="{84250BF3-EFB3-4EF7-842A-65C3A17861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1448" t="67029" r="65939" b="18330"/>
              <a:stretch/>
            </p:blipFill>
            <p:spPr>
              <a:xfrm>
                <a:off x="9250669" y="4665545"/>
                <a:ext cx="459810" cy="581891"/>
              </a:xfrm>
              <a:prstGeom prst="rect">
                <a:avLst/>
              </a:prstGeom>
            </p:spPr>
          </p:pic>
        </p:grpSp>
      </p:grpSp>
      <p:grpSp>
        <p:nvGrpSpPr>
          <p:cNvPr id="4107" name="Группа 80">
            <a:extLst>
              <a:ext uri="{FF2B5EF4-FFF2-40B4-BE49-F238E27FC236}">
                <a16:creationId xmlns:a16="http://schemas.microsoft.com/office/drawing/2014/main" xmlns="" id="{9D3B75B6-0E25-4B10-8F0E-4DE8D3049D8A}"/>
              </a:ext>
            </a:extLst>
          </p:cNvPr>
          <p:cNvGrpSpPr/>
          <p:nvPr/>
        </p:nvGrpSpPr>
        <p:grpSpPr>
          <a:xfrm>
            <a:off x="8722689" y="3429001"/>
            <a:ext cx="593590" cy="559904"/>
            <a:chOff x="9153383" y="4623201"/>
            <a:chExt cx="660105" cy="660105"/>
          </a:xfrm>
        </p:grpSpPr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xmlns="" id="{23DB1826-ED3B-4A84-8A10-26327777FFF5}"/>
                </a:ext>
              </a:extLst>
            </p:cNvPr>
            <p:cNvSpPr/>
            <p:nvPr/>
          </p:nvSpPr>
          <p:spPr>
            <a:xfrm>
              <a:off x="9153383" y="4623201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xmlns="" id="{84250BF3-EFB3-4EF7-842A-65C3A17861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448" t="67029" r="65939" b="18330"/>
            <a:stretch/>
          </p:blipFill>
          <p:spPr>
            <a:xfrm>
              <a:off x="9250669" y="4665545"/>
              <a:ext cx="459810" cy="581891"/>
            </a:xfrm>
            <a:prstGeom prst="rect">
              <a:avLst/>
            </a:prstGeom>
          </p:spPr>
        </p:pic>
      </p:grpSp>
      <p:grpSp>
        <p:nvGrpSpPr>
          <p:cNvPr id="84" name="Группа 80">
            <a:extLst>
              <a:ext uri="{FF2B5EF4-FFF2-40B4-BE49-F238E27FC236}">
                <a16:creationId xmlns:a16="http://schemas.microsoft.com/office/drawing/2014/main" xmlns="" id="{9D3B75B6-0E25-4B10-8F0E-4DE8D3049D8A}"/>
              </a:ext>
            </a:extLst>
          </p:cNvPr>
          <p:cNvGrpSpPr/>
          <p:nvPr/>
        </p:nvGrpSpPr>
        <p:grpSpPr>
          <a:xfrm>
            <a:off x="8742567" y="1421297"/>
            <a:ext cx="593590" cy="559904"/>
            <a:chOff x="9153383" y="4623201"/>
            <a:chExt cx="660105" cy="660105"/>
          </a:xfrm>
        </p:grpSpPr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xmlns="" id="{23DB1826-ED3B-4A84-8A10-26327777FFF5}"/>
                </a:ext>
              </a:extLst>
            </p:cNvPr>
            <p:cNvSpPr/>
            <p:nvPr/>
          </p:nvSpPr>
          <p:spPr>
            <a:xfrm>
              <a:off x="9153383" y="4623201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xmlns="" id="{84250BF3-EFB3-4EF7-842A-65C3A17861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448" t="67029" r="65939" b="18330"/>
            <a:stretch/>
          </p:blipFill>
          <p:spPr>
            <a:xfrm>
              <a:off x="9250669" y="4665545"/>
              <a:ext cx="459810" cy="581891"/>
            </a:xfrm>
            <a:prstGeom prst="rect">
              <a:avLst/>
            </a:prstGeom>
          </p:spPr>
        </p:pic>
      </p:grpSp>
      <p:grpSp>
        <p:nvGrpSpPr>
          <p:cNvPr id="5122" name="Группа 46"/>
          <p:cNvGrpSpPr>
            <a:grpSpLocks/>
          </p:cNvGrpSpPr>
          <p:nvPr/>
        </p:nvGrpSpPr>
        <p:grpSpPr bwMode="auto">
          <a:xfrm>
            <a:off x="5791200" y="2252871"/>
            <a:ext cx="3385794" cy="4333460"/>
            <a:chOff x="0" y="0"/>
            <a:chExt cx="33987" cy="44367"/>
          </a:xfrm>
        </p:grpSpPr>
        <p:cxnSp>
          <p:nvCxnSpPr>
            <p:cNvPr id="167" name="Прямая со стрелкой 167"/>
            <p:cNvCxnSpPr>
              <a:cxnSpLocks noChangeShapeType="1"/>
            </p:cNvCxnSpPr>
            <p:nvPr/>
          </p:nvCxnSpPr>
          <p:spPr bwMode="auto">
            <a:xfrm>
              <a:off x="30310" y="4370"/>
              <a:ext cx="1256" cy="0"/>
            </a:xfrm>
            <a:prstGeom prst="straightConnector1">
              <a:avLst/>
            </a:prstGeom>
            <a:noFill/>
            <a:ln w="6350">
              <a:solidFill>
                <a:srgbClr val="5B9BD5"/>
              </a:solidFill>
              <a:miter lim="800000"/>
              <a:headEnd/>
              <a:tailEnd type="triangle" w="med" len="med"/>
            </a:ln>
          </p:spPr>
        </p:cxnSp>
        <p:grpSp>
          <p:nvGrpSpPr>
            <p:cNvPr id="4108" name="Группа 41"/>
            <p:cNvGrpSpPr>
              <a:grpSpLocks/>
            </p:cNvGrpSpPr>
            <p:nvPr/>
          </p:nvGrpSpPr>
          <p:grpSpPr bwMode="auto">
            <a:xfrm>
              <a:off x="0" y="0"/>
              <a:ext cx="33987" cy="44367"/>
              <a:chOff x="0" y="0"/>
              <a:chExt cx="33987" cy="44367"/>
            </a:xfrm>
          </p:grpSpPr>
          <p:cxnSp>
            <p:nvCxnSpPr>
              <p:cNvPr id="168" name="Прямая со стрелкой 168"/>
              <p:cNvCxnSpPr>
                <a:cxnSpLocks noChangeShapeType="1"/>
              </p:cNvCxnSpPr>
              <p:nvPr/>
            </p:nvCxnSpPr>
            <p:spPr bwMode="auto">
              <a:xfrm flipV="1">
                <a:off x="32613" y="2590"/>
                <a:ext cx="0" cy="1899"/>
              </a:xfrm>
              <a:prstGeom prst="straightConnector1">
                <a:avLst/>
              </a:prstGeom>
              <a:noFill/>
              <a:ln w="6350">
                <a:solidFill>
                  <a:srgbClr val="5B9BD5"/>
                </a:solidFill>
                <a:miter lim="800000"/>
                <a:headEnd/>
                <a:tailEnd type="triangle" w="med" len="med"/>
              </a:ln>
            </p:spPr>
          </p:cxnSp>
          <p:grpSp>
            <p:nvGrpSpPr>
              <p:cNvPr id="4109" name="Группа 40"/>
              <p:cNvGrpSpPr>
                <a:grpSpLocks/>
              </p:cNvGrpSpPr>
              <p:nvPr/>
            </p:nvGrpSpPr>
            <p:grpSpPr bwMode="auto">
              <a:xfrm>
                <a:off x="0" y="0"/>
                <a:ext cx="33987" cy="44367"/>
                <a:chOff x="0" y="0"/>
                <a:chExt cx="33987" cy="44367"/>
              </a:xfrm>
            </p:grpSpPr>
            <p:cxnSp>
              <p:nvCxnSpPr>
                <p:cNvPr id="175" name="Прямая со стрелкой 175"/>
                <p:cNvCxnSpPr>
                  <a:cxnSpLocks noChangeShapeType="1"/>
                </p:cNvCxnSpPr>
                <p:nvPr/>
              </p:nvCxnSpPr>
              <p:spPr bwMode="auto">
                <a:xfrm>
                  <a:off x="32925" y="2183"/>
                  <a:ext cx="81" cy="2500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 type="triangle" w="sm" len="sm"/>
                </a:ln>
              </p:spPr>
            </p:cxnSp>
            <p:grpSp>
              <p:nvGrpSpPr>
                <p:cNvPr id="4110" name="Группа 3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3987" cy="44367"/>
                  <a:chOff x="0" y="0"/>
                  <a:chExt cx="33987" cy="44367"/>
                </a:xfrm>
              </p:grpSpPr>
              <p:sp>
                <p:nvSpPr>
                  <p:cNvPr id="190" name="Прямая соединительная линия 1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22" y="27801"/>
                    <a:ext cx="0" cy="16243"/>
                  </a:xfrm>
                  <a:prstGeom prst="line">
                    <a:avLst/>
                  </a:prstGeom>
                  <a:noFill/>
                  <a:ln w="254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grpSp>
                <p:nvGrpSpPr>
                  <p:cNvPr id="195" name="Группа 195"/>
                  <p:cNvGrpSpPr>
                    <a:grpSpLocks/>
                  </p:cNvGrpSpPr>
                  <p:nvPr/>
                </p:nvGrpSpPr>
                <p:grpSpPr bwMode="auto">
                  <a:xfrm>
                    <a:off x="1268" y="30603"/>
                    <a:ext cx="953" cy="1524"/>
                    <a:chOff x="0" y="0"/>
                    <a:chExt cx="95250" cy="152400"/>
                  </a:xfrm>
                </p:grpSpPr>
                <p:sp>
                  <p:nvSpPr>
                    <p:cNvPr id="196" name="Волна 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95250" cy="76200"/>
                    </a:xfrm>
                    <a:prstGeom prst="wave">
                      <a:avLst>
                        <a:gd name="adj1" fmla="val 12500"/>
                        <a:gd name="adj2" fmla="val 0"/>
                      </a:avLst>
                    </a:prstGeom>
                    <a:solidFill>
                      <a:srgbClr val="C00000"/>
                    </a:solidFill>
                    <a:ln w="12700">
                      <a:solidFill>
                        <a:srgbClr val="C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97" name="Прямая соединительная линия 1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763" y="23813"/>
                      <a:ext cx="0" cy="128587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98" name="Группа 198"/>
                  <p:cNvGrpSpPr>
                    <a:grpSpLocks/>
                  </p:cNvGrpSpPr>
                  <p:nvPr/>
                </p:nvGrpSpPr>
                <p:grpSpPr bwMode="auto">
                  <a:xfrm>
                    <a:off x="27220" y="6342"/>
                    <a:ext cx="953" cy="1524"/>
                    <a:chOff x="0" y="0"/>
                    <a:chExt cx="95250" cy="152400"/>
                  </a:xfrm>
                </p:grpSpPr>
                <p:sp>
                  <p:nvSpPr>
                    <p:cNvPr id="199" name="Волна 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95250" cy="76200"/>
                    </a:xfrm>
                    <a:prstGeom prst="wave">
                      <a:avLst>
                        <a:gd name="adj1" fmla="val 12500"/>
                        <a:gd name="adj2" fmla="val 0"/>
                      </a:avLst>
                    </a:prstGeom>
                    <a:solidFill>
                      <a:srgbClr val="C00000"/>
                    </a:solidFill>
                    <a:ln w="12700">
                      <a:solidFill>
                        <a:srgbClr val="C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00" name="Прямая соединительная линия 2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763" y="23813"/>
                      <a:ext cx="0" cy="128587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94" name="Овал 194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1131"/>
                    <a:ext cx="762" cy="762"/>
                  </a:xfrm>
                  <a:prstGeom prst="ellipse">
                    <a:avLst/>
                  </a:prstGeom>
                  <a:solidFill>
                    <a:srgbClr val="5B9BD5"/>
                  </a:solidFill>
                  <a:ln w="127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85" name="Прямая соединительная линия 185"/>
                  <p:cNvSpPr>
                    <a:spLocks noChangeShapeType="1"/>
                  </p:cNvSpPr>
                  <p:nvPr/>
                </p:nvSpPr>
                <p:spPr bwMode="auto">
                  <a:xfrm>
                    <a:off x="317" y="27854"/>
                    <a:ext cx="26174" cy="0"/>
                  </a:xfrm>
                  <a:prstGeom prst="line">
                    <a:avLst/>
                  </a:prstGeom>
                  <a:noFill/>
                  <a:ln w="254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86" name="Прямая соединительная линия 1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374" y="7769"/>
                    <a:ext cx="0" cy="20174"/>
                  </a:xfrm>
                  <a:prstGeom prst="line">
                    <a:avLst/>
                  </a:prstGeom>
                  <a:noFill/>
                  <a:ln w="254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93" name="Овал 193"/>
                  <p:cNvSpPr>
                    <a:spLocks noChangeArrowheads="1"/>
                  </p:cNvSpPr>
                  <p:nvPr/>
                </p:nvSpPr>
                <p:spPr bwMode="auto">
                  <a:xfrm>
                    <a:off x="26004" y="7241"/>
                    <a:ext cx="762" cy="762"/>
                  </a:xfrm>
                  <a:prstGeom prst="ellipse">
                    <a:avLst/>
                  </a:prstGeom>
                  <a:solidFill>
                    <a:srgbClr val="5B9BD5"/>
                  </a:solidFill>
                  <a:ln w="127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84" name="Прямая соединительная линия 184"/>
                  <p:cNvSpPr>
                    <a:spLocks noChangeShapeType="1"/>
                  </p:cNvSpPr>
                  <p:nvPr/>
                </p:nvSpPr>
                <p:spPr bwMode="auto">
                  <a:xfrm>
                    <a:off x="26491" y="8600"/>
                    <a:ext cx="2671" cy="0"/>
                  </a:xfrm>
                  <a:prstGeom prst="line">
                    <a:avLst/>
                  </a:prstGeom>
                  <a:noFill/>
                  <a:ln w="254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80" name="Овал 180"/>
                  <p:cNvSpPr>
                    <a:spLocks noChangeArrowheads="1"/>
                  </p:cNvSpPr>
                  <p:nvPr/>
                </p:nvSpPr>
                <p:spPr bwMode="auto">
                  <a:xfrm>
                    <a:off x="32275" y="1532"/>
                    <a:ext cx="762" cy="762"/>
                  </a:xfrm>
                  <a:prstGeom prst="ellipse">
                    <a:avLst/>
                  </a:prstGeom>
                  <a:solidFill>
                    <a:srgbClr val="5B9BD5"/>
                  </a:solidFill>
                  <a:ln w="127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92" name="Овал 192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3605"/>
                    <a:ext cx="762" cy="762"/>
                  </a:xfrm>
                  <a:prstGeom prst="ellipse">
                    <a:avLst/>
                  </a:prstGeom>
                  <a:solidFill>
                    <a:srgbClr val="5B9BD5"/>
                  </a:solidFill>
                  <a:ln w="127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191" name="Прямая со стрелкой 19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09" y="37474"/>
                    <a:ext cx="0" cy="4151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5B9BD5"/>
                    </a:solidFill>
                    <a:miter lim="800000"/>
                    <a:headEnd/>
                    <a:tailEnd type="triangle" w="med" len="med"/>
                  </a:ln>
                </p:spPr>
              </p:cxnSp>
              <p:cxnSp>
                <p:nvCxnSpPr>
                  <p:cNvPr id="189" name="Прямая со стрелкой 1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219" y="27801"/>
                    <a:ext cx="7512" cy="32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5B9BD5"/>
                    </a:solidFill>
                    <a:miter lim="800000"/>
                    <a:headEnd/>
                    <a:tailEnd type="triangle" w="med" len="med"/>
                  </a:ln>
                </p:spPr>
              </p:cxnSp>
              <p:cxnSp>
                <p:nvCxnSpPr>
                  <p:cNvPr id="166" name="Прямая со стрелкой 16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6374" y="21565"/>
                    <a:ext cx="0" cy="5886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5B9BD5"/>
                    </a:solidFill>
                    <a:miter lim="800000"/>
                    <a:headEnd/>
                    <a:tailEnd type="triangle" w="med" len="med"/>
                  </a:ln>
                </p:spPr>
              </p:cxnSp>
              <p:cxnSp>
                <p:nvCxnSpPr>
                  <p:cNvPr id="177" name="Прямая со стрелкой 17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6374" y="9936"/>
                    <a:ext cx="0" cy="5891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5B9BD5"/>
                    </a:solidFill>
                    <a:miter lim="800000"/>
                    <a:headEnd/>
                    <a:tailEnd type="triangle" w="med" len="med"/>
                  </a:ln>
                </p:spPr>
              </p:cxnSp>
              <p:sp>
                <p:nvSpPr>
                  <p:cNvPr id="160" name="Прямая соединительная линия 1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056" y="7891"/>
                    <a:ext cx="58" cy="20326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58" name="Прямая соединительная линия 15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61" y="28171"/>
                    <a:ext cx="25343" cy="1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88" name="Прямая соединительная линия 18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7" y="28199"/>
                    <a:ext cx="6" cy="15383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187" name="Прямая со стрелкой 18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5539" y="28173"/>
                    <a:ext cx="1632" cy="0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 type="none" w="sm" len="sm"/>
                    <a:tailEnd type="triangle" w="sm" len="sm"/>
                  </a:ln>
                </p:spPr>
              </p:cxnSp>
              <p:cxnSp>
                <p:nvCxnSpPr>
                  <p:cNvPr id="159" name="Прямая со стрелкой 15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6083" y="14059"/>
                    <a:ext cx="0" cy="2286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 type="triangle" w="sm" len="sm"/>
                  </a:ln>
                </p:spPr>
              </p:cxnSp>
              <p:cxnSp>
                <p:nvCxnSpPr>
                  <p:cNvPr id="165" name="Прямая со стрелкой 16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87" y="33933"/>
                    <a:ext cx="0" cy="2286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 type="triangle" w="sm" len="sm"/>
                  </a:ln>
                </p:spPr>
              </p:cxnSp>
              <p:sp>
                <p:nvSpPr>
                  <p:cNvPr id="172" name="Прямая соединительная линия 172"/>
                  <p:cNvSpPr>
                    <a:spLocks noChangeShapeType="1"/>
                  </p:cNvSpPr>
                  <p:nvPr/>
                </p:nvSpPr>
                <p:spPr bwMode="auto">
                  <a:xfrm>
                    <a:off x="28924" y="4365"/>
                    <a:ext cx="3779" cy="0"/>
                  </a:xfrm>
                  <a:prstGeom prst="line">
                    <a:avLst/>
                  </a:prstGeom>
                  <a:noFill/>
                  <a:ln w="254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83" name="Прямая соединительная линия 1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9045" y="4365"/>
                    <a:ext cx="0" cy="4150"/>
                  </a:xfrm>
                  <a:prstGeom prst="line">
                    <a:avLst/>
                  </a:prstGeom>
                  <a:noFill/>
                  <a:ln w="254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grpSp>
                <p:nvGrpSpPr>
                  <p:cNvPr id="169" name="Группа 169"/>
                  <p:cNvGrpSpPr>
                    <a:grpSpLocks/>
                  </p:cNvGrpSpPr>
                  <p:nvPr/>
                </p:nvGrpSpPr>
                <p:grpSpPr bwMode="auto">
                  <a:xfrm>
                    <a:off x="33034" y="0"/>
                    <a:ext cx="953" cy="1524"/>
                    <a:chOff x="0" y="0"/>
                    <a:chExt cx="95250" cy="152400"/>
                  </a:xfrm>
                </p:grpSpPr>
                <p:sp>
                  <p:nvSpPr>
                    <p:cNvPr id="170" name="Волна 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95250" cy="76200"/>
                    </a:xfrm>
                    <a:prstGeom prst="wave">
                      <a:avLst>
                        <a:gd name="adj1" fmla="val 12500"/>
                        <a:gd name="adj2" fmla="val 0"/>
                      </a:avLst>
                    </a:prstGeom>
                    <a:solidFill>
                      <a:srgbClr val="C00000"/>
                    </a:solidFill>
                    <a:ln w="12700">
                      <a:solidFill>
                        <a:srgbClr val="C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71" name="Прямая соединительная линия 1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763" y="23813"/>
                      <a:ext cx="0" cy="128587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</p:grpSp>
              <p:cxnSp>
                <p:nvCxnSpPr>
                  <p:cNvPr id="181" name="Прямая со стрелкой 18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9045" y="5866"/>
                    <a:ext cx="0" cy="1901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5B9BD5"/>
                    </a:solidFill>
                    <a:miter lim="800000"/>
                    <a:headEnd/>
                    <a:tailEnd type="triangle" w="med" len="med"/>
                  </a:ln>
                </p:spPr>
              </p:cxnSp>
              <p:sp>
                <p:nvSpPr>
                  <p:cNvPr id="176" name="Прямая соединительная линия 176"/>
                  <p:cNvSpPr>
                    <a:spLocks noChangeShapeType="1"/>
                  </p:cNvSpPr>
                  <p:nvPr/>
                </p:nvSpPr>
                <p:spPr bwMode="auto">
                  <a:xfrm>
                    <a:off x="26114" y="8906"/>
                    <a:ext cx="3301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78" name="Прямая соединительная линия 178"/>
                  <p:cNvSpPr>
                    <a:spLocks noChangeShapeType="1"/>
                  </p:cNvSpPr>
                  <p:nvPr/>
                </p:nvSpPr>
                <p:spPr bwMode="auto">
                  <a:xfrm>
                    <a:off x="29415" y="4652"/>
                    <a:ext cx="3613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73" name="Прямая соединительная линия 17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9386" y="4622"/>
                    <a:ext cx="29" cy="4284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174" name="Прямая со стрелкой 17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9695" y="4652"/>
                    <a:ext cx="1706" cy="0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 type="triangle" w="sm" len="sm"/>
                  </a:ln>
                </p:spPr>
              </p:cxnSp>
              <p:cxnSp>
                <p:nvCxnSpPr>
                  <p:cNvPr id="164" name="Прямая со стрелкой 16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9384" y="5795"/>
                    <a:ext cx="0" cy="2286"/>
                  </a:xfrm>
                  <a:prstGeom prst="straightConnector1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 type="triangle" w="sm" len="sm"/>
                  </a:ln>
                </p:spPr>
              </p:cxnSp>
              <p:sp>
                <p:nvSpPr>
                  <p:cNvPr id="203" name="Прямая соединительная линия 20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630" y="1999"/>
                    <a:ext cx="19" cy="2483"/>
                  </a:xfrm>
                  <a:prstGeom prst="line">
                    <a:avLst/>
                  </a:prstGeom>
                  <a:noFill/>
                  <a:ln w="25400">
                    <a:solidFill>
                      <a:srgbClr val="5B9BD5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</p:grpSp>
      <p:sp>
        <p:nvSpPr>
          <p:cNvPr id="5165" name="Надпись 162"/>
          <p:cNvSpPr txBox="1">
            <a:spLocks noChangeArrowheads="1"/>
          </p:cNvSpPr>
          <p:nvPr/>
        </p:nvSpPr>
        <p:spPr bwMode="auto">
          <a:xfrm>
            <a:off x="8525705" y="4323936"/>
            <a:ext cx="711061" cy="261316"/>
          </a:xfrm>
          <a:prstGeom prst="rect">
            <a:avLst/>
          </a:prstGeom>
          <a:noFill/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ЦМТ-2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66" name="Надпись 162"/>
          <p:cNvSpPr txBox="1">
            <a:spLocks noChangeArrowheads="1"/>
          </p:cNvSpPr>
          <p:nvPr/>
        </p:nvSpPr>
        <p:spPr bwMode="auto">
          <a:xfrm rot="16200000">
            <a:off x="8707092" y="980247"/>
            <a:ext cx="624925" cy="201681"/>
          </a:xfrm>
          <a:prstGeom prst="rect">
            <a:avLst/>
          </a:prstGeom>
          <a:noFill/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ЦМТ-2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037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0000">
        <p:fade/>
      </p:transition>
    </mc:Choice>
    <mc:Fallback>
      <p:transition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357808" y="4651514"/>
            <a:ext cx="4320209" cy="1550503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C36A006B-B992-4DB6-A7A5-89B9FD285F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474" b="22792"/>
          <a:stretch/>
        </p:blipFill>
        <p:spPr>
          <a:xfrm>
            <a:off x="0" y="-17585"/>
            <a:ext cx="12192000" cy="6875585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4C7B453-D991-4B7A-8696-286B7B6237B3}"/>
              </a:ext>
            </a:extLst>
          </p:cNvPr>
          <p:cNvSpPr/>
          <p:nvPr/>
        </p:nvSpPr>
        <p:spPr>
          <a:xfrm>
            <a:off x="556379" y="1627596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203388" y="173375"/>
            <a:ext cx="4580648" cy="984738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МАРШРУТ №3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472C6175-9FD9-4DCE-8343-9FA12A0D8AE6}"/>
              </a:ext>
            </a:extLst>
          </p:cNvPr>
          <p:cNvSpPr/>
          <p:nvPr/>
        </p:nvSpPr>
        <p:spPr>
          <a:xfrm>
            <a:off x="246696" y="1394405"/>
            <a:ext cx="53949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Проходные №1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Корпоративный музей 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Инженерный центр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Тележечный цех (ТЦ)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Инженерный центр</a:t>
            </a: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Проходные №1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7" y="1766182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2349277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7" y="2892616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3429000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xmlns="" id="{8662A91D-4953-445F-968B-FA6622C4CAD6}"/>
              </a:ext>
            </a:extLst>
          </p:cNvPr>
          <p:cNvCxnSpPr/>
          <p:nvPr/>
        </p:nvCxnSpPr>
        <p:spPr>
          <a:xfrm>
            <a:off x="967936" y="3966042"/>
            <a:ext cx="0" cy="289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F:\конкурс музеев_2024\Проект_Развитие кадрового потенциала\маршрут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6968" y="0"/>
            <a:ext cx="6289862" cy="6858000"/>
          </a:xfrm>
          <a:prstGeom prst="rect">
            <a:avLst/>
          </a:prstGeom>
          <a:noFill/>
        </p:spPr>
      </p:pic>
      <p:sp>
        <p:nvSpPr>
          <p:cNvPr id="4140" name="Надпись 149"/>
          <p:cNvSpPr txBox="1">
            <a:spLocks noChangeArrowheads="1"/>
          </p:cNvSpPr>
          <p:nvPr/>
        </p:nvSpPr>
        <p:spPr bwMode="auto">
          <a:xfrm>
            <a:off x="6096000" y="5340625"/>
            <a:ext cx="715617" cy="291272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Музей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41" name="Надпись 152"/>
          <p:cNvSpPr txBox="1">
            <a:spLocks noChangeArrowheads="1"/>
          </p:cNvSpPr>
          <p:nvPr/>
        </p:nvSpPr>
        <p:spPr bwMode="auto">
          <a:xfrm>
            <a:off x="7368209" y="2847906"/>
            <a:ext cx="914123" cy="372371"/>
          </a:xfrm>
          <a:prstGeom prst="rect">
            <a:avLst/>
          </a:prstGeom>
          <a:noFill/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Инженерный центр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Группа 83"/>
          <p:cNvGrpSpPr/>
          <p:nvPr/>
        </p:nvGrpSpPr>
        <p:grpSpPr>
          <a:xfrm>
            <a:off x="433454" y="4769371"/>
            <a:ext cx="4354723" cy="1600438"/>
            <a:chOff x="433454" y="4769371"/>
            <a:chExt cx="4354723" cy="1600438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xmlns="" id="{54164B4F-8A23-43FC-826C-FBA1E784A9F7}"/>
                </a:ext>
              </a:extLst>
            </p:cNvPr>
            <p:cNvSpPr/>
            <p:nvPr/>
          </p:nvSpPr>
          <p:spPr>
            <a:xfrm>
              <a:off x="874422" y="4769371"/>
              <a:ext cx="3913755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66CEF6"/>
                </a:buClr>
              </a:pPr>
              <a:r>
                <a:rPr lang="ru-RU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Ключевые точки осмотра в цехе:</a:t>
              </a:r>
            </a:p>
            <a:p>
              <a:pPr>
                <a:buClr>
                  <a:srgbClr val="66CEF6"/>
                </a:buClr>
              </a:pPr>
              <a:endPara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Пост раздачи масел и СОЖ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Сварочные роботизированные комплексы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 Участки контроля качества изделий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Механический  участок </a:t>
              </a:r>
            </a:p>
            <a:p>
              <a:pPr>
                <a:buClr>
                  <a:srgbClr val="66CEF6"/>
                </a:buClr>
              </a:pPr>
              <a:r>
                <a:rPr lang="ru-RU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Термический участок</a:t>
              </a:r>
            </a:p>
            <a:p>
              <a:pPr>
                <a:buClr>
                  <a:srgbClr val="66CEF6"/>
                </a:buClr>
              </a:pPr>
              <a:endPara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5" name="Группа 77">
              <a:extLst>
                <a:ext uri="{FF2B5EF4-FFF2-40B4-BE49-F238E27FC236}">
                  <a16:creationId xmlns:a16="http://schemas.microsoft.com/office/drawing/2014/main" xmlns="" id="{9D3B75B6-0E25-4B10-8F0E-4DE8D3049D8A}"/>
                </a:ext>
              </a:extLst>
            </p:cNvPr>
            <p:cNvGrpSpPr/>
            <p:nvPr/>
          </p:nvGrpSpPr>
          <p:grpSpPr>
            <a:xfrm>
              <a:off x="433454" y="5310127"/>
              <a:ext cx="660105" cy="660105"/>
              <a:chOff x="9153383" y="4623201"/>
              <a:chExt cx="660105" cy="660105"/>
            </a:xfrm>
          </p:grpSpPr>
          <p:sp>
            <p:nvSpPr>
              <p:cNvPr id="79" name="Овал 78">
                <a:extLst>
                  <a:ext uri="{FF2B5EF4-FFF2-40B4-BE49-F238E27FC236}">
                    <a16:creationId xmlns:a16="http://schemas.microsoft.com/office/drawing/2014/main" xmlns="" id="{23DB1826-ED3B-4A84-8A10-26327777FFF5}"/>
                  </a:ext>
                </a:extLst>
              </p:cNvPr>
              <p:cNvSpPr/>
              <p:nvPr/>
            </p:nvSpPr>
            <p:spPr>
              <a:xfrm>
                <a:off x="9153383" y="4623201"/>
                <a:ext cx="660105" cy="660105"/>
              </a:xfrm>
              <a:prstGeom prst="ellipse">
                <a:avLst/>
              </a:prstGeom>
              <a:solidFill>
                <a:srgbClr val="66CE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0" name="Рисунок 79">
                <a:extLst>
                  <a:ext uri="{FF2B5EF4-FFF2-40B4-BE49-F238E27FC236}">
                    <a16:creationId xmlns:a16="http://schemas.microsoft.com/office/drawing/2014/main" xmlns="" id="{84250BF3-EFB3-4EF7-842A-65C3A17861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1448" t="67029" r="65939" b="18330"/>
              <a:stretch/>
            </p:blipFill>
            <p:spPr>
              <a:xfrm>
                <a:off x="9250669" y="4665545"/>
                <a:ext cx="459810" cy="581891"/>
              </a:xfrm>
              <a:prstGeom prst="rect">
                <a:avLst/>
              </a:prstGeom>
            </p:spPr>
          </p:pic>
        </p:grpSp>
      </p:grpSp>
      <p:grpSp>
        <p:nvGrpSpPr>
          <p:cNvPr id="29" name="Группа 80">
            <a:extLst>
              <a:ext uri="{FF2B5EF4-FFF2-40B4-BE49-F238E27FC236}">
                <a16:creationId xmlns:a16="http://schemas.microsoft.com/office/drawing/2014/main" xmlns="" id="{9D3B75B6-0E25-4B10-8F0E-4DE8D3049D8A}"/>
              </a:ext>
            </a:extLst>
          </p:cNvPr>
          <p:cNvGrpSpPr/>
          <p:nvPr/>
        </p:nvGrpSpPr>
        <p:grpSpPr>
          <a:xfrm>
            <a:off x="8119716" y="904464"/>
            <a:ext cx="785745" cy="738806"/>
            <a:chOff x="9153383" y="4623201"/>
            <a:chExt cx="660105" cy="660105"/>
          </a:xfrm>
        </p:grpSpPr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xmlns="" id="{23DB1826-ED3B-4A84-8A10-26327777FFF5}"/>
                </a:ext>
              </a:extLst>
            </p:cNvPr>
            <p:cNvSpPr/>
            <p:nvPr/>
          </p:nvSpPr>
          <p:spPr>
            <a:xfrm>
              <a:off x="9153383" y="4623201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xmlns="" id="{84250BF3-EFB3-4EF7-842A-65C3A17861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448" t="67029" r="65939" b="18330"/>
            <a:stretch/>
          </p:blipFill>
          <p:spPr>
            <a:xfrm>
              <a:off x="9250669" y="4665545"/>
              <a:ext cx="459810" cy="581891"/>
            </a:xfrm>
            <a:prstGeom prst="rect">
              <a:avLst/>
            </a:prstGeom>
          </p:spPr>
        </p:pic>
      </p:grpSp>
      <p:sp>
        <p:nvSpPr>
          <p:cNvPr id="6146" name="Надпись 157"/>
          <p:cNvSpPr txBox="1">
            <a:spLocks noChangeArrowheads="1"/>
          </p:cNvSpPr>
          <p:nvPr/>
        </p:nvSpPr>
        <p:spPr bwMode="auto">
          <a:xfrm>
            <a:off x="8316291" y="1895061"/>
            <a:ext cx="536161" cy="272981"/>
          </a:xfrm>
          <a:prstGeom prst="rect">
            <a:avLst/>
          </a:prstGeom>
          <a:noFill/>
          <a:ln w="6350"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ТЦ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47" name="Группа 51"/>
          <p:cNvGrpSpPr>
            <a:grpSpLocks/>
          </p:cNvGrpSpPr>
          <p:nvPr/>
        </p:nvGrpSpPr>
        <p:grpSpPr bwMode="auto">
          <a:xfrm>
            <a:off x="5830957" y="1924119"/>
            <a:ext cx="3074504" cy="4675187"/>
            <a:chOff x="0" y="-368"/>
            <a:chExt cx="30806" cy="46750"/>
          </a:xfrm>
        </p:grpSpPr>
        <p:grpSp>
          <p:nvGrpSpPr>
            <p:cNvPr id="124" name="Группа 124"/>
            <p:cNvGrpSpPr>
              <a:grpSpLocks/>
            </p:cNvGrpSpPr>
            <p:nvPr/>
          </p:nvGrpSpPr>
          <p:grpSpPr bwMode="auto">
            <a:xfrm>
              <a:off x="1235" y="32704"/>
              <a:ext cx="953" cy="1524"/>
              <a:chOff x="0" y="0"/>
              <a:chExt cx="95250" cy="152400"/>
            </a:xfrm>
          </p:grpSpPr>
          <p:sp>
            <p:nvSpPr>
              <p:cNvPr id="125" name="Волна 1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5250" cy="76200"/>
              </a:xfrm>
              <a:prstGeom prst="wave">
                <a:avLst>
                  <a:gd name="adj1" fmla="val 12500"/>
                  <a:gd name="adj2" fmla="val 0"/>
                </a:avLst>
              </a:prstGeom>
              <a:solidFill>
                <a:srgbClr val="C00000"/>
              </a:solidFill>
              <a:ln w="12700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" name="Прямая соединительная линия 126"/>
              <p:cNvSpPr>
                <a:spLocks noChangeShapeType="1"/>
              </p:cNvSpPr>
              <p:nvPr/>
            </p:nvSpPr>
            <p:spPr bwMode="auto">
              <a:xfrm>
                <a:off x="4763" y="23813"/>
                <a:ext cx="0" cy="128587"/>
              </a:xfrm>
              <a:prstGeom prst="line">
                <a:avLst/>
              </a:prstGeom>
              <a:noFill/>
              <a:ln w="19050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50" name="Группа 50"/>
            <p:cNvGrpSpPr>
              <a:grpSpLocks/>
            </p:cNvGrpSpPr>
            <p:nvPr/>
          </p:nvGrpSpPr>
          <p:grpSpPr bwMode="auto">
            <a:xfrm>
              <a:off x="0" y="-368"/>
              <a:ext cx="30806" cy="46749"/>
              <a:chOff x="0" y="-368"/>
              <a:chExt cx="30806" cy="46750"/>
            </a:xfrm>
          </p:grpSpPr>
          <p:sp>
            <p:nvSpPr>
              <p:cNvPr id="93" name="Прямая соединительная линия 93"/>
              <p:cNvSpPr>
                <a:spLocks noChangeShapeType="1"/>
              </p:cNvSpPr>
              <p:nvPr/>
            </p:nvSpPr>
            <p:spPr bwMode="auto">
              <a:xfrm flipV="1">
                <a:off x="26364" y="9828"/>
                <a:ext cx="0" cy="20174"/>
              </a:xfrm>
              <a:prstGeom prst="line">
                <a:avLst/>
              </a:prstGeom>
              <a:noFill/>
              <a:ln w="25400">
                <a:solidFill>
                  <a:srgbClr val="5B9BD5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grpSp>
            <p:nvGrpSpPr>
              <p:cNvPr id="49" name="Группа 49"/>
              <p:cNvGrpSpPr>
                <a:grpSpLocks/>
              </p:cNvGrpSpPr>
              <p:nvPr/>
            </p:nvGrpSpPr>
            <p:grpSpPr bwMode="auto">
              <a:xfrm>
                <a:off x="0" y="-368"/>
                <a:ext cx="30806" cy="46749"/>
                <a:chOff x="0" y="-368"/>
                <a:chExt cx="30806" cy="46750"/>
              </a:xfrm>
            </p:grpSpPr>
            <p:sp>
              <p:nvSpPr>
                <p:cNvPr id="116" name="Прямая соединительная линия 116"/>
                <p:cNvSpPr>
                  <a:spLocks noChangeShapeType="1"/>
                </p:cNvSpPr>
                <p:nvPr/>
              </p:nvSpPr>
              <p:spPr bwMode="auto">
                <a:xfrm flipV="1">
                  <a:off x="401" y="29843"/>
                  <a:ext cx="0" cy="16243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grpSp>
              <p:nvGrpSpPr>
                <p:cNvPr id="127" name="Группа 127"/>
                <p:cNvGrpSpPr>
                  <a:grpSpLocks/>
                </p:cNvGrpSpPr>
                <p:nvPr/>
              </p:nvGrpSpPr>
              <p:grpSpPr bwMode="auto">
                <a:xfrm>
                  <a:off x="27180" y="8340"/>
                  <a:ext cx="953" cy="1524"/>
                  <a:chOff x="0" y="0"/>
                  <a:chExt cx="95250" cy="152400"/>
                </a:xfrm>
              </p:grpSpPr>
              <p:sp>
                <p:nvSpPr>
                  <p:cNvPr id="128" name="Волна 12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95250" cy="76200"/>
                  </a:xfrm>
                  <a:prstGeom prst="wave">
                    <a:avLst>
                      <a:gd name="adj1" fmla="val 12500"/>
                      <a:gd name="adj2" fmla="val 0"/>
                    </a:avLst>
                  </a:prstGeom>
                  <a:solidFill>
                    <a:srgbClr val="C00000"/>
                  </a:solidFill>
                  <a:ln w="12700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9" name="Прямая соединительная линия 129"/>
                  <p:cNvSpPr>
                    <a:spLocks noChangeShapeType="1"/>
                  </p:cNvSpPr>
                  <p:nvPr/>
                </p:nvSpPr>
                <p:spPr bwMode="auto">
                  <a:xfrm>
                    <a:off x="4763" y="23813"/>
                    <a:ext cx="0" cy="128587"/>
                  </a:xfrm>
                  <a:prstGeom prst="line">
                    <a:avLst/>
                  </a:prstGeom>
                  <a:noFill/>
                  <a:ln w="19050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123" name="Овал 123"/>
                <p:cNvSpPr>
                  <a:spLocks noChangeArrowheads="1"/>
                </p:cNvSpPr>
                <p:nvPr/>
              </p:nvSpPr>
              <p:spPr bwMode="auto">
                <a:xfrm>
                  <a:off x="0" y="33159"/>
                  <a:ext cx="762" cy="762"/>
                </a:xfrm>
                <a:prstGeom prst="ellipse">
                  <a:avLst/>
                </a:prstGeom>
                <a:solidFill>
                  <a:srgbClr val="5B9BD5"/>
                </a:solidFill>
                <a:ln w="127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2" name="Прямая соединительная линия 92"/>
                <p:cNvSpPr>
                  <a:spLocks noChangeShapeType="1"/>
                </p:cNvSpPr>
                <p:nvPr/>
              </p:nvSpPr>
              <p:spPr bwMode="auto">
                <a:xfrm>
                  <a:off x="301" y="29893"/>
                  <a:ext cx="26175" cy="0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22" name="Овал 122"/>
                <p:cNvSpPr>
                  <a:spLocks noChangeArrowheads="1"/>
                </p:cNvSpPr>
                <p:nvPr/>
              </p:nvSpPr>
              <p:spPr bwMode="auto">
                <a:xfrm>
                  <a:off x="26014" y="9344"/>
                  <a:ext cx="762" cy="762"/>
                </a:xfrm>
                <a:prstGeom prst="ellipse">
                  <a:avLst/>
                </a:prstGeom>
                <a:solidFill>
                  <a:srgbClr val="5B9BD5"/>
                </a:solidFill>
                <a:ln w="127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5" name="Прямая соединительная линия 115"/>
                <p:cNvSpPr>
                  <a:spLocks noChangeShapeType="1"/>
                </p:cNvSpPr>
                <p:nvPr/>
              </p:nvSpPr>
              <p:spPr bwMode="auto">
                <a:xfrm>
                  <a:off x="26389" y="10500"/>
                  <a:ext cx="2727" cy="0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9" name="Овал 99"/>
                <p:cNvSpPr>
                  <a:spLocks noChangeArrowheads="1"/>
                </p:cNvSpPr>
                <p:nvPr/>
              </p:nvSpPr>
              <p:spPr bwMode="auto">
                <a:xfrm>
                  <a:off x="28778" y="661"/>
                  <a:ext cx="762" cy="762"/>
                </a:xfrm>
                <a:prstGeom prst="ellipse">
                  <a:avLst/>
                </a:prstGeom>
                <a:solidFill>
                  <a:srgbClr val="5B9BD5"/>
                </a:solidFill>
                <a:ln w="127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21" name="Овал 121"/>
                <p:cNvSpPr>
                  <a:spLocks noChangeArrowheads="1"/>
                </p:cNvSpPr>
                <p:nvPr/>
              </p:nvSpPr>
              <p:spPr bwMode="auto">
                <a:xfrm>
                  <a:off x="0" y="45619"/>
                  <a:ext cx="762" cy="762"/>
                </a:xfrm>
                <a:prstGeom prst="ellipse">
                  <a:avLst/>
                </a:prstGeom>
                <a:solidFill>
                  <a:srgbClr val="5B9BD5"/>
                </a:solidFill>
                <a:ln w="127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cxnSp>
              <p:nvCxnSpPr>
                <p:cNvPr id="120" name="Прямая со стрелкой 120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1" y="39540"/>
                  <a:ext cx="0" cy="4151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110" name="Прямая со стрелкой 110"/>
                <p:cNvCxnSpPr>
                  <a:cxnSpLocks noChangeShapeType="1"/>
                </p:cNvCxnSpPr>
                <p:nvPr/>
              </p:nvCxnSpPr>
              <p:spPr bwMode="auto">
                <a:xfrm>
                  <a:off x="2210" y="29843"/>
                  <a:ext cx="7512" cy="32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119" name="Прямая со стрелкой 119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376" y="23663"/>
                  <a:ext cx="0" cy="5887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117" name="Прямая со стрелкой 117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26345" y="12126"/>
                  <a:ext cx="19" cy="3793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sp>
              <p:nvSpPr>
                <p:cNvPr id="111" name="Прямая соединительная линия 111"/>
                <p:cNvSpPr>
                  <a:spLocks noChangeShapeType="1"/>
                </p:cNvSpPr>
                <p:nvPr/>
              </p:nvSpPr>
              <p:spPr bwMode="auto">
                <a:xfrm flipV="1">
                  <a:off x="26075" y="9998"/>
                  <a:ext cx="0" cy="20228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9" name="Прямая соединительная линия 109"/>
                <p:cNvSpPr>
                  <a:spLocks noChangeShapeType="1"/>
                </p:cNvSpPr>
                <p:nvPr/>
              </p:nvSpPr>
              <p:spPr bwMode="auto">
                <a:xfrm flipH="1">
                  <a:off x="653" y="30216"/>
                  <a:ext cx="25441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8" name="Прямая соединительная линия 108"/>
                <p:cNvSpPr>
                  <a:spLocks noChangeShapeType="1"/>
                </p:cNvSpPr>
                <p:nvPr/>
              </p:nvSpPr>
              <p:spPr bwMode="auto">
                <a:xfrm flipV="1">
                  <a:off x="689" y="30245"/>
                  <a:ext cx="7" cy="15384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cxnSp>
              <p:nvCxnSpPr>
                <p:cNvPr id="94" name="Прямая со стрелкой 94"/>
                <p:cNvCxnSpPr>
                  <a:cxnSpLocks noChangeShapeType="1"/>
                </p:cNvCxnSpPr>
                <p:nvPr/>
              </p:nvCxnSpPr>
              <p:spPr bwMode="auto">
                <a:xfrm flipH="1">
                  <a:off x="15524" y="30216"/>
                  <a:ext cx="1632" cy="0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 type="none" w="sm" len="sm"/>
                  <a:tailEnd type="triangle" w="sm" len="sm"/>
                </a:ln>
              </p:spPr>
            </p:cxnSp>
            <p:cxnSp>
              <p:nvCxnSpPr>
                <p:cNvPr id="107" name="Прямая со стрелкой 107"/>
                <p:cNvCxnSpPr>
                  <a:cxnSpLocks noChangeShapeType="1"/>
                </p:cNvCxnSpPr>
                <p:nvPr/>
              </p:nvCxnSpPr>
              <p:spPr bwMode="auto">
                <a:xfrm>
                  <a:off x="26095" y="16127"/>
                  <a:ext cx="0" cy="2286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 type="triangle" w="sm" len="sm"/>
                </a:ln>
              </p:spPr>
            </p:cxnSp>
            <p:cxnSp>
              <p:nvCxnSpPr>
                <p:cNvPr id="106" name="Прямая со стрелкой 106"/>
                <p:cNvCxnSpPr>
                  <a:cxnSpLocks noChangeShapeType="1"/>
                </p:cNvCxnSpPr>
                <p:nvPr/>
              </p:nvCxnSpPr>
              <p:spPr bwMode="auto">
                <a:xfrm>
                  <a:off x="703" y="35973"/>
                  <a:ext cx="0" cy="2286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 type="triangle" w="sm" len="sm"/>
                </a:ln>
              </p:spPr>
            </p:cxnSp>
            <p:sp>
              <p:nvSpPr>
                <p:cNvPr id="131" name="Прямая соединительная линия 131"/>
                <p:cNvSpPr>
                  <a:spLocks noChangeShapeType="1"/>
                </p:cNvSpPr>
                <p:nvPr/>
              </p:nvSpPr>
              <p:spPr bwMode="auto">
                <a:xfrm flipV="1">
                  <a:off x="29120" y="1423"/>
                  <a:ext cx="24" cy="9202"/>
                </a:xfrm>
                <a:prstGeom prst="line">
                  <a:avLst/>
                </a:prstGeom>
                <a:noFill/>
                <a:ln w="25400">
                  <a:solidFill>
                    <a:srgbClr val="5B9BD5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grpSp>
              <p:nvGrpSpPr>
                <p:cNvPr id="132" name="Группа 132"/>
                <p:cNvGrpSpPr>
                  <a:grpSpLocks/>
                </p:cNvGrpSpPr>
                <p:nvPr/>
              </p:nvGrpSpPr>
              <p:grpSpPr bwMode="auto">
                <a:xfrm>
                  <a:off x="29854" y="-368"/>
                  <a:ext cx="952" cy="1523"/>
                  <a:chOff x="66378" y="-36872"/>
                  <a:chExt cx="95250" cy="152400"/>
                </a:xfrm>
              </p:grpSpPr>
              <p:sp>
                <p:nvSpPr>
                  <p:cNvPr id="133" name="Волна 133"/>
                  <p:cNvSpPr>
                    <a:spLocks noChangeArrowheads="1"/>
                  </p:cNvSpPr>
                  <p:nvPr/>
                </p:nvSpPr>
                <p:spPr bwMode="auto">
                  <a:xfrm>
                    <a:off x="66378" y="-36872"/>
                    <a:ext cx="95250" cy="76200"/>
                  </a:xfrm>
                  <a:prstGeom prst="wave">
                    <a:avLst>
                      <a:gd name="adj1" fmla="val 12500"/>
                      <a:gd name="adj2" fmla="val 0"/>
                    </a:avLst>
                  </a:prstGeom>
                  <a:solidFill>
                    <a:srgbClr val="C00000"/>
                  </a:solidFill>
                  <a:ln w="12700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4" name="Прямая соединительная линия 134"/>
                  <p:cNvSpPr>
                    <a:spLocks noChangeShapeType="1"/>
                  </p:cNvSpPr>
                  <p:nvPr/>
                </p:nvSpPr>
                <p:spPr bwMode="auto">
                  <a:xfrm>
                    <a:off x="71135" y="-13059"/>
                    <a:ext cx="0" cy="128587"/>
                  </a:xfrm>
                  <a:prstGeom prst="line">
                    <a:avLst/>
                  </a:prstGeom>
                  <a:noFill/>
                  <a:ln w="19050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cxnSp>
              <p:nvCxnSpPr>
                <p:cNvPr id="138" name="Прямая со стрелкой 138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29151" y="3857"/>
                  <a:ext cx="45" cy="2414"/>
                </a:xfrm>
                <a:prstGeom prst="straightConnector1">
                  <a:avLst/>
                </a:prstGeom>
                <a:noFill/>
                <a:ln w="6350">
                  <a:solidFill>
                    <a:srgbClr val="5B9BD5"/>
                  </a:solidFill>
                  <a:miter lim="800000"/>
                  <a:headEnd/>
                  <a:tailEnd type="triangle" w="med" len="med"/>
                </a:ln>
              </p:spPr>
            </p:cxnSp>
            <p:sp>
              <p:nvSpPr>
                <p:cNvPr id="140" name="Прямая соединительная линия 140"/>
                <p:cNvSpPr>
                  <a:spLocks noChangeShapeType="1"/>
                </p:cNvSpPr>
                <p:nvPr/>
              </p:nvSpPr>
              <p:spPr bwMode="auto">
                <a:xfrm>
                  <a:off x="26121" y="10751"/>
                  <a:ext cx="2737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42" name="Прямая соединительная линия 142"/>
                <p:cNvSpPr>
                  <a:spLocks noChangeShapeType="1"/>
                </p:cNvSpPr>
                <p:nvPr/>
              </p:nvSpPr>
              <p:spPr bwMode="auto">
                <a:xfrm flipV="1">
                  <a:off x="28823" y="1282"/>
                  <a:ext cx="3" cy="9469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cxnSp>
              <p:nvCxnSpPr>
                <p:cNvPr id="148" name="Прямая со стрелкой 148"/>
                <p:cNvCxnSpPr>
                  <a:cxnSpLocks noChangeShapeType="1"/>
                </p:cNvCxnSpPr>
                <p:nvPr/>
              </p:nvCxnSpPr>
              <p:spPr bwMode="auto">
                <a:xfrm>
                  <a:off x="28820" y="4984"/>
                  <a:ext cx="0" cy="2286"/>
                </a:xfrm>
                <a:prstGeom prst="straightConnector1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 type="triangle" w="sm" len="sm"/>
                </a:ln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xmlns="" val="368037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0000">
        <p:fade/>
      </p:transition>
    </mc:Choice>
    <mc:Fallback>
      <p:transition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9E3FEA0-9D3E-4B10-828B-92F6F68D98D7}"/>
              </a:ext>
            </a:extLst>
          </p:cNvPr>
          <p:cNvSpPr/>
          <p:nvPr/>
        </p:nvSpPr>
        <p:spPr>
          <a:xfrm>
            <a:off x="6645412" y="4038600"/>
            <a:ext cx="5089388" cy="2578100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C03D6BB-4576-460E-9595-832CC97EBEA3}"/>
              </a:ext>
            </a:extLst>
          </p:cNvPr>
          <p:cNvSpPr/>
          <p:nvPr/>
        </p:nvSpPr>
        <p:spPr>
          <a:xfrm>
            <a:off x="6565655" y="4098624"/>
            <a:ext cx="39137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Century Gothic" panose="020B0502020202020204" pitchFamily="34" charset="0"/>
              </a:rPr>
              <a:t>  ТОЛЬКО ЦИФРЫ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5A83FDB-92FF-455C-9EF2-E1372A290F21}"/>
              </a:ext>
            </a:extLst>
          </p:cNvPr>
          <p:cNvSpPr/>
          <p:nvPr/>
        </p:nvSpPr>
        <p:spPr>
          <a:xfrm>
            <a:off x="6591055" y="4488107"/>
            <a:ext cx="51056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Согласно данным опросов  после проведения экскурсий на АО «УК «БМЗ», в котором приняли участие около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2000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человек, более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75%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из родителей-респондентов положительно относятся к проведению профориентационных экскурсий на предприятии. </a:t>
            </a:r>
          </a:p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Более 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50%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из них при любой возможности пытаются организовать школьные экскурсии для своих детей на БМЗ. </a:t>
            </a:r>
          </a:p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30%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из них стараются повторно записаться на экскурсии.</a:t>
            </a:r>
          </a:p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20%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из них будут советовать своим детям связать жизнь с техническими специальностями, чтобы попасть на работу на АО «УК «БМЗ».</a:t>
            </a:r>
          </a:p>
          <a:p>
            <a:pPr marL="171450" indent="-171450">
              <a:buClr>
                <a:srgbClr val="66CEF6"/>
              </a:buClr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 rot="16200000">
            <a:off x="-943988" y="1620019"/>
            <a:ext cx="3522224" cy="984738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  ВАЖНО</a:t>
            </a:r>
            <a:endParaRPr lang="ru-RU" sz="4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44F0C666-8A9C-4CDC-BAAE-AF721A6F182A}"/>
              </a:ext>
            </a:extLst>
          </p:cNvPr>
          <p:cNvGrpSpPr/>
          <p:nvPr/>
        </p:nvGrpSpPr>
        <p:grpSpPr>
          <a:xfrm>
            <a:off x="509358" y="3098947"/>
            <a:ext cx="660105" cy="660105"/>
            <a:chOff x="5729058" y="4894016"/>
            <a:chExt cx="660105" cy="660105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FEE95284-436F-49A2-BE16-49E1FFFCADAE}"/>
                </a:ext>
              </a:extLst>
            </p:cNvPr>
            <p:cNvSpPr/>
            <p:nvPr/>
          </p:nvSpPr>
          <p:spPr>
            <a:xfrm>
              <a:off x="5729058" y="4894016"/>
              <a:ext cx="660105" cy="660105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575B488B-3429-4512-994D-4E0B700782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2557" t="88039" r="43495"/>
            <a:stretch/>
          </p:blipFill>
          <p:spPr>
            <a:xfrm>
              <a:off x="5769861" y="4986358"/>
              <a:ext cx="508462" cy="475419"/>
            </a:xfrm>
            <a:prstGeom prst="rect">
              <a:avLst/>
            </a:prstGeom>
          </p:spPr>
        </p:pic>
      </p:grpSp>
      <p:pic>
        <p:nvPicPr>
          <p:cNvPr id="7171" name="Picture 3" descr="F:\конкурс музеев_2024\Проект_Развитие кадрового потенциала\обработанные фото\6 сл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9700" y="418483"/>
            <a:ext cx="9566275" cy="3518517"/>
          </a:xfrm>
          <a:prstGeom prst="rect">
            <a:avLst/>
          </a:prstGeom>
          <a:noFill/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70000" y="3207031"/>
          <a:ext cx="2562225" cy="3625570"/>
        </p:xfrm>
        <a:graphic>
          <a:graphicData uri="http://schemas.openxmlformats.org/presentationml/2006/ole">
            <p:oleObj spid="_x0000_s2050" name="Acrobat Document" r:id="rId6" imgW="5667037" imgH="8019809" progId="AcroExch.Document.DC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3950755" y="3184525"/>
          <a:ext cx="2515303" cy="3673475"/>
        </p:xfrm>
        <a:graphic>
          <a:graphicData uri="http://schemas.openxmlformats.org/presentationml/2006/ole">
            <p:oleObj spid="_x0000_s2051" name="Acrobat Document" r:id="rId7" imgW="5667037" imgH="8019809" progId="AcroExch.Document.DC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07686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317500" y="101600"/>
            <a:ext cx="3835400" cy="685800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ЕСТЬ МНЕНИЕ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827BFA4-B4C9-4E26-954A-2CFEAD02ED27}"/>
              </a:ext>
            </a:extLst>
          </p:cNvPr>
          <p:cNvSpPr/>
          <p:nvPr/>
        </p:nvSpPr>
        <p:spPr>
          <a:xfrm>
            <a:off x="296718" y="963777"/>
            <a:ext cx="3868882" cy="813119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0BB469B-80B9-4BB1-AF04-3FEB27FEFC71}"/>
              </a:ext>
            </a:extLst>
          </p:cNvPr>
          <p:cNvSpPr/>
          <p:nvPr/>
        </p:nvSpPr>
        <p:spPr>
          <a:xfrm>
            <a:off x="392256" y="849477"/>
            <a:ext cx="3913755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400" b="1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/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Студент кафедры «Подвижной                                                                    </a:t>
            </a:r>
          </a:p>
          <a:p>
            <a:pPr lvl="0"/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состав железных дорог» БГТУ</a:t>
            </a:r>
          </a:p>
          <a:p>
            <a:pPr lvl="0"/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Павел НАМЕСТНИКОВ:</a:t>
            </a:r>
          </a:p>
          <a:p>
            <a:pPr lvl="0"/>
            <a:endParaRPr lang="ru-RU" sz="1600" b="1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/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– Мне, как человеку близко связанному с железнодорожным транспортом, очень интересно проследить его развитие на БМЗ. И видно, что новый тепловоз ТЭМ23 – это прорыв в сфере железнодорожного транспортного машиностроения. Ну а поскольку я самостоятельно также занимаюсь 3D-моделированием, встреча с инженерами была просто </a:t>
            </a:r>
            <a:r>
              <a:rPr lang="ru-RU" sz="1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мегаполезной</a:t>
            </a:r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. И мне бы очень хотелось связать свою жизнь именно с инженерной работой, к этому у меня лежит душа.</a:t>
            </a:r>
            <a:endParaRPr lang="ru-RU" sz="120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827BFA4-B4C9-4E26-954A-2CFEAD02ED27}"/>
              </a:ext>
            </a:extLst>
          </p:cNvPr>
          <p:cNvSpPr/>
          <p:nvPr/>
        </p:nvSpPr>
        <p:spPr>
          <a:xfrm>
            <a:off x="4425663" y="494774"/>
            <a:ext cx="3651537" cy="606813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0BB469B-80B9-4BB1-AF04-3FEB27FEFC71}"/>
              </a:ext>
            </a:extLst>
          </p:cNvPr>
          <p:cNvSpPr/>
          <p:nvPr/>
        </p:nvSpPr>
        <p:spPr>
          <a:xfrm>
            <a:off x="4483100" y="628233"/>
            <a:ext cx="39137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Студент Курского железнодорожного техникума Антон ЧАУСОВ:</a:t>
            </a:r>
          </a:p>
          <a:p>
            <a:pPr lvl="0"/>
            <a:endParaRPr lang="ru-RU" sz="160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/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– Здесь, на заводе, сделал вывод: если не найду своего призвания в управлении локомотивом, то буду его собирать. И на БМЗ наши выпускники наверняка смогут найти работу. Кстати, некоторые процессы, которые увидели в цехах, нам уже знакомы. Например, из каких деталей состоит и как собирается колесная пара, как производится автосцепка.</a:t>
            </a:r>
          </a:p>
          <a:p>
            <a:pPr lvl="0"/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Такие машиностроительные предприятия, как БМЗ, ничего, кроме восторга, вызвать не могут.</a:t>
            </a:r>
          </a:p>
          <a:p>
            <a:pPr lvl="0"/>
            <a:endParaRPr lang="ru-RU" sz="120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7" name="Picture 3" descr="F:\конкурс музеев_2024\Проект_Развитие кадрового потенциала\обработанные фото\10 сл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39" y="4165599"/>
            <a:ext cx="3815494" cy="2492513"/>
          </a:xfrm>
          <a:prstGeom prst="rect">
            <a:avLst/>
          </a:prstGeom>
          <a:noFill/>
        </p:spPr>
      </p:pic>
      <p:pic>
        <p:nvPicPr>
          <p:cNvPr id="1028" name="Picture 4" descr="F:\конкурс музеев_2024\Проект_Развитие кадрового потенциала\обработанные фото\10 сл.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8894" y="3644900"/>
            <a:ext cx="3511471" cy="2996341"/>
          </a:xfrm>
          <a:prstGeom prst="rect">
            <a:avLst/>
          </a:prstGeom>
          <a:noFill/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C827BFA4-B4C9-4E26-954A-2CFEAD02ED27}"/>
              </a:ext>
            </a:extLst>
          </p:cNvPr>
          <p:cNvSpPr/>
          <p:nvPr/>
        </p:nvSpPr>
        <p:spPr>
          <a:xfrm>
            <a:off x="8220808" y="951974"/>
            <a:ext cx="3753138" cy="606813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0BB469B-80B9-4BB1-AF04-3FEB27FEFC71}"/>
              </a:ext>
            </a:extLst>
          </p:cNvPr>
          <p:cNvSpPr/>
          <p:nvPr/>
        </p:nvSpPr>
        <p:spPr>
          <a:xfrm>
            <a:off x="8278245" y="1085433"/>
            <a:ext cx="3913755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Студент Курского железнодорожного техникума Александр БОНДАРЕНКО:</a:t>
            </a:r>
          </a:p>
          <a:p>
            <a:pPr lvl="0"/>
            <a:endParaRPr lang="ru-RU" sz="160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/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– Впечатления от посещения БМЗ – самые положительные. Меня удивили масштабы производства, которые уже редко где можно встретить. Чувствуется мощь, сила вашего предприятия и гордость за то, что у нас в стране есть такие заводы. На производстве все выстроено рационально, отлично организованы рабочие места. Хочется здесь трудиться..</a:t>
            </a:r>
          </a:p>
          <a:p>
            <a:pPr lvl="0"/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.</a:t>
            </a:r>
          </a:p>
          <a:p>
            <a:pPr lvl="0"/>
            <a:endParaRPr lang="ru-RU" sz="120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9" name="Picture 5" descr="F:\конкурс музеев_2024\Проект_Развитие кадрового потенциала\обработанные фото\10 сл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61271" y="3504596"/>
            <a:ext cx="3462430" cy="2794603"/>
          </a:xfrm>
          <a:prstGeom prst="rect">
            <a:avLst/>
          </a:prstGeom>
          <a:noFill/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20DCA5E9-E788-4D64-8C96-BF95631C5F2F}"/>
              </a:ext>
            </a:extLst>
          </p:cNvPr>
          <p:cNvGrpSpPr/>
          <p:nvPr/>
        </p:nvGrpSpPr>
        <p:grpSpPr>
          <a:xfrm>
            <a:off x="381000" y="101600"/>
            <a:ext cx="596900" cy="700443"/>
            <a:chOff x="5834229" y="3477415"/>
            <a:chExt cx="660105" cy="700443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C74ABC8D-D565-4B84-8361-504524BCA8A5}"/>
                </a:ext>
              </a:extLst>
            </p:cNvPr>
            <p:cNvSpPr/>
            <p:nvPr/>
          </p:nvSpPr>
          <p:spPr>
            <a:xfrm>
              <a:off x="5834229" y="3477415"/>
              <a:ext cx="660105" cy="700443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05608DA7-7E53-455E-968B-084BE8B16C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4760" r="21764" b="88299"/>
            <a:stretch/>
          </p:blipFill>
          <p:spPr>
            <a:xfrm>
              <a:off x="5876256" y="3604411"/>
              <a:ext cx="562661" cy="506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993703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0000">
        <p:fade/>
      </p:transition>
    </mc:Choice>
    <mc:Fallback>
      <p:transition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0" grpId="0" animBg="1"/>
      <p:bldP spid="7" grpId="0"/>
      <p:bldP spid="9" grpId="0" animBg="1"/>
      <p:bldP spid="12" grpId="0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317500" y="101600"/>
            <a:ext cx="3835400" cy="685800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ЕСТЬ МНЕНИЕ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827BFA4-B4C9-4E26-954A-2CFEAD02ED27}"/>
              </a:ext>
            </a:extLst>
          </p:cNvPr>
          <p:cNvSpPr/>
          <p:nvPr/>
        </p:nvSpPr>
        <p:spPr>
          <a:xfrm>
            <a:off x="296718" y="963777"/>
            <a:ext cx="3868882" cy="813119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0BB469B-80B9-4BB1-AF04-3FEB27FEFC71}"/>
              </a:ext>
            </a:extLst>
          </p:cNvPr>
          <p:cNvSpPr/>
          <p:nvPr/>
        </p:nvSpPr>
        <p:spPr>
          <a:xfrm>
            <a:off x="392256" y="849477"/>
            <a:ext cx="391375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400" b="1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/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Ученица 11 класса гимназии №5 г. Брянска Анна ДАНИЛЕНКО:</a:t>
            </a:r>
          </a:p>
          <a:p>
            <a:pPr lvl="0"/>
            <a:endParaRPr lang="ru-RU" sz="1600" b="1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/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–  Я выбрала продукцию БМЗ для написания </a:t>
            </a:r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исследовательской работы</a:t>
            </a:r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, поскольку меня всегда интересовала железнодорожная тематика. Реализовать проект решила необычно – в виде календаря, где на каждой странице рассказывается об одном из видов продукции предприятия. Побывала корпоративном музее, где мне оперативно помогли набрать фактологический  и иллюстративный материал. В итоге моя работа стала одной из лучших в классе! </a:t>
            </a:r>
            <a:endParaRPr lang="ru-RU" sz="120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827BFA4-B4C9-4E26-954A-2CFEAD02ED27}"/>
              </a:ext>
            </a:extLst>
          </p:cNvPr>
          <p:cNvSpPr/>
          <p:nvPr/>
        </p:nvSpPr>
        <p:spPr>
          <a:xfrm>
            <a:off x="5486401" y="482074"/>
            <a:ext cx="5448300" cy="606813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0BB469B-80B9-4BB1-AF04-3FEB27FEFC71}"/>
              </a:ext>
            </a:extLst>
          </p:cNvPr>
          <p:cNvSpPr/>
          <p:nvPr/>
        </p:nvSpPr>
        <p:spPr>
          <a:xfrm>
            <a:off x="5461000" y="615533"/>
            <a:ext cx="62357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Студентка технологического университета БГИТУ Софья ЗАХАРОВА:</a:t>
            </a:r>
          </a:p>
          <a:p>
            <a:pPr lvl="0"/>
            <a:endParaRPr lang="ru-RU" sz="160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ru-RU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itchFamily="34" charset="0"/>
              </a:rPr>
              <a:t>– Мои</a:t>
            </a:r>
            <a:r>
              <a:rPr lang="ru-RU" sz="1200" dirty="0" smtClean="0">
                <a:latin typeface="Century Gothic" pitchFamily="34" charset="0"/>
              </a:rPr>
              <a:t> прадедушка и прабабушка, дедушка с бабушкой работали на БМЗ, так что я часто  слышала разговоры о заводе. Я заинтересовалась его историей. Естественно,  записалась на экскурсию в корпоративный музей. Несколько раз приходила сюда, меня увлекли выдающиеся личности, стоявшие у истоков рождения завода. В особенности - основатель предприятия Петр Ионович Губонин. На основе его биографии я написала в 2024 году исследовательскую работу о вкладе Губонина в становление промышленности на </a:t>
            </a:r>
            <a:r>
              <a:rPr lang="ru-RU" sz="1200" dirty="0" err="1" smtClean="0">
                <a:latin typeface="Century Gothic" pitchFamily="34" charset="0"/>
              </a:rPr>
              <a:t>Брянщине</a:t>
            </a:r>
            <a:r>
              <a:rPr lang="ru-RU" sz="1200" dirty="0" smtClean="0">
                <a:latin typeface="Century Gothic" pitchFamily="34" charset="0"/>
              </a:rPr>
              <a:t>. Материал для него мне помогли найти в корпоративном музее БМЗ. Отправила работу на межрегиональную научную конференцию для учащихся «Харитоновские чтения», где стала лауреатом. С докладом о Губонине выступала и в Российском экономическом университете </a:t>
            </a:r>
            <a:r>
              <a:rPr lang="ru-RU" sz="1200" dirty="0" smtClean="0">
                <a:latin typeface="Century Gothic" pitchFamily="34" charset="0"/>
              </a:rPr>
              <a:t>им. </a:t>
            </a:r>
            <a:r>
              <a:rPr lang="ru-RU" sz="1200" dirty="0" smtClean="0">
                <a:latin typeface="Century Gothic" pitchFamily="34" charset="0"/>
              </a:rPr>
              <a:t>Плеханова, где проходил финал Всероссийского конкурса «Наследие выдающихся предпринимателей России». </a:t>
            </a:r>
            <a:endParaRPr lang="ru-RU" sz="1200" dirty="0">
              <a:solidFill>
                <a:prstClr val="black">
                  <a:lumMod val="85000"/>
                  <a:lumOff val="15000"/>
                </a:prstClr>
              </a:solidFill>
              <a:latin typeface="Century Gothic" pitchFamily="34" charset="0"/>
            </a:endParaRPr>
          </a:p>
        </p:txBody>
      </p:sp>
      <p:grpSp>
        <p:nvGrpSpPr>
          <p:cNvPr id="2" name="Группа 14">
            <a:extLst>
              <a:ext uri="{FF2B5EF4-FFF2-40B4-BE49-F238E27FC236}">
                <a16:creationId xmlns:a16="http://schemas.microsoft.com/office/drawing/2014/main" xmlns="" id="{20DCA5E9-E788-4D64-8C96-BF95631C5F2F}"/>
              </a:ext>
            </a:extLst>
          </p:cNvPr>
          <p:cNvGrpSpPr/>
          <p:nvPr/>
        </p:nvGrpSpPr>
        <p:grpSpPr>
          <a:xfrm>
            <a:off x="381000" y="101600"/>
            <a:ext cx="596900" cy="700443"/>
            <a:chOff x="5834229" y="3477415"/>
            <a:chExt cx="660105" cy="700443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C74ABC8D-D565-4B84-8361-504524BCA8A5}"/>
                </a:ext>
              </a:extLst>
            </p:cNvPr>
            <p:cNvSpPr/>
            <p:nvPr/>
          </p:nvSpPr>
          <p:spPr>
            <a:xfrm>
              <a:off x="5834229" y="3477415"/>
              <a:ext cx="660105" cy="700443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05608DA7-7E53-455E-968B-084BE8B16C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4760" r="21764" b="88299"/>
            <a:stretch/>
          </p:blipFill>
          <p:spPr>
            <a:xfrm>
              <a:off x="5876256" y="3604411"/>
              <a:ext cx="562661" cy="506658"/>
            </a:xfrm>
            <a:prstGeom prst="rect">
              <a:avLst/>
            </a:prstGeom>
          </p:spPr>
        </p:pic>
      </p:grpSp>
      <p:pic>
        <p:nvPicPr>
          <p:cNvPr id="3074" name="Picture 2" descr="F:\конкурс музеев_2024\Проект_Развитие кадрового потенциала\обработанные фото\соня захарова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6201" y="3812906"/>
            <a:ext cx="3467100" cy="2918094"/>
          </a:xfrm>
          <a:prstGeom prst="rect">
            <a:avLst/>
          </a:prstGeom>
          <a:noFill/>
        </p:spPr>
      </p:pic>
      <p:pic>
        <p:nvPicPr>
          <p:cNvPr id="3075" name="Picture 3" descr="F:\конкурс музеев_2024\Проект_Развитие кадрового потенциала\обработанные фото\КалендарьБМЗраспечатать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4000" y="4023993"/>
            <a:ext cx="3746500" cy="26403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93703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0000">
        <p:fade/>
      </p:transition>
    </mc:Choice>
    <mc:Fallback>
      <p:transition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0" grpId="0" animBg="1"/>
      <p:bldP spid="7" grpId="0"/>
      <p:bldP spid="9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конкурс музеев_2024\Проект_Развитие кадрового потенциала\обработанные фото\DSC_0449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763" y="203200"/>
            <a:ext cx="4266178" cy="5080000"/>
          </a:xfrm>
          <a:prstGeom prst="rect">
            <a:avLst/>
          </a:prstGeom>
          <a:noFill/>
        </p:spPr>
      </p:pic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381188" y="300375"/>
            <a:ext cx="4580648" cy="766425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ЛОКОМОТИВ ПРОМТУРИЗМА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7328A004-FBBB-41F3-BEB7-B849EB305835}"/>
              </a:ext>
            </a:extLst>
          </p:cNvPr>
          <p:cNvSpPr/>
          <p:nvPr/>
        </p:nvSpPr>
        <p:spPr>
          <a:xfrm>
            <a:off x="549591" y="1389892"/>
            <a:ext cx="472477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66CEF6"/>
              </a:buClr>
            </a:pPr>
            <a:r>
              <a:rPr lang="ru-RU" sz="1600" b="1" dirty="0" smtClean="0">
                <a:latin typeface="Century Gothic" panose="020B0502020202020204" pitchFamily="34" charset="0"/>
              </a:rPr>
              <a:t>БРЯНСКИЙ МАШИНОСТРОИТЕЛЬНЫЙ ЗАВОД</a:t>
            </a:r>
            <a:endParaRPr lang="ru-RU" sz="1600" b="1" dirty="0"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 2023  году БМЗ присоединился ко всероссийской  образовательной программе по развитию промышленного туризма «Открытая промышленность».</a:t>
            </a:r>
          </a:p>
          <a:p>
            <a:pPr>
              <a:buClr>
                <a:srgbClr val="66CEF6"/>
              </a:buClr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Специалист по связям с общественностью  и СМИ Елена РАКОВА (на фото) и начальник управления по внешним связям и стратегическим коммуникациям Галина Маслова прошли обучение и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 программе дополнительное образования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 специальности «Промышленный туризм».</a:t>
            </a:r>
          </a:p>
          <a:p>
            <a:pPr>
              <a:buClr>
                <a:srgbClr val="66CEF6"/>
              </a:buClr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 финале участники образовательной программы от региона представили в Омске на всероссийском  конкурсе единую концепцию промышленного  туризма в Брянской области. </a:t>
            </a:r>
          </a:p>
          <a:p>
            <a:pPr>
              <a:buClr>
                <a:srgbClr val="66CEF6"/>
              </a:buClr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БМЗ  стал ключевой  точкой  на карте </a:t>
            </a:r>
            <a:r>
              <a:rPr lang="ru-RU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промтуризма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региона, акцентировав внимание на профориентационных и деловых экскурсионных программах.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После участия в проекте БМЗ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включили в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общероссийский путеводитель по промышленным предприятиям «Все на завод!».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 descr="F:\конкурс музеев_2024\Проект_Развитие кадрового потенциала\обработанные фото\logo-accelerator_logotyp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1359377"/>
            <a:ext cx="1752600" cy="837721"/>
          </a:xfrm>
          <a:prstGeom prst="rect">
            <a:avLst/>
          </a:prstGeom>
          <a:noFill/>
        </p:spPr>
      </p:pic>
      <p:pic>
        <p:nvPicPr>
          <p:cNvPr id="3076" name="Picture 4" descr="F:\конкурс музеев_2024\Проект_Развитие кадрового потенциала\обработанные фото\vector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9400" y="2241550"/>
            <a:ext cx="1143000" cy="742950"/>
          </a:xfrm>
          <a:prstGeom prst="rect">
            <a:avLst/>
          </a:prstGeom>
          <a:noFill/>
        </p:spPr>
      </p:pic>
      <p:pic>
        <p:nvPicPr>
          <p:cNvPr id="3077" name="Picture 5" descr="F:\конкурс музеев_2024\Проект_Развитие кадрового потенциала\обработанные фото\coat_of_arms_of_sain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5750" y="3136900"/>
            <a:ext cx="857250" cy="914400"/>
          </a:xfrm>
          <a:prstGeom prst="rect">
            <a:avLst/>
          </a:prstGeom>
          <a:noFill/>
        </p:spPr>
      </p:pic>
      <p:pic>
        <p:nvPicPr>
          <p:cNvPr id="3078" name="Picture 6" descr="F:\конкурс музеев_2024\Проект_Развитие кадрового потенциала\обработанные фото\ASI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61344" y="4000499"/>
            <a:ext cx="1869311" cy="1041399"/>
          </a:xfrm>
          <a:prstGeom prst="rect">
            <a:avLst/>
          </a:prstGeom>
          <a:noFill/>
        </p:spPr>
      </p:pic>
      <p:pic>
        <p:nvPicPr>
          <p:cNvPr id="3079" name="Picture 7" descr="F:\конкурс музеев_2024\Проект_Развитие кадрового потенциала\обработанные фото\minpromtorg-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6706" y="5050795"/>
            <a:ext cx="1664494" cy="679017"/>
          </a:xfrm>
          <a:prstGeom prst="rect">
            <a:avLst/>
          </a:prstGeom>
          <a:noFill/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CC58C444-9D7C-45F1-BF55-7DBD0A10542D}"/>
              </a:ext>
            </a:extLst>
          </p:cNvPr>
          <p:cNvSpPr/>
          <p:nvPr/>
        </p:nvSpPr>
        <p:spPr>
          <a:xfrm>
            <a:off x="329731" y="1882733"/>
            <a:ext cx="45719" cy="1715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FFB71E2-411E-41A4-901C-A90BD5C66489}"/>
              </a:ext>
            </a:extLst>
          </p:cNvPr>
          <p:cNvSpPr/>
          <p:nvPr/>
        </p:nvSpPr>
        <p:spPr>
          <a:xfrm>
            <a:off x="5095631" y="-39566"/>
            <a:ext cx="2537069" cy="6937131"/>
          </a:xfrm>
          <a:prstGeom prst="rect">
            <a:avLst/>
          </a:prstGeom>
          <a:solidFill>
            <a:srgbClr val="66CEF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3219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2000">
        <p:fade/>
      </p:transition>
    </mc:Choice>
    <mc:Fallback>
      <p:transition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:\конкурс музеев_2024\Проект_Развитие кадрового потенциала\обработанные фото\1 слай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5983" y="850900"/>
            <a:ext cx="5946917" cy="5834035"/>
          </a:xfrm>
          <a:prstGeom prst="rect">
            <a:avLst/>
          </a:prstGeom>
          <a:noFill/>
        </p:spPr>
      </p:pic>
      <p:sp>
        <p:nvSpPr>
          <p:cNvPr id="2" name="Rectangle 22">
            <a:extLst>
              <a:ext uri="{FF2B5EF4-FFF2-40B4-BE49-F238E27FC236}">
                <a16:creationId xmlns:a16="http://schemas.microsoft.com/office/drawing/2014/main" xmlns="" id="{EEFAC175-41FD-461B-85FB-3D5ABA9370A2}"/>
              </a:ext>
            </a:extLst>
          </p:cNvPr>
          <p:cNvSpPr/>
          <p:nvPr/>
        </p:nvSpPr>
        <p:spPr>
          <a:xfrm>
            <a:off x="-1223129" y="0"/>
            <a:ext cx="429313" cy="472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BAB9"/>
              </a:solidFill>
            </a:endParaRP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xmlns="" id="{D7392063-4111-4BF2-B745-1169FCC1218A}"/>
              </a:ext>
            </a:extLst>
          </p:cNvPr>
          <p:cNvSpPr/>
          <p:nvPr/>
        </p:nvSpPr>
        <p:spPr>
          <a:xfrm>
            <a:off x="-1223129" y="527900"/>
            <a:ext cx="429313" cy="4726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xmlns="" id="{247F0281-2FDB-4CC3-8860-B91EE14C3D04}"/>
              </a:ext>
            </a:extLst>
          </p:cNvPr>
          <p:cNvSpPr/>
          <p:nvPr/>
        </p:nvSpPr>
        <p:spPr>
          <a:xfrm>
            <a:off x="-1223129" y="1046881"/>
            <a:ext cx="429313" cy="4726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CB0449D2-2D70-4289-9CE6-35CEA1C5C4CC}"/>
              </a:ext>
            </a:extLst>
          </p:cNvPr>
          <p:cNvSpPr/>
          <p:nvPr/>
        </p:nvSpPr>
        <p:spPr>
          <a:xfrm>
            <a:off x="-695669" y="-16402"/>
            <a:ext cx="429313" cy="4726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7253A967-46A3-4EEE-AD18-708D2F81E01A}"/>
              </a:ext>
            </a:extLst>
          </p:cNvPr>
          <p:cNvSpPr/>
          <p:nvPr/>
        </p:nvSpPr>
        <p:spPr>
          <a:xfrm>
            <a:off x="-695669" y="520926"/>
            <a:ext cx="429313" cy="472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xmlns="" id="{08C95877-CEDB-4B1D-AC8D-B5571D03E3F3}"/>
              </a:ext>
            </a:extLst>
          </p:cNvPr>
          <p:cNvSpPr/>
          <p:nvPr/>
        </p:nvSpPr>
        <p:spPr>
          <a:xfrm>
            <a:off x="-695669" y="1058254"/>
            <a:ext cx="429313" cy="4726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xmlns="" id="{6FB1ED5A-0979-48F5-97C2-E083B2F59254}"/>
              </a:ext>
            </a:extLst>
          </p:cNvPr>
          <p:cNvSpPr/>
          <p:nvPr/>
        </p:nvSpPr>
        <p:spPr>
          <a:xfrm>
            <a:off x="-1223129" y="1618862"/>
            <a:ext cx="429313" cy="1410944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0A086C43-9607-46F5-855F-FEF14EBEF125}"/>
              </a:ext>
            </a:extLst>
          </p:cNvPr>
          <p:cNvSpPr/>
          <p:nvPr/>
        </p:nvSpPr>
        <p:spPr>
          <a:xfrm>
            <a:off x="-1232654" y="3105991"/>
            <a:ext cx="429313" cy="1372056"/>
          </a:xfrm>
          <a:prstGeom prst="rect">
            <a:avLst/>
          </a:prstGeom>
          <a:solidFill>
            <a:srgbClr val="005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xmlns="" id="{48912603-F4F0-44E9-AD9F-D99C341EBE4B}"/>
              </a:ext>
            </a:extLst>
          </p:cNvPr>
          <p:cNvSpPr/>
          <p:nvPr/>
        </p:nvSpPr>
        <p:spPr>
          <a:xfrm>
            <a:off x="-680456" y="2613312"/>
            <a:ext cx="433494" cy="406562"/>
          </a:xfrm>
          <a:prstGeom prst="rect">
            <a:avLst/>
          </a:prstGeom>
          <a:solidFill>
            <a:srgbClr val="66CE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xmlns="" id="{9BB03D2A-80B4-4926-BA74-295005DB99D8}"/>
              </a:ext>
            </a:extLst>
          </p:cNvPr>
          <p:cNvSpPr/>
          <p:nvPr/>
        </p:nvSpPr>
        <p:spPr>
          <a:xfrm>
            <a:off x="-680456" y="1618862"/>
            <a:ext cx="433494" cy="406562"/>
          </a:xfrm>
          <a:prstGeom prst="rect">
            <a:avLst/>
          </a:prstGeom>
          <a:solidFill>
            <a:srgbClr val="66CEF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xmlns="" id="{4C553E6F-3A31-45FA-B872-784A1A9035F0}"/>
              </a:ext>
            </a:extLst>
          </p:cNvPr>
          <p:cNvSpPr/>
          <p:nvPr/>
        </p:nvSpPr>
        <p:spPr>
          <a:xfrm>
            <a:off x="-680456" y="2101609"/>
            <a:ext cx="433494" cy="434683"/>
          </a:xfrm>
          <a:prstGeom prst="rect">
            <a:avLst/>
          </a:prstGeom>
          <a:solidFill>
            <a:srgbClr val="66CEF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xmlns="" id="{6B0EEB6F-6171-4AA2-A666-D48262C61D80}"/>
              </a:ext>
            </a:extLst>
          </p:cNvPr>
          <p:cNvSpPr/>
          <p:nvPr/>
        </p:nvSpPr>
        <p:spPr>
          <a:xfrm>
            <a:off x="-683472" y="4071485"/>
            <a:ext cx="433494" cy="406562"/>
          </a:xfrm>
          <a:prstGeom prst="rect">
            <a:avLst/>
          </a:prstGeom>
          <a:solidFill>
            <a:srgbClr val="0058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xmlns="" id="{B87F8A87-671A-4E6A-BCA4-031BF3C02ABF}"/>
              </a:ext>
            </a:extLst>
          </p:cNvPr>
          <p:cNvSpPr/>
          <p:nvPr/>
        </p:nvSpPr>
        <p:spPr>
          <a:xfrm>
            <a:off x="-683472" y="3105991"/>
            <a:ext cx="433494" cy="406562"/>
          </a:xfrm>
          <a:prstGeom prst="rect">
            <a:avLst/>
          </a:prstGeom>
          <a:solidFill>
            <a:srgbClr val="0058A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52">
            <a:extLst>
              <a:ext uri="{FF2B5EF4-FFF2-40B4-BE49-F238E27FC236}">
                <a16:creationId xmlns:a16="http://schemas.microsoft.com/office/drawing/2014/main" xmlns="" id="{9B453EB0-11E1-4021-B2D8-A9C0537A7AAE}"/>
              </a:ext>
            </a:extLst>
          </p:cNvPr>
          <p:cNvSpPr/>
          <p:nvPr/>
        </p:nvSpPr>
        <p:spPr>
          <a:xfrm>
            <a:off x="-683472" y="3588738"/>
            <a:ext cx="433494" cy="406562"/>
          </a:xfrm>
          <a:prstGeom prst="rect">
            <a:avLst/>
          </a:prstGeom>
          <a:solidFill>
            <a:srgbClr val="0058A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8">
            <a:extLst>
              <a:ext uri="{FF2B5EF4-FFF2-40B4-BE49-F238E27FC236}">
                <a16:creationId xmlns:a16="http://schemas.microsoft.com/office/drawing/2014/main" xmlns="" id="{FC6A44DB-1483-41AE-9EE7-1DDA47FE45B8}"/>
              </a:ext>
            </a:extLst>
          </p:cNvPr>
          <p:cNvSpPr/>
          <p:nvPr/>
        </p:nvSpPr>
        <p:spPr>
          <a:xfrm>
            <a:off x="-1223128" y="5387054"/>
            <a:ext cx="971284" cy="317598"/>
          </a:xfrm>
          <a:prstGeom prst="rect">
            <a:avLst/>
          </a:prstGeom>
          <a:solidFill>
            <a:srgbClr val="209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xmlns="" id="{BE096C5B-E034-4381-899F-FC864CCDD477}"/>
              </a:ext>
            </a:extLst>
          </p:cNvPr>
          <p:cNvSpPr/>
          <p:nvPr/>
        </p:nvSpPr>
        <p:spPr>
          <a:xfrm>
            <a:off x="-1218245" y="4564164"/>
            <a:ext cx="971284" cy="317598"/>
          </a:xfrm>
          <a:prstGeom prst="rect">
            <a:avLst/>
          </a:prstGeom>
          <a:solidFill>
            <a:srgbClr val="DBE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0F38D6E2-0555-4720-A129-6BB6EBAE3599}"/>
              </a:ext>
            </a:extLst>
          </p:cNvPr>
          <p:cNvSpPr/>
          <p:nvPr/>
        </p:nvSpPr>
        <p:spPr>
          <a:xfrm>
            <a:off x="-1223128" y="4968706"/>
            <a:ext cx="971284" cy="339565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xmlns="" id="{355A90F5-16EC-4E36-B6FA-E747DD51A92E}"/>
              </a:ext>
            </a:extLst>
          </p:cNvPr>
          <p:cNvSpPr/>
          <p:nvPr/>
        </p:nvSpPr>
        <p:spPr>
          <a:xfrm>
            <a:off x="-1223129" y="6202532"/>
            <a:ext cx="971284" cy="331508"/>
          </a:xfrm>
          <a:prstGeom prst="rect">
            <a:avLst/>
          </a:prstGeom>
          <a:solidFill>
            <a:srgbClr val="E6B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43">
            <a:extLst>
              <a:ext uri="{FF2B5EF4-FFF2-40B4-BE49-F238E27FC236}">
                <a16:creationId xmlns:a16="http://schemas.microsoft.com/office/drawing/2014/main" xmlns="" id="{2384B04D-24EA-47F6-B6D2-72A047266CBF}"/>
              </a:ext>
            </a:extLst>
          </p:cNvPr>
          <p:cNvSpPr/>
          <p:nvPr/>
        </p:nvSpPr>
        <p:spPr>
          <a:xfrm>
            <a:off x="-1223129" y="5798493"/>
            <a:ext cx="971284" cy="316119"/>
          </a:xfrm>
          <a:prstGeom prst="rect">
            <a:avLst/>
          </a:prstGeom>
          <a:solidFill>
            <a:srgbClr val="EC7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7599" y="78823"/>
            <a:ext cx="784481" cy="729526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381188" y="300375"/>
            <a:ext cx="4580648" cy="766425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ЛОКОМОТИВ ПРОМТУРИЗМА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7328A004-FBBB-41F3-BEB7-B849EB305835}"/>
              </a:ext>
            </a:extLst>
          </p:cNvPr>
          <p:cNvSpPr/>
          <p:nvPr/>
        </p:nvSpPr>
        <p:spPr>
          <a:xfrm>
            <a:off x="549591" y="1389892"/>
            <a:ext cx="472477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66CEF6"/>
              </a:buClr>
            </a:pPr>
            <a:r>
              <a:rPr lang="ru-RU" sz="1600" b="1" dirty="0" smtClean="0">
                <a:latin typeface="Century Gothic" panose="020B0502020202020204" pitchFamily="34" charset="0"/>
              </a:rPr>
              <a:t>БРЯНСКИЙ МАШИНОСТРОИТЕЛЬНЫЙ ЗАВОД</a:t>
            </a:r>
            <a:endParaRPr lang="ru-RU" sz="1600" b="1" dirty="0"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Лидер в области промышленного туризма в периметре  группы компаний «</a:t>
            </a:r>
            <a:r>
              <a:rPr lang="ru-RU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Трансмашхолдинг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». </a:t>
            </a: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Корпоративный музей БМЗ аккумулировал полученный опыт при создании бюро по промышленному туризму в структуре управления по внешним связям и стратегическим коммуникациям. В подразделении создаются методические пособия по организации и  проведению промышленных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экскурсий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на предприятиях ТМХ, разрабатывайся рекомендации по созданию туристических маршрутов,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организации выставочной 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деятельности.  </a:t>
            </a:r>
          </a:p>
          <a:p>
            <a:pPr>
              <a:buClr>
                <a:srgbClr val="66CEF6"/>
              </a:buClr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БМЗ является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лидером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 Брянской области и одним из ведущих предприятий в стране по промышленному туризму. </a:t>
            </a:r>
          </a:p>
          <a:p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Брянский машиностроительный завод второй год подряд занимает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призовые позиции в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номинации Лидеры промышленного туризма России (по посещаемости) в рейтинге «Промышленный туризм: лидеры России – 2024», составленном деловым порталом «Управление производством». ( </a:t>
            </a:r>
            <a:r>
              <a:rPr lang="ru-RU" sz="1200" dirty="0" smtClean="0">
                <a:latin typeface="Century Gothic" panose="020B0502020202020204" pitchFamily="34" charset="0"/>
              </a:rPr>
              <a:t>За 2023-й год нас посетили 12500 человек.  Из них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: с ознакомительными турами </a:t>
            </a:r>
            <a:r>
              <a:rPr lang="ru-RU" sz="1200" dirty="0" smtClean="0">
                <a:latin typeface="Century Gothic" panose="020B0502020202020204" pitchFamily="34" charset="0"/>
              </a:rPr>
              <a:t>более 6000, с </a:t>
            </a:r>
            <a:r>
              <a:rPr lang="ru-RU" sz="1200" dirty="0" err="1" smtClean="0">
                <a:latin typeface="Century Gothic" pitchFamily="34" charset="0"/>
              </a:rPr>
              <a:t>профориентационными</a:t>
            </a:r>
            <a:r>
              <a:rPr lang="ru-RU" sz="1200" dirty="0" smtClean="0">
                <a:latin typeface="Century Gothic" pitchFamily="34" charset="0"/>
              </a:rPr>
              <a:t> – около 5000).</a:t>
            </a:r>
          </a:p>
          <a:p>
            <a:pPr>
              <a:buClr>
                <a:srgbClr val="66CEF6"/>
              </a:buClr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66CEF6"/>
              </a:buClr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CC58C444-9D7C-45F1-BF55-7DBD0A10542D}"/>
              </a:ext>
            </a:extLst>
          </p:cNvPr>
          <p:cNvSpPr/>
          <p:nvPr/>
        </p:nvSpPr>
        <p:spPr>
          <a:xfrm>
            <a:off x="329731" y="1882733"/>
            <a:ext cx="45719" cy="1715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FFB71E2-411E-41A4-901C-A90BD5C66489}"/>
              </a:ext>
            </a:extLst>
          </p:cNvPr>
          <p:cNvSpPr/>
          <p:nvPr/>
        </p:nvSpPr>
        <p:spPr>
          <a:xfrm>
            <a:off x="8674100" y="-52266"/>
            <a:ext cx="2689469" cy="6937131"/>
          </a:xfrm>
          <a:prstGeom prst="rect">
            <a:avLst/>
          </a:prstGeom>
          <a:solidFill>
            <a:srgbClr val="66CEF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3219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12000">
        <p:fade/>
      </p:transition>
    </mc:Choice>
    <mc:Fallback>
      <p:transition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bg2"/>
                </a:solidFill>
              </a:rPr>
              <a:t>Будем рады встрече в нашем музее!</a:t>
            </a:r>
          </a:p>
          <a:p>
            <a:pPr>
              <a:buNone/>
            </a:pPr>
            <a:endParaRPr lang="ru-RU" sz="1800" dirty="0" smtClean="0">
              <a:solidFill>
                <a:schemeClr val="bg2"/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chemeClr val="bg2"/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chemeClr val="bg2"/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chemeClr val="bg2"/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chemeClr val="bg2"/>
              </a:solidFill>
            </a:endParaRPr>
          </a:p>
          <a:p>
            <a:pPr>
              <a:buNone/>
            </a:pPr>
            <a:r>
              <a:rPr lang="ru-RU" sz="1800" b="1" dirty="0" smtClean="0">
                <a:solidFill>
                  <a:schemeClr val="bg2"/>
                </a:solidFill>
              </a:rPr>
              <a:t>Корпоративный музей АО «УК «БМЗ»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bg2"/>
                </a:solidFill>
              </a:rPr>
              <a:t>Брянск, ул.Ульянова, 26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bg2"/>
                </a:solidFill>
              </a:rPr>
              <a:t>Т.: 8(4832) 36-04-24</a:t>
            </a:r>
          </a:p>
          <a:p>
            <a:pPr>
              <a:buNone/>
            </a:pPr>
            <a:r>
              <a:rPr lang="ru-RU" sz="1800" b="1" dirty="0" err="1" smtClean="0">
                <a:solidFill>
                  <a:schemeClr val="bg2"/>
                </a:solidFill>
              </a:rPr>
              <a:t>www.ukbmz.ru</a:t>
            </a:r>
            <a:r>
              <a:rPr lang="ru-RU" sz="1800" b="1" dirty="0" smtClean="0">
                <a:solidFill>
                  <a:schemeClr val="bg2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4DD3FB9-42B9-40A8-B478-80D2AAEF03B2}"/>
              </a:ext>
            </a:extLst>
          </p:cNvPr>
          <p:cNvSpPr/>
          <p:nvPr/>
        </p:nvSpPr>
        <p:spPr>
          <a:xfrm>
            <a:off x="2184588" y="643275"/>
            <a:ext cx="7442012" cy="766425"/>
          </a:xfrm>
          <a:prstGeom prst="rect">
            <a:avLst/>
          </a:prstGeom>
          <a:solidFill>
            <a:srgbClr val="66C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Спасибо за внимание!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7000">
        <p:fade/>
      </p:transition>
    </mc:Choice>
    <mc:Fallback>
      <p:transition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C043E293B8B4644A1ABEEC4C3F3E57B" ma:contentTypeVersion="1" ma:contentTypeDescription="Создание документа." ma:contentTypeScope="" ma:versionID="b67c4b22dc71aefcb73f831e9aa960a2">
  <xsd:schema xmlns:xsd="http://www.w3.org/2001/XMLSchema" xmlns:xs="http://www.w3.org/2001/XMLSchema" xmlns:p="http://schemas.microsoft.com/office/2006/metadata/properties" xmlns:ns2="72ce2647-8330-4d9f-956d-fa6e77df28cf" targetNamespace="http://schemas.microsoft.com/office/2006/metadata/properties" ma:root="true" ma:fieldsID="4475edefa12b1617a71a6c3299512095" ns2:_="">
    <xsd:import namespace="72ce2647-8330-4d9f-956d-fa6e77df28cf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e2647-8330-4d9f-956d-fa6e77df28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7D3B26-C521-4F3B-A0EA-F8F933A38B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e2647-8330-4d9f-956d-fa6e77df2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128F5A-3B08-4CD1-A660-6FCBEA3B1D7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A54A822-0C78-44D8-970C-6D974D9D7F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2133</TotalTime>
  <Words>1685</Words>
  <Application>Microsoft Office PowerPoint</Application>
  <PresentationFormat>Произвольный</PresentationFormat>
  <Paragraphs>213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Блинова Юлия Валерьевна</dc:creator>
  <cp:lastModifiedBy>D!akov RePack</cp:lastModifiedBy>
  <cp:revision>188</cp:revision>
  <dcterms:created xsi:type="dcterms:W3CDTF">2021-01-21T18:34:44Z</dcterms:created>
  <dcterms:modified xsi:type="dcterms:W3CDTF">2024-09-12T15:14:51Z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0x0101004C043E293B8B4644A1ABEEC4C3F3E57B</vt:lpwstr>
  </property>
</Properties>
</file>