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  <p:sldId id="258" r:id="rId4"/>
    <p:sldId id="261" r:id="rId5"/>
    <p:sldId id="272" r:id="rId6"/>
    <p:sldId id="273" r:id="rId7"/>
    <p:sldId id="274" r:id="rId8"/>
    <p:sldId id="268" r:id="rId9"/>
    <p:sldId id="267" r:id="rId10"/>
    <p:sldId id="265" r:id="rId11"/>
    <p:sldId id="275" r:id="rId12"/>
    <p:sldId id="279" r:id="rId13"/>
    <p:sldId id="280" r:id="rId14"/>
    <p:sldId id="269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80"/>
    <a:srgbClr val="006666"/>
    <a:srgbClr val="00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14" d="100"/>
          <a:sy n="114" d="100"/>
        </p:scale>
        <p:origin x="-354" y="-3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A764E-99EE-4816-97F4-322765A98956}" type="datetimeFigureOut">
              <a:rPr lang="ru-RU" smtClean="0"/>
              <a:t>28.01.2026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C7FF9-3DAE-4511-8CC7-750DFB933C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14055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A764E-99EE-4816-97F4-322765A98956}" type="datetimeFigureOut">
              <a:rPr lang="ru-RU" smtClean="0"/>
              <a:t>28.01.2026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C7FF9-3DAE-4511-8CC7-750DFB933C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04256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A764E-99EE-4816-97F4-322765A98956}" type="datetimeFigureOut">
              <a:rPr lang="ru-RU" smtClean="0"/>
              <a:t>28.01.2026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C7FF9-3DAE-4511-8CC7-750DFB933C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73449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A764E-99EE-4816-97F4-322765A98956}" type="datetimeFigureOut">
              <a:rPr lang="ru-RU" smtClean="0"/>
              <a:t>28.01.2026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C7FF9-3DAE-4511-8CC7-750DFB933C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77256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A764E-99EE-4816-97F4-322765A98956}" type="datetimeFigureOut">
              <a:rPr lang="ru-RU" smtClean="0"/>
              <a:t>28.01.2026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C7FF9-3DAE-4511-8CC7-750DFB933C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45207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A764E-99EE-4816-97F4-322765A98956}" type="datetimeFigureOut">
              <a:rPr lang="ru-RU" smtClean="0"/>
              <a:t>28.01.2026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C7FF9-3DAE-4511-8CC7-750DFB933C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70000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A764E-99EE-4816-97F4-322765A98956}" type="datetimeFigureOut">
              <a:rPr lang="ru-RU" smtClean="0"/>
              <a:t>28.01.2026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C7FF9-3DAE-4511-8CC7-750DFB933C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12081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A764E-99EE-4816-97F4-322765A98956}" type="datetimeFigureOut">
              <a:rPr lang="ru-RU" smtClean="0"/>
              <a:t>28.01.2026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C7FF9-3DAE-4511-8CC7-750DFB933C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52846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A764E-99EE-4816-97F4-322765A98956}" type="datetimeFigureOut">
              <a:rPr lang="ru-RU" smtClean="0"/>
              <a:t>28.01.2026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C7FF9-3DAE-4511-8CC7-750DFB933C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7647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A764E-99EE-4816-97F4-322765A98956}" type="datetimeFigureOut">
              <a:rPr lang="ru-RU" smtClean="0"/>
              <a:t>28.01.2026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C7FF9-3DAE-4511-8CC7-750DFB933C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55322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A764E-99EE-4816-97F4-322765A98956}" type="datetimeFigureOut">
              <a:rPr lang="ru-RU" smtClean="0"/>
              <a:t>28.01.2026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C7FF9-3DAE-4511-8CC7-750DFB933C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58677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0A764E-99EE-4816-97F4-322765A98956}" type="datetimeFigureOut">
              <a:rPr lang="ru-RU" smtClean="0"/>
              <a:t>28.01.2026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BC7FF9-3DAE-4511-8CC7-750DFB933C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43497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m.vk.com/video-160245188_456242106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hyperlink" Target="https://m.vk.com/video-160245188_456242629" TargetMode="External"/><Relationship Id="rId7" Type="http://schemas.openxmlformats.org/officeDocument/2006/relationships/image" Target="../media/image11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15.jpeg"/><Relationship Id="rId7" Type="http://schemas.openxmlformats.org/officeDocument/2006/relationships/image" Target="../media/image18.jp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m.vk.com/video-160245188_456241480" TargetMode="Externa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vk.com/video-160245188_456242105" TargetMode="External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9.jpeg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g"/><Relationship Id="rId5" Type="http://schemas.openxmlformats.org/officeDocument/2006/relationships/hyperlink" Target="https://m.vk.com/video-160245188_456242419" TargetMode="External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image" Target="../media/image33.jpeg"/><Relationship Id="rId7" Type="http://schemas.openxmlformats.org/officeDocument/2006/relationships/image" Target="../media/image35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34.jpg"/><Relationship Id="rId4" Type="http://schemas.openxmlformats.org/officeDocument/2006/relationships/hyperlink" Target="https://m.vk.com/video-160245188_456242636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7" Type="http://schemas.openxmlformats.org/officeDocument/2006/relationships/image" Target="../media/image9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jpg"/><Relationship Id="rId5" Type="http://schemas.openxmlformats.org/officeDocument/2006/relationships/hyperlink" Target="https://m.vk.com/video-160245188_456242814" TargetMode="External"/><Relationship Id="rId4" Type="http://schemas.openxmlformats.org/officeDocument/2006/relationships/image" Target="../media/image3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7" Type="http://schemas.openxmlformats.org/officeDocument/2006/relationships/image" Target="../media/image9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4.jpg"/><Relationship Id="rId5" Type="http://schemas.openxmlformats.org/officeDocument/2006/relationships/hyperlink" Target="https://m.vk.com/video-160245188_456242875" TargetMode="External"/><Relationship Id="rId4" Type="http://schemas.openxmlformats.org/officeDocument/2006/relationships/image" Target="../media/image43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eg"/><Relationship Id="rId3" Type="http://schemas.openxmlformats.org/officeDocument/2006/relationships/image" Target="../media/image45.jpeg"/><Relationship Id="rId7" Type="http://schemas.openxmlformats.org/officeDocument/2006/relationships/hyperlink" Target="https://m.vk.com/video-149364536_456239762?list=9af20963c8ddbe8373&amp;from=post&amp;post=-149364536_12320&amp;track_code" TargetMode="Externa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jpeg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69073" y="1661532"/>
            <a:ext cx="10894742" cy="2943922"/>
          </a:xfrm>
          <a:ln w="19050">
            <a:noFill/>
          </a:ln>
        </p:spPr>
        <p:txBody>
          <a:bodyPr>
            <a:noAutofit/>
          </a:bodyPr>
          <a:lstStyle/>
          <a:p>
            <a:r>
              <a:rPr lang="ru-RU" sz="2400" dirty="0" smtClean="0">
                <a:latin typeface="Arial Black" panose="020B0A04020102020204" pitchFamily="34" charset="0"/>
              </a:rPr>
              <a:t>МУЗЕЙ </a:t>
            </a:r>
            <a:r>
              <a:rPr lang="ru-RU" sz="2400" dirty="0">
                <a:latin typeface="Arial Black" panose="020B0A04020102020204" pitchFamily="34" charset="0"/>
              </a:rPr>
              <a:t>ИСТОРИИ АО «</a:t>
            </a:r>
            <a:r>
              <a:rPr lang="ru-RU" sz="2400" dirty="0" smtClean="0">
                <a:latin typeface="Arial Black" panose="020B0A04020102020204" pitchFamily="34" charset="0"/>
              </a:rPr>
              <a:t>АРЗАМАССКИЙ ПРИБОРОСТРОИТЕЛЬНЫЙ ЗАВОД ИМ</a:t>
            </a:r>
            <a:r>
              <a:rPr lang="ru-RU" sz="2400" dirty="0">
                <a:latin typeface="Arial Black" panose="020B0A04020102020204" pitchFamily="34" charset="0"/>
              </a:rPr>
              <a:t>. П.И. ПЛАНДИНА</a:t>
            </a:r>
            <a:r>
              <a:rPr lang="ru-RU" sz="2400" dirty="0" smtClean="0">
                <a:latin typeface="Arial Black" panose="020B0A04020102020204" pitchFamily="34" charset="0"/>
              </a:rPr>
              <a:t>»</a:t>
            </a:r>
            <a:r>
              <a:rPr lang="ru-RU" sz="2400" b="1" dirty="0">
                <a:latin typeface="Arial Black" panose="020B0A04020102020204" pitchFamily="34" charset="0"/>
              </a:rPr>
              <a:t/>
            </a:r>
            <a:br>
              <a:rPr lang="ru-RU" sz="2400" b="1" dirty="0">
                <a:latin typeface="Arial Black" panose="020B0A04020102020204" pitchFamily="34" charset="0"/>
              </a:rPr>
            </a:br>
            <a:r>
              <a:rPr lang="ru-RU" sz="4800" dirty="0" smtClean="0">
                <a:latin typeface="Arial Black" panose="020B0A04020102020204" pitchFamily="34" charset="0"/>
              </a:rPr>
              <a:t/>
            </a:r>
            <a:br>
              <a:rPr lang="ru-RU" sz="4800" dirty="0" smtClean="0">
                <a:latin typeface="Arial Black" panose="020B0A04020102020204" pitchFamily="34" charset="0"/>
              </a:rPr>
            </a:br>
            <a:r>
              <a:rPr lang="ru-RU" sz="2800" b="1" dirty="0" smtClean="0">
                <a:solidFill>
                  <a:srgbClr val="006666"/>
                </a:solidFill>
                <a:latin typeface="Arial Black" panose="020B0A04020102020204" pitchFamily="34" charset="0"/>
              </a:rPr>
              <a:t>ПРОСВЕТИТЕЛЬСКИЙ ПРОЕКТ</a:t>
            </a:r>
            <a:r>
              <a:rPr lang="ru-RU" sz="2800" b="1" dirty="0">
                <a:solidFill>
                  <a:srgbClr val="006666"/>
                </a:solidFill>
                <a:latin typeface="Arial Black" panose="020B0A04020102020204" pitchFamily="34" charset="0"/>
              </a:rPr>
              <a:t> </a:t>
            </a:r>
            <a:r>
              <a:rPr lang="ru-RU" sz="2800" b="1" dirty="0" smtClean="0">
                <a:solidFill>
                  <a:srgbClr val="006666"/>
                </a:solidFill>
                <a:latin typeface="Arial Black" panose="020B0A04020102020204" pitchFamily="34" charset="0"/>
              </a:rPr>
              <a:t/>
            </a:r>
            <a:br>
              <a:rPr lang="ru-RU" sz="2800" b="1" dirty="0" smtClean="0">
                <a:solidFill>
                  <a:srgbClr val="006666"/>
                </a:solidFill>
                <a:latin typeface="Arial Black" panose="020B0A04020102020204" pitchFamily="34" charset="0"/>
              </a:rPr>
            </a:br>
            <a:r>
              <a:rPr lang="ru-RU" sz="2800" b="1" dirty="0" smtClean="0">
                <a:solidFill>
                  <a:srgbClr val="006666"/>
                </a:solidFill>
                <a:latin typeface="Arial Black" panose="020B0A04020102020204" pitchFamily="34" charset="0"/>
              </a:rPr>
              <a:t>«НАШИ ЛЮДИ»</a:t>
            </a:r>
            <a:endParaRPr lang="ru-RU" sz="2800" b="1" dirty="0">
              <a:solidFill>
                <a:srgbClr val="006666"/>
              </a:solidFill>
              <a:latin typeface="Arial Black" panose="020B0A040201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68430" y="222306"/>
            <a:ext cx="2095361" cy="75284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75172" y="460328"/>
            <a:ext cx="2492885" cy="402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708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05753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008080"/>
                </a:solidFill>
                <a:latin typeface="Arial Black" panose="020B0A04020102020204" pitchFamily="34" charset="0"/>
              </a:rPr>
              <a:t>Описание проекта</a:t>
            </a:r>
            <a:endParaRPr lang="ru-RU" sz="2800" b="1" dirty="0">
              <a:solidFill>
                <a:srgbClr val="00808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159727"/>
            <a:ext cx="4743264" cy="401265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200" dirty="0"/>
              <a:t>Прошлое Арзамасского приборостроительного завода – это большая книга жизни, герои    которой – люди</a:t>
            </a:r>
            <a:r>
              <a:rPr lang="ru-RU" sz="2200" dirty="0" smtClean="0"/>
              <a:t>.</a:t>
            </a:r>
          </a:p>
          <a:p>
            <a:pPr marL="0" indent="0">
              <a:buNone/>
            </a:pPr>
            <a:r>
              <a:rPr lang="ru-RU" sz="2200" dirty="0" smtClean="0"/>
              <a:t>Проект </a:t>
            </a:r>
            <a:r>
              <a:rPr lang="ru-RU" sz="2200" dirty="0"/>
              <a:t>включает ряд просветительских </a:t>
            </a:r>
            <a:r>
              <a:rPr lang="ru-RU" sz="2200" dirty="0" smtClean="0"/>
              <a:t>мероприятий. Реализуется </a:t>
            </a:r>
            <a:r>
              <a:rPr lang="ru-RU" sz="2200" dirty="0"/>
              <a:t>с 2022 </a:t>
            </a:r>
            <a:r>
              <a:rPr lang="ru-RU" sz="2200" dirty="0" smtClean="0"/>
              <a:t>года. </a:t>
            </a:r>
          </a:p>
          <a:p>
            <a:pPr marL="0" indent="0">
              <a:buNone/>
            </a:pPr>
            <a:r>
              <a:rPr lang="ru-RU" sz="2200" dirty="0" smtClean="0"/>
              <a:t>Направлен на сохранение исторической памяти о выдающихся приборостроителях-</a:t>
            </a:r>
            <a:r>
              <a:rPr lang="ru-RU" sz="2200" dirty="0" err="1" smtClean="0"/>
              <a:t>арзамасцах</a:t>
            </a:r>
            <a:r>
              <a:rPr lang="ru-RU" sz="2200" dirty="0" smtClean="0"/>
              <a:t>.</a:t>
            </a:r>
          </a:p>
          <a:p>
            <a:pPr marL="0" indent="0">
              <a:buNone/>
            </a:pPr>
            <a:r>
              <a:rPr lang="ru-RU" sz="2200" dirty="0"/>
              <a:t>Р</a:t>
            </a:r>
            <a:r>
              <a:rPr lang="ru-RU" sz="2200" dirty="0" smtClean="0"/>
              <a:t>ассчитан на долгосрочную перспективу. </a:t>
            </a:r>
            <a:endParaRPr lang="en-US" sz="2200" dirty="0" smtClean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81464" y="53163"/>
            <a:ext cx="4529730" cy="3121814"/>
          </a:xfrm>
          <a:prstGeom prst="rect">
            <a:avLst/>
          </a:prstGeom>
        </p:spPr>
      </p:pic>
      <p:sp>
        <p:nvSpPr>
          <p:cNvPr id="5" name="Текст 8"/>
          <p:cNvSpPr txBox="1">
            <a:spLocks/>
          </p:cNvSpPr>
          <p:nvPr/>
        </p:nvSpPr>
        <p:spPr>
          <a:xfrm>
            <a:off x="838200" y="5054805"/>
            <a:ext cx="4559850" cy="1608533"/>
          </a:xfrm>
          <a:prstGeom prst="rect">
            <a:avLst/>
          </a:prstGeom>
          <a:solidFill>
            <a:srgbClr val="008080"/>
          </a:solidFill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ru-RU" sz="1600" b="1" dirty="0" smtClean="0"/>
              <a:t>Андрей Капустин, генеральный директор            АО «АПЗ»:</a:t>
            </a:r>
          </a:p>
          <a:p>
            <a:pPr marL="0" indent="0">
              <a:buNone/>
            </a:pPr>
            <a:r>
              <a:rPr lang="ru-RU" sz="1600" i="1" dirty="0" smtClean="0"/>
              <a:t>«В истории АПЗ сотни тех, кто достоин быть героем фильма, книги, выставки. И легендарная личность Николая Васильевича Хряпова – одна из них»</a:t>
            </a:r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10192215" y="189315"/>
            <a:ext cx="1555200" cy="279634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1400" b="1" dirty="0" smtClean="0"/>
              <a:t>Генеральный директор           АО «АПЗ» Андрей Капустин приветствует гостей памятного вечера                    к 100-летию первого главного инженера АПЗ</a:t>
            </a:r>
            <a:r>
              <a:rPr lang="ru-RU" sz="1400" b="1" dirty="0"/>
              <a:t> </a:t>
            </a:r>
            <a:r>
              <a:rPr lang="ru-RU" sz="1400" b="1" dirty="0" smtClean="0"/>
              <a:t>Н.В. Хряпова        в Музее истории предприятия.</a:t>
            </a:r>
          </a:p>
        </p:txBody>
      </p:sp>
      <p:sp>
        <p:nvSpPr>
          <p:cNvPr id="7" name="Текст 3"/>
          <p:cNvSpPr txBox="1">
            <a:spLocks/>
          </p:cNvSpPr>
          <p:nvPr/>
        </p:nvSpPr>
        <p:spPr>
          <a:xfrm>
            <a:off x="10768012" y="6108119"/>
            <a:ext cx="1311662" cy="7248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400" b="1" dirty="0" smtClean="0"/>
              <a:t>Видеосюжет   «К 100-летию Н.В. Хряпова»</a:t>
            </a:r>
            <a:endParaRPr lang="ru-RU" sz="1400" b="1" dirty="0"/>
          </a:p>
        </p:txBody>
      </p:sp>
      <p:pic>
        <p:nvPicPr>
          <p:cNvPr id="8" name="Рисунок 7">
            <a:hlinkClick r:id="rId3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68012" y="4937232"/>
            <a:ext cx="1171575" cy="113347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email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39587" y="4937232"/>
            <a:ext cx="178747" cy="23514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81464" y="3244301"/>
            <a:ext cx="4529730" cy="2636598"/>
          </a:xfrm>
          <a:prstGeom prst="rect">
            <a:avLst/>
          </a:prstGeom>
        </p:spPr>
      </p:pic>
      <p:sp>
        <p:nvSpPr>
          <p:cNvPr id="11" name="Объект 2"/>
          <p:cNvSpPr txBox="1">
            <a:spLocks/>
          </p:cNvSpPr>
          <p:nvPr/>
        </p:nvSpPr>
        <p:spPr>
          <a:xfrm rot="10800000" flipH="1" flipV="1">
            <a:off x="5581464" y="5950223"/>
            <a:ext cx="4454634" cy="7131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1400" b="1" dirty="0" smtClean="0"/>
              <a:t>Заводская поэтесса Татьяна Елисеева читает стихотворение на памятном вечере к 100-летию           Н.В. Хряпова. Январь, 202</a:t>
            </a:r>
            <a:r>
              <a:rPr lang="ru-RU" sz="1400" b="1" dirty="0"/>
              <a:t>3</a:t>
            </a:r>
            <a:r>
              <a:rPr lang="ru-RU" sz="1400" b="1" dirty="0" smtClean="0"/>
              <a:t> год </a:t>
            </a:r>
            <a:endParaRPr lang="ru-RU" sz="1400" b="1" dirty="0"/>
          </a:p>
        </p:txBody>
      </p:sp>
    </p:spTree>
    <p:extLst>
      <p:ext uri="{BB962C8B-B14F-4D97-AF65-F5344CB8AC3E}">
        <p14:creationId xmlns:p14="http://schemas.microsoft.com/office/powerpoint/2010/main" val="3525838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49997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008080"/>
                </a:solidFill>
                <a:latin typeface="Arial Black" panose="020B0A04020102020204" pitchFamily="34" charset="0"/>
              </a:rPr>
              <a:t>Идея проекта</a:t>
            </a:r>
            <a:endParaRPr lang="ru-RU" sz="3200" b="1" dirty="0">
              <a:solidFill>
                <a:srgbClr val="00808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1" y="1427356"/>
            <a:ext cx="3411408" cy="50538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200" dirty="0" smtClean="0"/>
              <a:t>Проект призван снизить остроту важных социальных проблем, характерных не только   для жителей Арзамаса,   но и всей России: </a:t>
            </a:r>
          </a:p>
          <a:p>
            <a:pPr marL="0" indent="0">
              <a:buNone/>
            </a:pPr>
            <a:r>
              <a:rPr lang="ru-RU" sz="2200" dirty="0" smtClean="0"/>
              <a:t>1) появление поколения молодежи, не имеющего исторической памяти,</a:t>
            </a:r>
          </a:p>
          <a:p>
            <a:pPr marL="0" indent="0">
              <a:buNone/>
            </a:pPr>
            <a:r>
              <a:rPr lang="ru-RU" sz="2200" dirty="0" smtClean="0"/>
              <a:t>2) недостаточное знание населением истории своей малой Родины.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95963" y="65579"/>
            <a:ext cx="3922485" cy="2331083"/>
          </a:xfrm>
          <a:prstGeom prst="rect">
            <a:avLst/>
          </a:prstGeom>
        </p:spPr>
      </p:pic>
      <p:sp>
        <p:nvSpPr>
          <p:cNvPr id="5" name="Объект 2"/>
          <p:cNvSpPr txBox="1">
            <a:spLocks/>
          </p:cNvSpPr>
          <p:nvPr/>
        </p:nvSpPr>
        <p:spPr>
          <a:xfrm>
            <a:off x="4342318" y="4967482"/>
            <a:ext cx="5403849" cy="7791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1400" b="1" dirty="0" smtClean="0"/>
              <a:t>В числе гостей</a:t>
            </a:r>
            <a:r>
              <a:rPr lang="ru-RU" sz="1400" b="1" dirty="0"/>
              <a:t> </a:t>
            </a:r>
            <a:r>
              <a:rPr lang="ru-RU" sz="1400" b="1" dirty="0" smtClean="0"/>
              <a:t>просветительских мероприятий - молодые приборостроители, учащиеся школ, высших и средних профессиональных учебных заведений города.</a:t>
            </a:r>
          </a:p>
        </p:txBody>
      </p:sp>
      <p:sp>
        <p:nvSpPr>
          <p:cNvPr id="6" name="Текст 3"/>
          <p:cNvSpPr txBox="1">
            <a:spLocks/>
          </p:cNvSpPr>
          <p:nvPr/>
        </p:nvSpPr>
        <p:spPr>
          <a:xfrm>
            <a:off x="9746167" y="6205381"/>
            <a:ext cx="2314134" cy="5241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400" b="1" dirty="0" smtClean="0"/>
              <a:t>Видеосюжет «К 105-летию П.И. Пландина»</a:t>
            </a:r>
            <a:endParaRPr lang="ru-RU" sz="1400" b="1" dirty="0"/>
          </a:p>
        </p:txBody>
      </p:sp>
      <p:pic>
        <p:nvPicPr>
          <p:cNvPr id="7" name="Рисунок 6">
            <a:hlinkClick r:id="rId3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87550" y="4967541"/>
            <a:ext cx="1171575" cy="116205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email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59125" y="5043331"/>
            <a:ext cx="201175" cy="26465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05409" y="2429556"/>
            <a:ext cx="3913039" cy="235123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45469" y="55756"/>
            <a:ext cx="3956270" cy="234090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45469" y="2420199"/>
            <a:ext cx="3982407" cy="2360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550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61148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008080"/>
                </a:solidFill>
                <a:latin typeface="Arial Black" panose="020B0A04020102020204" pitchFamily="34" charset="0"/>
              </a:rPr>
              <a:t>Цель и задачи проекта</a:t>
            </a:r>
            <a:endParaRPr lang="ru-RU" sz="3200" b="1" dirty="0">
              <a:solidFill>
                <a:srgbClr val="00808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315844"/>
            <a:ext cx="5495693" cy="48611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200" b="1" dirty="0" smtClean="0">
                <a:solidFill>
                  <a:srgbClr val="008080"/>
                </a:solidFill>
              </a:rPr>
              <a:t>Цель </a:t>
            </a:r>
            <a:r>
              <a:rPr lang="ru-RU" sz="2200" dirty="0" smtClean="0"/>
              <a:t>– содействие сохранению исторической памяти о выдающихся приборостроителях-</a:t>
            </a:r>
            <a:r>
              <a:rPr lang="ru-RU" sz="2200" dirty="0" err="1" smtClean="0"/>
              <a:t>арзамасцах</a:t>
            </a:r>
            <a:r>
              <a:rPr lang="ru-RU" sz="2200" dirty="0" smtClean="0"/>
              <a:t>.</a:t>
            </a:r>
          </a:p>
          <a:p>
            <a:pPr marL="0" indent="0">
              <a:buNone/>
            </a:pPr>
            <a:r>
              <a:rPr lang="ru-RU" sz="2200" b="1" dirty="0" smtClean="0">
                <a:solidFill>
                  <a:srgbClr val="008080"/>
                </a:solidFill>
              </a:rPr>
              <a:t>Задачи:</a:t>
            </a:r>
          </a:p>
          <a:p>
            <a:r>
              <a:rPr lang="ru-RU" sz="2200" dirty="0" smtClean="0"/>
              <a:t>выявить достоверные факты </a:t>
            </a:r>
            <a:r>
              <a:rPr lang="ru-RU" sz="2200" dirty="0"/>
              <a:t>из истории предприятия, </a:t>
            </a:r>
            <a:r>
              <a:rPr lang="ru-RU" sz="2200" dirty="0" smtClean="0"/>
              <a:t>биографий выдающихся приборостроителей,</a:t>
            </a:r>
          </a:p>
          <a:p>
            <a:r>
              <a:rPr lang="ru-RU" sz="2200" dirty="0" smtClean="0"/>
              <a:t>на примере судеб выдающихся земляков показать </a:t>
            </a:r>
            <a:r>
              <a:rPr lang="ru-RU" sz="2200" dirty="0"/>
              <a:t>молодым заводчанам, как важно быть увлеченным </a:t>
            </a:r>
            <a:r>
              <a:rPr lang="ru-RU" sz="2200" dirty="0" smtClean="0"/>
              <a:t>своей профессией,</a:t>
            </a:r>
          </a:p>
          <a:p>
            <a:r>
              <a:rPr lang="ru-RU" sz="2200" dirty="0" smtClean="0"/>
              <a:t>пополнить </a:t>
            </a:r>
            <a:r>
              <a:rPr lang="ru-RU" sz="2200" dirty="0"/>
              <a:t>фонды </a:t>
            </a:r>
            <a:r>
              <a:rPr lang="ru-RU" sz="2200" dirty="0" smtClean="0"/>
              <a:t>музея,</a:t>
            </a:r>
            <a:endParaRPr lang="ru-RU" sz="2200" dirty="0"/>
          </a:p>
          <a:p>
            <a:r>
              <a:rPr lang="ru-RU" sz="2200" dirty="0" smtClean="0"/>
              <a:t>воспитывать </a:t>
            </a:r>
            <a:r>
              <a:rPr lang="ru-RU" sz="2200" dirty="0"/>
              <a:t>патриотизм к малой родине в </a:t>
            </a:r>
            <a:r>
              <a:rPr lang="ru-RU" sz="2200" dirty="0" smtClean="0"/>
              <a:t>подростковой и </a:t>
            </a:r>
            <a:r>
              <a:rPr lang="ru-RU" sz="2200" dirty="0"/>
              <a:t>молодежной среде</a:t>
            </a:r>
            <a:r>
              <a:rPr lang="ru-RU" sz="2200" dirty="0" smtClean="0"/>
              <a:t>.</a:t>
            </a:r>
            <a:endParaRPr lang="ru-RU" sz="22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32287" y="0"/>
            <a:ext cx="4218211" cy="5865541"/>
          </a:xfrm>
          <a:prstGeom prst="rect">
            <a:avLst/>
          </a:prstGeom>
        </p:spPr>
      </p:pic>
      <p:sp>
        <p:nvSpPr>
          <p:cNvPr id="6" name="Объект 2"/>
          <p:cNvSpPr txBox="1">
            <a:spLocks/>
          </p:cNvSpPr>
          <p:nvPr/>
        </p:nvSpPr>
        <p:spPr>
          <a:xfrm>
            <a:off x="6732287" y="5942787"/>
            <a:ext cx="5311030" cy="7813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1400" b="1" dirty="0" smtClean="0"/>
              <a:t>Фото А. Леонова лично подарено  космонавтом бывшему командиру Л.З. </a:t>
            </a:r>
            <a:r>
              <a:rPr lang="ru-RU" sz="1400" b="1" dirty="0" err="1" smtClean="0"/>
              <a:t>Гормашу</a:t>
            </a:r>
            <a:r>
              <a:rPr lang="ru-RU" sz="1400" b="1" dirty="0" smtClean="0"/>
              <a:t> сразу после свершившегося полета. Обретено в апреле 2024 года во время исследования биографии приборостроителя Л.З. </a:t>
            </a:r>
            <a:r>
              <a:rPr lang="ru-RU" sz="1400" b="1" dirty="0" err="1" smtClean="0"/>
              <a:t>Гормаша</a:t>
            </a:r>
            <a:r>
              <a:rPr lang="ru-RU" sz="1400" b="1" dirty="0" smtClean="0"/>
              <a:t>.</a:t>
            </a:r>
            <a:endParaRPr lang="ru-RU" sz="1400" b="1" dirty="0"/>
          </a:p>
        </p:txBody>
      </p:sp>
    </p:spTree>
    <p:extLst>
      <p:ext uri="{BB962C8B-B14F-4D97-AF65-F5344CB8AC3E}">
        <p14:creationId xmlns:p14="http://schemas.microsoft.com/office/powerpoint/2010/main" val="3037241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4269059" cy="755459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>
                <a:solidFill>
                  <a:srgbClr val="008080"/>
                </a:solidFill>
                <a:latin typeface="Arial Black" panose="020B0A04020102020204" pitchFamily="34" charset="0"/>
              </a:rPr>
              <a:t>Направления работы</a:t>
            </a:r>
            <a:endParaRPr lang="ru-RU" sz="3200" b="1" dirty="0">
              <a:solidFill>
                <a:srgbClr val="00808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220944"/>
            <a:ext cx="4269059" cy="344026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200" dirty="0" smtClean="0"/>
              <a:t>Популяризация исторической персоны реализуется через комплекс просветительских мероприятий, каждое из которых находит своего зрителя: </a:t>
            </a:r>
          </a:p>
          <a:p>
            <a:pPr marL="0" indent="0">
              <a:buNone/>
            </a:pPr>
            <a:r>
              <a:rPr lang="ru-RU" sz="2200" b="1" dirty="0" smtClean="0">
                <a:solidFill>
                  <a:srgbClr val="008080"/>
                </a:solidFill>
              </a:rPr>
              <a:t>1) публикации </a:t>
            </a:r>
            <a:r>
              <a:rPr lang="ru-RU" sz="2200" dirty="0" smtClean="0"/>
              <a:t>(исследование, воспоминание),</a:t>
            </a:r>
          </a:p>
          <a:p>
            <a:pPr marL="0" indent="0">
              <a:buNone/>
            </a:pPr>
            <a:r>
              <a:rPr lang="ru-RU" sz="2200" b="1" dirty="0" smtClean="0">
                <a:solidFill>
                  <a:srgbClr val="008080"/>
                </a:solidFill>
              </a:rPr>
              <a:t>2) фильмы</a:t>
            </a:r>
            <a:r>
              <a:rPr lang="ru-RU" sz="2200" dirty="0" smtClean="0"/>
              <a:t>,</a:t>
            </a:r>
          </a:p>
          <a:p>
            <a:pPr marL="0" indent="0">
              <a:buNone/>
            </a:pPr>
            <a:r>
              <a:rPr lang="ru-RU" sz="2200" b="1" dirty="0" smtClean="0">
                <a:solidFill>
                  <a:srgbClr val="008080"/>
                </a:solidFill>
              </a:rPr>
              <a:t>3) </a:t>
            </a:r>
            <a:r>
              <a:rPr lang="ru-RU" sz="2200" b="1" dirty="0">
                <a:solidFill>
                  <a:srgbClr val="008080"/>
                </a:solidFill>
              </a:rPr>
              <a:t>т</a:t>
            </a:r>
            <a:r>
              <a:rPr lang="ru-RU" sz="2200" b="1" dirty="0" smtClean="0">
                <a:solidFill>
                  <a:srgbClr val="008080"/>
                </a:solidFill>
              </a:rPr>
              <a:t>ематические встречи</a:t>
            </a:r>
            <a:r>
              <a:rPr lang="ru-RU" sz="2200" dirty="0" smtClean="0"/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35779" y="69757"/>
            <a:ext cx="3390995" cy="2397283"/>
          </a:xfrm>
          <a:prstGeom prst="rect">
            <a:avLst/>
          </a:prstGeom>
        </p:spPr>
      </p:pic>
      <p:sp>
        <p:nvSpPr>
          <p:cNvPr id="5" name="Объект 2"/>
          <p:cNvSpPr txBox="1">
            <a:spLocks/>
          </p:cNvSpPr>
          <p:nvPr/>
        </p:nvSpPr>
        <p:spPr>
          <a:xfrm>
            <a:off x="5335778" y="5019641"/>
            <a:ext cx="4945646" cy="75883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1400" b="1" dirty="0" smtClean="0"/>
              <a:t>Вечер памяти фронтовика, приборостроителя Л.П. Волкова - совместный проект в честь Дня Победы со школами                и историко-художественным музеем города. Май, 2022 год</a:t>
            </a:r>
            <a:endParaRPr lang="ru-RU" sz="1400" b="1" dirty="0"/>
          </a:p>
        </p:txBody>
      </p:sp>
      <p:sp>
        <p:nvSpPr>
          <p:cNvPr id="6" name="Текст 8"/>
          <p:cNvSpPr txBox="1">
            <a:spLocks/>
          </p:cNvSpPr>
          <p:nvPr/>
        </p:nvSpPr>
        <p:spPr>
          <a:xfrm>
            <a:off x="838200" y="4661210"/>
            <a:ext cx="4269059" cy="1944814"/>
          </a:xfrm>
          <a:prstGeom prst="rect">
            <a:avLst/>
          </a:prstGeom>
          <a:solidFill>
            <a:srgbClr val="008080"/>
          </a:solidFill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ru-RU" sz="1600" b="1" dirty="0" smtClean="0"/>
              <a:t>Полина Голубева, учащаяся МБОУ СШ №12           им. А.И. Сорокина:</a:t>
            </a:r>
          </a:p>
          <a:p>
            <a:pPr marL="0" indent="0">
              <a:buNone/>
            </a:pPr>
            <a:r>
              <a:rPr lang="ru-RU" sz="1600" i="1" dirty="0" smtClean="0"/>
              <a:t>«Такие встречи полезны для подрастающего поколения. Это возможность окунуться        в историю, чтобы мы знали, помнили, чтили тех, кто отдал жизнь за мирное небо»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92538" y="69757"/>
            <a:ext cx="3390997" cy="239728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94567" y="2519121"/>
            <a:ext cx="3390994" cy="239728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35778" y="2519120"/>
            <a:ext cx="3390995" cy="2397281"/>
          </a:xfrm>
          <a:prstGeom prst="rect">
            <a:avLst/>
          </a:prstGeom>
        </p:spPr>
      </p:pic>
      <p:pic>
        <p:nvPicPr>
          <p:cNvPr id="11" name="Рисунок 10">
            <a:hlinkClick r:id="rId6"/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87165" y="5038304"/>
            <a:ext cx="1152525" cy="119062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8" cstate="email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39690" y="5062857"/>
            <a:ext cx="201175" cy="264650"/>
          </a:xfrm>
          <a:prstGeom prst="rect">
            <a:avLst/>
          </a:prstGeom>
        </p:spPr>
      </p:pic>
      <p:sp>
        <p:nvSpPr>
          <p:cNvPr id="13" name="Текст 3"/>
          <p:cNvSpPr txBox="1">
            <a:spLocks/>
          </p:cNvSpPr>
          <p:nvPr/>
        </p:nvSpPr>
        <p:spPr>
          <a:xfrm>
            <a:off x="9891132" y="6189582"/>
            <a:ext cx="2249734" cy="5346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400" b="1" dirty="0" smtClean="0"/>
              <a:t>Видеосюжет «Памяти фронтовика Л.П. Волкова»</a:t>
            </a:r>
            <a:endParaRPr lang="ru-RU" sz="1400" b="1" dirty="0"/>
          </a:p>
        </p:txBody>
      </p:sp>
    </p:spTree>
    <p:extLst>
      <p:ext uri="{BB962C8B-B14F-4D97-AF65-F5344CB8AC3E}">
        <p14:creationId xmlns:p14="http://schemas.microsoft.com/office/powerpoint/2010/main" val="1406223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3499624" cy="738846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008080"/>
                </a:solidFill>
                <a:latin typeface="Arial Black" panose="020B0A04020102020204" pitchFamily="34" charset="0"/>
              </a:rPr>
              <a:t>Публикации</a:t>
            </a:r>
            <a:endParaRPr lang="ru-RU" sz="3200" b="1" dirty="0">
              <a:solidFill>
                <a:srgbClr val="008080"/>
              </a:solidFill>
              <a:latin typeface="Arial Black" panose="020B0A04020102020204" pitchFamily="34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60166" y="0"/>
            <a:ext cx="3200400" cy="4550630"/>
          </a:xfrm>
        </p:spPr>
      </p:pic>
      <p:sp>
        <p:nvSpPr>
          <p:cNvPr id="5" name="Объект 2"/>
          <p:cNvSpPr txBox="1">
            <a:spLocks/>
          </p:cNvSpPr>
          <p:nvPr/>
        </p:nvSpPr>
        <p:spPr>
          <a:xfrm>
            <a:off x="5737303" y="702526"/>
            <a:ext cx="1839951" cy="8028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1400" b="1" dirty="0" smtClean="0"/>
              <a:t>Пост на страницах сообщества              АО «АПЗ» ВКонтакте</a:t>
            </a:r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838200" y="1103970"/>
            <a:ext cx="4659351" cy="51968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200" dirty="0" smtClean="0"/>
              <a:t>Проведено исследование биографий </a:t>
            </a:r>
            <a:r>
              <a:rPr lang="ru-RU" sz="2200" b="1" dirty="0" smtClean="0">
                <a:solidFill>
                  <a:srgbClr val="008080"/>
                </a:solidFill>
              </a:rPr>
              <a:t>8</a:t>
            </a:r>
            <a:r>
              <a:rPr lang="ru-RU" sz="2200" dirty="0" smtClean="0"/>
              <a:t> </a:t>
            </a:r>
            <a:r>
              <a:rPr lang="ru-RU" sz="2200" b="1" dirty="0" smtClean="0">
                <a:solidFill>
                  <a:srgbClr val="008080"/>
                </a:solidFill>
              </a:rPr>
              <a:t>приборостроителей</a:t>
            </a:r>
            <a:r>
              <a:rPr lang="ru-RU" sz="2200" dirty="0" smtClean="0"/>
              <a:t>.</a:t>
            </a:r>
          </a:p>
          <a:p>
            <a:pPr marL="0" indent="0">
              <a:buNone/>
            </a:pPr>
            <a:r>
              <a:rPr lang="ru-RU" sz="2200" dirty="0" smtClean="0"/>
              <a:t>Подготовлено к публикации </a:t>
            </a:r>
            <a:r>
              <a:rPr lang="ru-RU" sz="2200" b="1" dirty="0" smtClean="0">
                <a:solidFill>
                  <a:srgbClr val="008080"/>
                </a:solidFill>
              </a:rPr>
              <a:t>5 статей-исследований</a:t>
            </a:r>
            <a:r>
              <a:rPr lang="ru-RU" sz="2200" dirty="0" smtClean="0"/>
              <a:t> и </a:t>
            </a:r>
            <a:r>
              <a:rPr lang="ru-RU" sz="2200" b="1" dirty="0" smtClean="0">
                <a:solidFill>
                  <a:srgbClr val="008080"/>
                </a:solidFill>
              </a:rPr>
              <a:t>серия из 6 статей-воспоминаний</a:t>
            </a:r>
            <a:r>
              <a:rPr lang="ru-RU" sz="2200" dirty="0" smtClean="0"/>
              <a:t>.  </a:t>
            </a:r>
          </a:p>
          <a:p>
            <a:pPr marL="0" indent="0">
              <a:buNone/>
            </a:pPr>
            <a:r>
              <a:rPr lang="ru-RU" sz="2200" dirty="0" smtClean="0"/>
              <a:t>Опубликованы </a:t>
            </a:r>
            <a:r>
              <a:rPr lang="ru-RU" sz="2200" dirty="0"/>
              <a:t>на </a:t>
            </a:r>
            <a:r>
              <a:rPr lang="ru-RU" sz="2200" dirty="0" smtClean="0"/>
              <a:t>сайте предприятия, страницах                       в </a:t>
            </a:r>
            <a:r>
              <a:rPr lang="ru-RU" sz="2200" dirty="0"/>
              <a:t>социальных сетях, корпоративной </a:t>
            </a:r>
            <a:r>
              <a:rPr lang="ru-RU" sz="2200" dirty="0" smtClean="0"/>
              <a:t>   и </a:t>
            </a:r>
            <a:r>
              <a:rPr lang="ru-RU" sz="2200" dirty="0"/>
              <a:t>городских газет</a:t>
            </a:r>
            <a:r>
              <a:rPr lang="ru-RU" sz="2200" dirty="0" smtClean="0"/>
              <a:t>.</a:t>
            </a:r>
          </a:p>
          <a:p>
            <a:pPr marL="0" indent="0">
              <a:buNone/>
            </a:pPr>
            <a:endParaRPr lang="ru-RU" sz="2200" dirty="0" smtClean="0"/>
          </a:p>
          <a:p>
            <a:pPr marL="0" indent="0">
              <a:buNone/>
            </a:pPr>
            <a:r>
              <a:rPr lang="ru-RU" sz="2200" dirty="0" smtClean="0">
                <a:solidFill>
                  <a:srgbClr val="008080"/>
                </a:solidFill>
                <a:latin typeface="Arial Black" panose="020B0A04020102020204" pitchFamily="34" charset="0"/>
              </a:rPr>
              <a:t>Более 8 </a:t>
            </a:r>
            <a:r>
              <a:rPr lang="ru-RU" sz="2200" dirty="0" err="1" smtClean="0">
                <a:solidFill>
                  <a:srgbClr val="008080"/>
                </a:solidFill>
                <a:latin typeface="Arial Black" panose="020B0A04020102020204" pitchFamily="34" charset="0"/>
              </a:rPr>
              <a:t>тыс</a:t>
            </a:r>
            <a:r>
              <a:rPr lang="ru-RU" sz="2200" dirty="0" smtClean="0">
                <a:solidFill>
                  <a:srgbClr val="008080"/>
                </a:solidFill>
                <a:latin typeface="Arial Black" panose="020B0A04020102020204" pitchFamily="34" charset="0"/>
              </a:rPr>
              <a:t> </a:t>
            </a:r>
            <a:r>
              <a:rPr lang="ru-RU" sz="2200" dirty="0" smtClean="0"/>
              <a:t>просмотров               в сообществе ВКонтакте</a:t>
            </a:r>
          </a:p>
          <a:p>
            <a:pPr marL="0" indent="0">
              <a:buNone/>
            </a:pPr>
            <a:r>
              <a:rPr lang="ru-RU" sz="2200" dirty="0" smtClean="0">
                <a:solidFill>
                  <a:srgbClr val="008080"/>
                </a:solidFill>
                <a:latin typeface="Arial Black" panose="020B0A04020102020204" pitchFamily="34" charset="0"/>
              </a:rPr>
              <a:t>Около 55 </a:t>
            </a:r>
            <a:r>
              <a:rPr lang="ru-RU" sz="2200" dirty="0" err="1" smtClean="0">
                <a:solidFill>
                  <a:srgbClr val="008080"/>
                </a:solidFill>
                <a:latin typeface="Arial Black" panose="020B0A04020102020204" pitchFamily="34" charset="0"/>
              </a:rPr>
              <a:t>тыс</a:t>
            </a:r>
            <a:r>
              <a:rPr lang="ru-RU" sz="2200" dirty="0" smtClean="0">
                <a:solidFill>
                  <a:srgbClr val="008080"/>
                </a:solidFill>
                <a:latin typeface="Arial Black" panose="020B0A04020102020204" pitchFamily="34" charset="0"/>
              </a:rPr>
              <a:t> </a:t>
            </a:r>
            <a:r>
              <a:rPr lang="ru-RU" sz="2200" dirty="0" smtClean="0"/>
              <a:t>просмотров   через корпоративную газету</a:t>
            </a:r>
          </a:p>
          <a:p>
            <a:pPr marL="0" indent="0">
              <a:buNone/>
            </a:pPr>
            <a:endParaRPr lang="ru-RU" sz="2000" dirty="0" smtClean="0"/>
          </a:p>
          <a:p>
            <a:pPr>
              <a:buFontTx/>
              <a:buChar char="-"/>
            </a:pPr>
            <a:endParaRPr lang="ru-RU" sz="2000" dirty="0" smtClean="0"/>
          </a:p>
          <a:p>
            <a:pPr>
              <a:buFontTx/>
              <a:buChar char="-"/>
            </a:pPr>
            <a:endParaRPr lang="ru-RU" sz="20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54390" y="1445260"/>
            <a:ext cx="2677337" cy="3450125"/>
          </a:xfrm>
          <a:prstGeom prst="rect">
            <a:avLst/>
          </a:prstGeom>
        </p:spPr>
      </p:pic>
      <p:sp>
        <p:nvSpPr>
          <p:cNvPr id="7" name="Объект 2"/>
          <p:cNvSpPr txBox="1">
            <a:spLocks/>
          </p:cNvSpPr>
          <p:nvPr/>
        </p:nvSpPr>
        <p:spPr>
          <a:xfrm>
            <a:off x="10660566" y="2865863"/>
            <a:ext cx="1483112" cy="168476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1400" b="1" dirty="0" smtClean="0"/>
              <a:t>С него начинался завод. Лист 1. Корпоративная газета «Новатор»        от 19 мая 2023 года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9952433" y="4804792"/>
            <a:ext cx="1243391" cy="205320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97520" y="4550630"/>
            <a:ext cx="1336462" cy="2192021"/>
          </a:xfrm>
          <a:prstGeom prst="rect">
            <a:avLst/>
          </a:prstGeom>
        </p:spPr>
      </p:pic>
      <p:sp>
        <p:nvSpPr>
          <p:cNvPr id="10" name="Объект 2"/>
          <p:cNvSpPr txBox="1">
            <a:spLocks/>
          </p:cNvSpPr>
          <p:nvPr/>
        </p:nvSpPr>
        <p:spPr>
          <a:xfrm>
            <a:off x="5737303" y="5253156"/>
            <a:ext cx="2939102" cy="14894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1400" b="1" dirty="0" smtClean="0"/>
              <a:t>Автобиография (рукопись) первого директора завода А.И. Стафеева – уникальный для Музея истории АПЗ документ, обретенный благодаря взаимодействию              с РГАЭ (г. Москва)</a:t>
            </a:r>
          </a:p>
        </p:txBody>
      </p:sp>
    </p:spTree>
    <p:extLst>
      <p:ext uri="{BB962C8B-B14F-4D97-AF65-F5344CB8AC3E}">
        <p14:creationId xmlns:p14="http://schemas.microsoft.com/office/powerpoint/2010/main" val="3278692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49997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rgbClr val="008080"/>
                </a:solidFill>
                <a:latin typeface="Arial Black" panose="020B0A04020102020204" pitchFamily="34" charset="0"/>
              </a:rPr>
              <a:t>Ф</a:t>
            </a:r>
            <a:r>
              <a:rPr lang="ru-RU" sz="3200" b="1" dirty="0" smtClean="0">
                <a:solidFill>
                  <a:srgbClr val="008080"/>
                </a:solidFill>
                <a:latin typeface="Arial Black" panose="020B0A04020102020204" pitchFamily="34" charset="0"/>
              </a:rPr>
              <a:t>ильмы</a:t>
            </a:r>
            <a:endParaRPr lang="ru-RU" sz="3200" b="1" dirty="0">
              <a:solidFill>
                <a:srgbClr val="00808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1" y="1115122"/>
            <a:ext cx="5016190" cy="51518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100" dirty="0" smtClean="0"/>
              <a:t>Создано </a:t>
            </a:r>
            <a:r>
              <a:rPr lang="ru-RU" sz="2100" dirty="0">
                <a:solidFill>
                  <a:srgbClr val="008080"/>
                </a:solidFill>
                <a:latin typeface="Arial Black" panose="020B0A04020102020204" pitchFamily="34" charset="0"/>
              </a:rPr>
              <a:t>4</a:t>
            </a:r>
            <a:r>
              <a:rPr lang="ru-RU" sz="2100" dirty="0" smtClean="0">
                <a:solidFill>
                  <a:srgbClr val="008080"/>
                </a:solidFill>
                <a:latin typeface="Arial Black" panose="020B0A04020102020204" pitchFamily="34" charset="0"/>
              </a:rPr>
              <a:t> </a:t>
            </a:r>
            <a:r>
              <a:rPr lang="ru-RU" sz="2100" b="1" dirty="0" smtClean="0">
                <a:solidFill>
                  <a:srgbClr val="008080"/>
                </a:solidFill>
              </a:rPr>
              <a:t>фильма</a:t>
            </a:r>
            <a:r>
              <a:rPr lang="ru-RU" sz="2100" dirty="0" smtClean="0"/>
              <a:t> (являются частью телепроекта «Легенды АПЗ», реализуемого сотрудниками музея):</a:t>
            </a:r>
          </a:p>
          <a:p>
            <a:pPr marL="0" indent="0">
              <a:buNone/>
            </a:pPr>
            <a:r>
              <a:rPr lang="ru-RU" sz="2100" dirty="0" smtClean="0"/>
              <a:t>1) «Первый главный инженер»                   (о Н.В. </a:t>
            </a:r>
            <a:r>
              <a:rPr lang="ru-RU" sz="2100" dirty="0" err="1" smtClean="0"/>
              <a:t>Хряпове</a:t>
            </a:r>
            <a:r>
              <a:rPr lang="ru-RU" sz="2100" dirty="0" smtClean="0"/>
              <a:t>),</a:t>
            </a:r>
          </a:p>
          <a:p>
            <a:pPr marL="0" indent="0">
              <a:buNone/>
            </a:pPr>
            <a:r>
              <a:rPr lang="ru-RU" sz="2100" dirty="0" smtClean="0"/>
              <a:t>2) «Первый генеральный»                              (о П.И. </a:t>
            </a:r>
            <a:r>
              <a:rPr lang="ru-RU" sz="2100" dirty="0" err="1" smtClean="0"/>
              <a:t>Пландине</a:t>
            </a:r>
            <a:r>
              <a:rPr lang="ru-RU" sz="2100" dirty="0" smtClean="0"/>
              <a:t>), </a:t>
            </a:r>
          </a:p>
          <a:p>
            <a:pPr marL="0" indent="0">
              <a:buNone/>
            </a:pPr>
            <a:r>
              <a:rPr lang="ru-RU" sz="2100" dirty="0" smtClean="0"/>
              <a:t>3) «Любил училище, завод» (о директоре первого технического училища города А.П</a:t>
            </a:r>
            <a:r>
              <a:rPr lang="ru-RU" sz="2100" dirty="0"/>
              <a:t>. </a:t>
            </a:r>
            <a:r>
              <a:rPr lang="ru-RU" sz="2100" dirty="0" err="1" smtClean="0"/>
              <a:t>Кирбитове</a:t>
            </a:r>
            <a:r>
              <a:rPr lang="ru-RU" sz="2100" dirty="0" smtClean="0"/>
              <a:t>),</a:t>
            </a:r>
          </a:p>
          <a:p>
            <a:pPr marL="0" indent="0">
              <a:buNone/>
            </a:pPr>
            <a:r>
              <a:rPr lang="ru-RU" sz="2100" dirty="0" smtClean="0"/>
              <a:t>4) «Легендарный фрезеровщик»               (о единственном в Арзамасе Герое Социалистического труда С.Ф. </a:t>
            </a:r>
            <a:r>
              <a:rPr lang="ru-RU" sz="2100" dirty="0" err="1" smtClean="0"/>
              <a:t>Мезине</a:t>
            </a:r>
            <a:r>
              <a:rPr lang="ru-RU" sz="2100" dirty="0"/>
              <a:t>)</a:t>
            </a:r>
            <a:r>
              <a:rPr lang="ru-RU" sz="2100" dirty="0" smtClean="0"/>
              <a:t>  </a:t>
            </a:r>
            <a:endParaRPr lang="ru-RU" sz="21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010053" y="63794"/>
            <a:ext cx="4473948" cy="2754629"/>
          </a:xfrm>
          <a:prstGeom prst="rect">
            <a:avLst/>
          </a:prstGeom>
        </p:spPr>
      </p:pic>
      <p:sp>
        <p:nvSpPr>
          <p:cNvPr id="5" name="Объект 2"/>
          <p:cNvSpPr txBox="1">
            <a:spLocks/>
          </p:cNvSpPr>
          <p:nvPr/>
        </p:nvSpPr>
        <p:spPr>
          <a:xfrm>
            <a:off x="10484002" y="117221"/>
            <a:ext cx="1579757" cy="12404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1400" b="1" dirty="0" smtClean="0"/>
              <a:t>Первые зрители видеофильма      к 100-летию              Н.В. Хряпова.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sz="1400" b="1" dirty="0" smtClean="0"/>
              <a:t>Январь, 2023 год</a:t>
            </a:r>
            <a:endParaRPr lang="ru-RU" sz="1400" b="1" dirty="0"/>
          </a:p>
        </p:txBody>
      </p:sp>
      <p:pic>
        <p:nvPicPr>
          <p:cNvPr id="6" name="Рисунок 5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30283" y="5676108"/>
            <a:ext cx="1133475" cy="1114425"/>
          </a:xfrm>
          <a:prstGeom prst="rect">
            <a:avLst/>
          </a:prstGeom>
        </p:spPr>
      </p:pic>
      <p:sp>
        <p:nvSpPr>
          <p:cNvPr id="7" name="Текст 3"/>
          <p:cNvSpPr txBox="1">
            <a:spLocks/>
          </p:cNvSpPr>
          <p:nvPr/>
        </p:nvSpPr>
        <p:spPr>
          <a:xfrm>
            <a:off x="8441474" y="5842491"/>
            <a:ext cx="2626886" cy="84898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</a:pPr>
            <a:r>
              <a:rPr lang="ru-RU" sz="1400" b="1" dirty="0" smtClean="0"/>
              <a:t>Выпуск № 8 телепроекта «Легенды АПЗ». </a:t>
            </a:r>
            <a:r>
              <a:rPr lang="ru-RU" sz="1400" b="1" dirty="0"/>
              <a:t>«Первый главный </a:t>
            </a:r>
            <a:r>
              <a:rPr lang="ru-RU" sz="1400" b="1" dirty="0" smtClean="0"/>
              <a:t>инженер»                     (к 100-летию Н.В</a:t>
            </a:r>
            <a:r>
              <a:rPr lang="ru-RU" sz="1400" b="1" dirty="0"/>
              <a:t>. </a:t>
            </a:r>
            <a:r>
              <a:rPr lang="ru-RU" sz="1400" b="1" dirty="0" smtClean="0"/>
              <a:t>Хряпова)</a:t>
            </a:r>
            <a:endParaRPr lang="ru-RU" sz="1400" b="1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email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10054" y="5222505"/>
            <a:ext cx="201175" cy="26465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10053" y="2840774"/>
            <a:ext cx="4476267" cy="2757365"/>
          </a:xfrm>
          <a:prstGeom prst="rect">
            <a:avLst/>
          </a:prstGeom>
        </p:spPr>
      </p:pic>
      <p:sp>
        <p:nvSpPr>
          <p:cNvPr id="10" name="Объект 2"/>
          <p:cNvSpPr txBox="1">
            <a:spLocks/>
          </p:cNvSpPr>
          <p:nvPr/>
        </p:nvSpPr>
        <p:spPr>
          <a:xfrm>
            <a:off x="10484001" y="2797719"/>
            <a:ext cx="1579757" cy="178666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400" b="1" dirty="0" smtClean="0"/>
              <a:t>Кадр из фильма  </a:t>
            </a:r>
            <a:r>
              <a:rPr lang="ru-RU" sz="1400" b="1" dirty="0"/>
              <a:t>«Первый главный </a:t>
            </a:r>
            <a:r>
              <a:rPr lang="ru-RU" sz="1400" b="1" dirty="0" smtClean="0"/>
              <a:t>инженер», презентованный на вечере памяти в </a:t>
            </a:r>
            <a:r>
              <a:rPr lang="ru-RU" sz="1400" b="1" dirty="0"/>
              <a:t>М</a:t>
            </a:r>
            <a:r>
              <a:rPr lang="ru-RU" sz="1400" b="1" dirty="0" smtClean="0"/>
              <a:t>узее истории АПЗ.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sz="1400" b="1" dirty="0" smtClean="0"/>
              <a:t>Январь, 2023 год</a:t>
            </a:r>
            <a:endParaRPr lang="ru-RU" sz="1400" b="1" dirty="0"/>
          </a:p>
        </p:txBody>
      </p:sp>
    </p:spTree>
    <p:extLst>
      <p:ext uri="{BB962C8B-B14F-4D97-AF65-F5344CB8AC3E}">
        <p14:creationId xmlns:p14="http://schemas.microsoft.com/office/powerpoint/2010/main" val="1673147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4112941" cy="755752"/>
          </a:xfrm>
          <a:ln>
            <a:noFill/>
          </a:ln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rgbClr val="008080"/>
                </a:solidFill>
                <a:latin typeface="Arial Black" panose="020B0A04020102020204" pitchFamily="34" charset="0"/>
              </a:rPr>
              <a:t>Ф</a:t>
            </a:r>
            <a:r>
              <a:rPr lang="ru-RU" sz="3200" b="1" dirty="0" smtClean="0">
                <a:solidFill>
                  <a:srgbClr val="008080"/>
                </a:solidFill>
                <a:latin typeface="Arial Black" panose="020B0A04020102020204" pitchFamily="34" charset="0"/>
              </a:rPr>
              <a:t>ильмы</a:t>
            </a:r>
            <a:endParaRPr lang="ru-RU" sz="3200" dirty="0">
              <a:solidFill>
                <a:srgbClr val="008080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838200" y="1341176"/>
            <a:ext cx="3466172" cy="2595204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2200" dirty="0" smtClean="0"/>
              <a:t>Панорама города Козьмодемьянска (малая родина П.И. Пландина) </a:t>
            </a:r>
            <a:r>
              <a:rPr lang="ru-RU" sz="2200" dirty="0"/>
              <a:t> </a:t>
            </a:r>
            <a:r>
              <a:rPr lang="ru-RU" sz="2200" dirty="0" smtClean="0"/>
              <a:t>    и территория Марийского этнографического музея стали местом съемок фильма к 105-летию       П.И. Пландина.</a:t>
            </a:r>
            <a:endParaRPr lang="ru-RU" sz="2200" dirty="0"/>
          </a:p>
        </p:txBody>
      </p:sp>
      <p:sp>
        <p:nvSpPr>
          <p:cNvPr id="5" name="Текст 8"/>
          <p:cNvSpPr txBox="1">
            <a:spLocks/>
          </p:cNvSpPr>
          <p:nvPr/>
        </p:nvSpPr>
        <p:spPr>
          <a:xfrm>
            <a:off x="838200" y="4572000"/>
            <a:ext cx="5630312" cy="2070537"/>
          </a:xfrm>
          <a:prstGeom prst="rect">
            <a:avLst/>
          </a:prstGeom>
          <a:solidFill>
            <a:srgbClr val="008080"/>
          </a:solidFill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ru-RU" sz="1600" b="1" dirty="0" smtClean="0"/>
              <a:t>Анастасия Козлова, директор </a:t>
            </a:r>
            <a:r>
              <a:rPr lang="ru-RU" sz="1600" b="1" dirty="0"/>
              <a:t>К</a:t>
            </a:r>
            <a:r>
              <a:rPr lang="ru-RU" sz="1600" b="1" dirty="0" smtClean="0"/>
              <a:t>озьмодемьянского культурно-исторического музейного комплекса:</a:t>
            </a:r>
          </a:p>
          <a:p>
            <a:pPr marL="0" indent="0">
              <a:buNone/>
            </a:pPr>
            <a:r>
              <a:rPr lang="ru-RU" sz="1600" i="1" dirty="0" smtClean="0"/>
              <a:t>«Мы восхищены вашим трепетным отношением к памяти Павла Ивановича Пландина. Нас с вами объединяет преданность выбранному делу и уверенность в важности    и необходимости нашей работы. Надеемся на дальнейшее воплощение совместных культурных проектов»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35799" y="23655"/>
            <a:ext cx="4815929" cy="321019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21359" y="23655"/>
            <a:ext cx="2139845" cy="321019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83551" y="3254415"/>
            <a:ext cx="4377653" cy="2918074"/>
          </a:xfrm>
          <a:prstGeom prst="rect">
            <a:avLst/>
          </a:prstGeom>
        </p:spPr>
      </p:pic>
      <p:sp>
        <p:nvSpPr>
          <p:cNvPr id="10" name="Объект 2"/>
          <p:cNvSpPr txBox="1">
            <a:spLocks/>
          </p:cNvSpPr>
          <p:nvPr/>
        </p:nvSpPr>
        <p:spPr>
          <a:xfrm>
            <a:off x="7783551" y="6282262"/>
            <a:ext cx="3838967" cy="4494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1400" b="1" dirty="0"/>
              <a:t>Н</a:t>
            </a:r>
            <a:r>
              <a:rPr lang="ru-RU" sz="1400" b="1" dirty="0" smtClean="0"/>
              <a:t>а съемках видеофильма «Первый генеральный», г. Козьмодемьянск, 2023 год </a:t>
            </a:r>
            <a:endParaRPr lang="ru-RU" sz="1400" b="1" dirty="0"/>
          </a:p>
        </p:txBody>
      </p:sp>
    </p:spTree>
    <p:extLst>
      <p:ext uri="{BB962C8B-B14F-4D97-AF65-F5344CB8AC3E}">
        <p14:creationId xmlns:p14="http://schemas.microsoft.com/office/powerpoint/2010/main" val="1347268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199" y="365126"/>
            <a:ext cx="10621297" cy="643868"/>
          </a:xfrm>
          <a:ln>
            <a:noFill/>
          </a:ln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008080"/>
                </a:solidFill>
                <a:latin typeface="Arial Black" panose="020B0A04020102020204" pitchFamily="34" charset="0"/>
              </a:rPr>
              <a:t>Сотрудничество</a:t>
            </a:r>
            <a:endParaRPr lang="ru-RU" sz="3200" b="1" dirty="0">
              <a:solidFill>
                <a:srgbClr val="008080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838199" y="1130725"/>
            <a:ext cx="5297132" cy="3580412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2000" b="1" dirty="0" smtClean="0">
                <a:solidFill>
                  <a:srgbClr val="008080"/>
                </a:solidFill>
              </a:rPr>
              <a:t>Партнер </a:t>
            </a:r>
            <a:r>
              <a:rPr lang="ru-RU" sz="2000" dirty="0" smtClean="0"/>
              <a:t>- Художественно-исторический музей г. Козьмодемьянска</a:t>
            </a:r>
            <a:r>
              <a:rPr lang="ru-RU" sz="2000" dirty="0"/>
              <a:t> </a:t>
            </a:r>
            <a:r>
              <a:rPr lang="ru-RU" sz="2000" dirty="0" smtClean="0"/>
              <a:t>(«Малая Третьяковка       на Волге»)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sz="2000" b="1" dirty="0">
                <a:solidFill>
                  <a:srgbClr val="008080"/>
                </a:solidFill>
              </a:rPr>
              <a:t>П</a:t>
            </a:r>
            <a:r>
              <a:rPr lang="ru-RU" sz="2000" b="1" dirty="0" smtClean="0">
                <a:solidFill>
                  <a:srgbClr val="008080"/>
                </a:solidFill>
              </a:rPr>
              <a:t>амятное мероприятие «Пландины: отец      и сын» </a:t>
            </a:r>
            <a:r>
              <a:rPr lang="ru-RU" sz="2000" dirty="0" smtClean="0"/>
              <a:t>(к 135-летию И.М. Пландина                   и 105-летию П.И. Пландина):</a:t>
            </a:r>
          </a:p>
          <a:p>
            <a:pPr marL="457200" indent="-457200">
              <a:buAutoNum type="arabicParenR"/>
            </a:pPr>
            <a:r>
              <a:rPr lang="ru-RU" sz="2000" dirty="0" smtClean="0"/>
              <a:t>выставка </a:t>
            </a:r>
            <a:r>
              <a:rPr lang="ru-RU" sz="2000" dirty="0"/>
              <a:t>«Отец и сын</a:t>
            </a:r>
            <a:r>
              <a:rPr lang="ru-RU" sz="2000" dirty="0" smtClean="0"/>
              <a:t>»,</a:t>
            </a:r>
          </a:p>
          <a:p>
            <a:pPr marL="457200" indent="-457200">
              <a:buAutoNum type="arabicParenR"/>
            </a:pPr>
            <a:r>
              <a:rPr lang="ru-RU" sz="2000" dirty="0"/>
              <a:t>к</a:t>
            </a:r>
            <a:r>
              <a:rPr lang="ru-RU" sz="2000" dirty="0" smtClean="0"/>
              <a:t>ультурный взаимообмен,</a:t>
            </a:r>
          </a:p>
          <a:p>
            <a:pPr marL="457200" indent="-457200">
              <a:buAutoNum type="arabicParenR"/>
            </a:pPr>
            <a:r>
              <a:rPr lang="ru-RU" sz="2000" dirty="0" smtClean="0"/>
              <a:t>инициативы по </a:t>
            </a:r>
            <a:r>
              <a:rPr lang="ru-RU" sz="2000" dirty="0"/>
              <a:t>увековечиванию памяти Пландина-отца, заслуженного деятеля </a:t>
            </a:r>
            <a:r>
              <a:rPr lang="ru-RU" sz="2000" dirty="0" smtClean="0"/>
              <a:t>искусств </a:t>
            </a:r>
            <a:r>
              <a:rPr lang="ru-RU" sz="2000" dirty="0"/>
              <a:t>Марийской </a:t>
            </a:r>
            <a:r>
              <a:rPr lang="ru-RU" sz="2000" dirty="0" smtClean="0"/>
              <a:t>АССР.</a:t>
            </a:r>
          </a:p>
          <a:p>
            <a:pPr marL="0" indent="0">
              <a:buNone/>
            </a:pPr>
            <a:endParaRPr lang="ru-RU" sz="2000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ru-RU" sz="2000" dirty="0"/>
          </a:p>
        </p:txBody>
      </p:sp>
      <p:sp>
        <p:nvSpPr>
          <p:cNvPr id="8" name="Текст 8"/>
          <p:cNvSpPr txBox="1">
            <a:spLocks/>
          </p:cNvSpPr>
          <p:nvPr/>
        </p:nvSpPr>
        <p:spPr>
          <a:xfrm>
            <a:off x="851716" y="4832869"/>
            <a:ext cx="5297132" cy="1869014"/>
          </a:xfrm>
          <a:prstGeom prst="rect">
            <a:avLst/>
          </a:prstGeom>
          <a:solidFill>
            <a:srgbClr val="008080"/>
          </a:solidFill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ru-RU" sz="1600" b="1" dirty="0" smtClean="0"/>
              <a:t>Игорь Волков, председатель городского собрания депутатов г. Козьмодемьянска:</a:t>
            </a:r>
          </a:p>
          <a:p>
            <a:pPr marL="0" indent="0">
              <a:buNone/>
            </a:pPr>
            <a:r>
              <a:rPr lang="ru-RU" sz="1600" i="1" dirty="0" smtClean="0"/>
              <a:t>«Фамилию Пландин в Козьмодемьянске знают многие,      но не все понимают, что речь идет о разных людях. Большое спасибо заводчанам-</a:t>
            </a:r>
            <a:r>
              <a:rPr lang="ru-RU" sz="1600" i="1" dirty="0" err="1" smtClean="0"/>
              <a:t>пландинцам</a:t>
            </a:r>
            <a:r>
              <a:rPr lang="ru-RU" sz="1600" i="1" dirty="0" smtClean="0"/>
              <a:t>, что напомнили нам об этой семье»</a:t>
            </a:r>
          </a:p>
        </p:txBody>
      </p:sp>
      <p:sp>
        <p:nvSpPr>
          <p:cNvPr id="12" name="Текст 3"/>
          <p:cNvSpPr txBox="1">
            <a:spLocks/>
          </p:cNvSpPr>
          <p:nvPr/>
        </p:nvSpPr>
        <p:spPr>
          <a:xfrm>
            <a:off x="7474426" y="6035130"/>
            <a:ext cx="3412273" cy="6667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</a:pPr>
            <a:r>
              <a:rPr lang="ru-RU" sz="1400" b="1" dirty="0" smtClean="0"/>
              <a:t>Видеосюжет «Памятное мероприятие «Пландины: отец и сын»</a:t>
            </a:r>
            <a:endParaRPr lang="ru-RU" sz="1400" b="1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5060" y="2733480"/>
            <a:ext cx="4598020" cy="299882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5060" y="85149"/>
            <a:ext cx="4598020" cy="2599491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email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39933" y="5275183"/>
            <a:ext cx="201175" cy="264650"/>
          </a:xfrm>
          <a:prstGeom prst="rect">
            <a:avLst/>
          </a:prstGeom>
        </p:spPr>
      </p:pic>
      <p:pic>
        <p:nvPicPr>
          <p:cNvPr id="5" name="Рисунок 4">
            <a:hlinkClick r:id="rId5"/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78471" y="5539833"/>
            <a:ext cx="1162050" cy="1162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9418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7435" y="365126"/>
            <a:ext cx="5150480" cy="632402"/>
          </a:xfrm>
          <a:ln>
            <a:noFill/>
          </a:ln>
        </p:spPr>
        <p:txBody>
          <a:bodyPr>
            <a:normAutofit fontScale="90000"/>
          </a:bodyPr>
          <a:lstStyle/>
          <a:p>
            <a:r>
              <a:rPr lang="ru-RU" sz="3200" b="1" dirty="0" smtClean="0">
                <a:solidFill>
                  <a:srgbClr val="008080"/>
                </a:solidFill>
                <a:latin typeface="Arial Black" panose="020B0A04020102020204" pitchFamily="34" charset="0"/>
              </a:rPr>
              <a:t>Тематические встречи</a:t>
            </a:r>
            <a:endParaRPr lang="ru-RU" sz="3200" b="1" dirty="0">
              <a:solidFill>
                <a:srgbClr val="008080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617518" y="997528"/>
            <a:ext cx="4875338" cy="225836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000" b="1" dirty="0">
                <a:solidFill>
                  <a:srgbClr val="008080"/>
                </a:solidFill>
              </a:rPr>
              <a:t>Формы</a:t>
            </a:r>
            <a:r>
              <a:rPr lang="ru-RU" sz="2000" dirty="0"/>
              <a:t> – премьера фильма, «диалог поколений», творческий вечер, урок </a:t>
            </a:r>
            <a:r>
              <a:rPr lang="ru-RU" sz="2000" dirty="0" smtClean="0"/>
              <a:t>          в </a:t>
            </a:r>
            <a:r>
              <a:rPr lang="ru-RU" sz="2000" dirty="0"/>
              <a:t>музее, встреча с профессионалом.</a:t>
            </a:r>
          </a:p>
          <a:p>
            <a:pPr marL="0" indent="0">
              <a:buNone/>
            </a:pPr>
            <a:r>
              <a:rPr lang="ru-RU" sz="2000" b="1" dirty="0" smtClean="0">
                <a:solidFill>
                  <a:srgbClr val="008080"/>
                </a:solidFill>
              </a:rPr>
              <a:t>Зрители</a:t>
            </a:r>
            <a:r>
              <a:rPr lang="ru-RU" sz="2000" dirty="0" smtClean="0"/>
              <a:t> - городская </a:t>
            </a:r>
            <a:r>
              <a:rPr lang="ru-RU" sz="2000" dirty="0"/>
              <a:t>общественность, ветераны завода, современное поколение приборостроителей, в числе которых                       и молодежь</a:t>
            </a:r>
            <a:r>
              <a:rPr lang="ru-RU" sz="2000" dirty="0" smtClean="0"/>
              <a:t>.</a:t>
            </a:r>
          </a:p>
          <a:p>
            <a:pPr marL="0" indent="0">
              <a:buNone/>
            </a:pPr>
            <a:endParaRPr lang="ru-RU" sz="2000" dirty="0"/>
          </a:p>
          <a:p>
            <a:pPr marL="0" indent="0">
              <a:buFont typeface="Arial" panose="020B0604020202020204" pitchFamily="34" charset="0"/>
              <a:buNone/>
            </a:pPr>
            <a:endParaRPr lang="ru-RU" sz="2000" dirty="0" smtClean="0"/>
          </a:p>
        </p:txBody>
      </p:sp>
      <p:sp>
        <p:nvSpPr>
          <p:cNvPr id="6" name="Текст 8"/>
          <p:cNvSpPr txBox="1">
            <a:spLocks/>
          </p:cNvSpPr>
          <p:nvPr/>
        </p:nvSpPr>
        <p:spPr>
          <a:xfrm>
            <a:off x="617517" y="3823254"/>
            <a:ext cx="4701615" cy="1328141"/>
          </a:xfrm>
          <a:prstGeom prst="rect">
            <a:avLst/>
          </a:prstGeom>
          <a:solidFill>
            <a:srgbClr val="008080"/>
          </a:solidFill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ru-RU" sz="1600" b="1" dirty="0" smtClean="0"/>
              <a:t>Нина Балаева, почетный ветеран АО «АПЗ»:</a:t>
            </a:r>
          </a:p>
          <a:p>
            <a:pPr marL="0" indent="0">
              <a:buNone/>
            </a:pPr>
            <a:r>
              <a:rPr lang="ru-RU" sz="1600" i="1" dirty="0" smtClean="0"/>
              <a:t>«Прекрасный вечер! Мы, ветераны завода              и молодые приборостроители, всегда будем помнить Павла Ивановича Пландина»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62060" y="3255894"/>
            <a:ext cx="2410602" cy="340975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22480" y="3255895"/>
            <a:ext cx="4209955" cy="2309887"/>
          </a:xfrm>
          <a:prstGeom prst="rect">
            <a:avLst/>
          </a:prstGeom>
        </p:spPr>
      </p:pic>
      <p:sp>
        <p:nvSpPr>
          <p:cNvPr id="11" name="Объект 2"/>
          <p:cNvSpPr txBox="1">
            <a:spLocks/>
          </p:cNvSpPr>
          <p:nvPr/>
        </p:nvSpPr>
        <p:spPr>
          <a:xfrm>
            <a:off x="5522480" y="6046900"/>
            <a:ext cx="4184756" cy="6355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Font typeface="Arial" panose="020B0604020202020204" pitchFamily="34" charset="0"/>
              <a:buNone/>
            </a:pPr>
            <a:r>
              <a:rPr lang="ru-RU" sz="1400" b="1" dirty="0" smtClean="0"/>
              <a:t>Памятный вечер к 105-летию П.И. Пландина.</a:t>
            </a:r>
          </a:p>
          <a:p>
            <a:pPr marL="0" indent="0" algn="r">
              <a:buFont typeface="Arial" panose="020B0604020202020204" pitchFamily="34" charset="0"/>
              <a:buNone/>
            </a:pPr>
            <a:r>
              <a:rPr lang="ru-RU" sz="1400" b="1" dirty="0" smtClean="0"/>
              <a:t>Октябрь, 2023 год</a:t>
            </a:r>
            <a:endParaRPr lang="ru-RU" sz="1400" b="1" dirty="0"/>
          </a:p>
        </p:txBody>
      </p:sp>
      <p:pic>
        <p:nvPicPr>
          <p:cNvPr id="13" name="Рисунок 12">
            <a:hlinkClick r:id="rId4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7517" y="5452945"/>
            <a:ext cx="1114425" cy="1114425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6" cstate="email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18522" y="5498448"/>
            <a:ext cx="201175" cy="264650"/>
          </a:xfrm>
          <a:prstGeom prst="rect">
            <a:avLst/>
          </a:prstGeom>
        </p:spPr>
      </p:pic>
      <p:sp>
        <p:nvSpPr>
          <p:cNvPr id="15" name="Текст 3"/>
          <p:cNvSpPr txBox="1">
            <a:spLocks/>
          </p:cNvSpPr>
          <p:nvPr/>
        </p:nvSpPr>
        <p:spPr>
          <a:xfrm>
            <a:off x="1818522" y="5961737"/>
            <a:ext cx="2457753" cy="6056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400" b="1" dirty="0" smtClean="0"/>
              <a:t>Выпуск № 10 телепроекта «Легенды АПЗ». </a:t>
            </a:r>
            <a:r>
              <a:rPr lang="ru-RU" sz="1400" b="1" dirty="0"/>
              <a:t>«Первый генеральный</a:t>
            </a:r>
            <a:r>
              <a:rPr lang="ru-RU" sz="1400" b="1" dirty="0" smtClean="0"/>
              <a:t>»</a:t>
            </a:r>
            <a:endParaRPr lang="ru-RU" sz="1400" b="1" dirty="0"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22480" y="409470"/>
            <a:ext cx="4209955" cy="280208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62060" y="1182030"/>
            <a:ext cx="2410602" cy="2029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659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4068060" cy="816904"/>
          </a:xfrm>
        </p:spPr>
        <p:txBody>
          <a:bodyPr>
            <a:normAutofit fontScale="90000"/>
          </a:bodyPr>
          <a:lstStyle/>
          <a:p>
            <a:r>
              <a:rPr lang="ru-RU" sz="3200" b="1" dirty="0">
                <a:solidFill>
                  <a:srgbClr val="008080"/>
                </a:solidFill>
                <a:latin typeface="Arial Black" panose="020B0A04020102020204" pitchFamily="34" charset="0"/>
              </a:rPr>
              <a:t>Тематические встречи</a:t>
            </a:r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63016" y="-11921"/>
            <a:ext cx="3524010" cy="2349338"/>
          </a:xfrm>
        </p:spPr>
      </p:pic>
      <p:sp>
        <p:nvSpPr>
          <p:cNvPr id="4" name="Текст 8"/>
          <p:cNvSpPr txBox="1">
            <a:spLocks/>
          </p:cNvSpPr>
          <p:nvPr/>
        </p:nvSpPr>
        <p:spPr>
          <a:xfrm>
            <a:off x="687519" y="4306166"/>
            <a:ext cx="4269059" cy="2185640"/>
          </a:xfrm>
          <a:prstGeom prst="rect">
            <a:avLst/>
          </a:prstGeom>
          <a:solidFill>
            <a:srgbClr val="008080"/>
          </a:solidFill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ru-RU" sz="1600" b="1" dirty="0" smtClean="0"/>
              <a:t>Андрей Капустин, генеральный директор    АО «АПЗ»:</a:t>
            </a:r>
          </a:p>
          <a:p>
            <a:pPr marL="0" indent="0">
              <a:buNone/>
            </a:pPr>
            <a:r>
              <a:rPr lang="ru-RU" sz="1600" i="1" dirty="0" smtClean="0"/>
              <a:t>«На нашем предприятии сложилась хорошая традиция отмечать юбилейные даты, связанные с именами выдающихся приборостроителей. Благодаря таким встречам мы не только сохраняем, но и передаем память новому поколению заводчан»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63016" y="2364653"/>
            <a:ext cx="4920185" cy="327935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97950" y="0"/>
            <a:ext cx="3506127" cy="2337417"/>
          </a:xfrm>
          <a:prstGeom prst="rect">
            <a:avLst/>
          </a:prstGeom>
        </p:spPr>
      </p:pic>
      <p:sp>
        <p:nvSpPr>
          <p:cNvPr id="8" name="Объект 2"/>
          <p:cNvSpPr txBox="1">
            <a:spLocks/>
          </p:cNvSpPr>
          <p:nvPr/>
        </p:nvSpPr>
        <p:spPr>
          <a:xfrm>
            <a:off x="5544478" y="5768521"/>
            <a:ext cx="4302049" cy="56458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1400" b="1" dirty="0" smtClean="0"/>
              <a:t>Памятный вечер «Полвека с заводом» к 85-летию А.П. Червякова. Март, 202</a:t>
            </a:r>
            <a:r>
              <a:rPr lang="en-US" sz="1400" b="1" dirty="0" smtClean="0"/>
              <a:t>4</a:t>
            </a:r>
            <a:r>
              <a:rPr lang="ru-RU" sz="1400" b="1" dirty="0" smtClean="0"/>
              <a:t> год </a:t>
            </a:r>
            <a:endParaRPr lang="ru-RU" sz="1400" b="1" dirty="0"/>
          </a:p>
        </p:txBody>
      </p:sp>
      <p:sp>
        <p:nvSpPr>
          <p:cNvPr id="9" name="Текст 3"/>
          <p:cNvSpPr txBox="1">
            <a:spLocks/>
          </p:cNvSpPr>
          <p:nvPr/>
        </p:nvSpPr>
        <p:spPr>
          <a:xfrm>
            <a:off x="10730023" y="6125612"/>
            <a:ext cx="1519393" cy="7323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400" b="1" dirty="0" smtClean="0"/>
              <a:t>Видеосюжет      «К 85-летию      А.П. Червякова»</a:t>
            </a:r>
            <a:endParaRPr lang="ru-RU" sz="1400" b="1" dirty="0"/>
          </a:p>
        </p:txBody>
      </p:sp>
      <p:sp>
        <p:nvSpPr>
          <p:cNvPr id="10" name="Объект 2"/>
          <p:cNvSpPr txBox="1">
            <a:spLocks/>
          </p:cNvSpPr>
          <p:nvPr/>
        </p:nvSpPr>
        <p:spPr>
          <a:xfrm>
            <a:off x="737839" y="1153255"/>
            <a:ext cx="4168421" cy="2537799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2000" b="1" dirty="0" smtClean="0">
                <a:solidFill>
                  <a:srgbClr val="008080"/>
                </a:solidFill>
              </a:rPr>
              <a:t>Темы</a:t>
            </a:r>
            <a:r>
              <a:rPr lang="ru-RU" sz="2000" dirty="0" smtClean="0"/>
              <a:t> – жизненный и трудовой путь приборостроителей в истории предприятия.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sz="2000" b="1" dirty="0" smtClean="0">
                <a:solidFill>
                  <a:srgbClr val="008080"/>
                </a:solidFill>
              </a:rPr>
              <a:t>4 вечера памяти </a:t>
            </a:r>
            <a:r>
              <a:rPr lang="ru-RU" sz="2000" dirty="0" smtClean="0"/>
              <a:t>и</a:t>
            </a:r>
            <a:r>
              <a:rPr lang="ru-RU" sz="2000" b="1" dirty="0" smtClean="0">
                <a:solidFill>
                  <a:srgbClr val="008080"/>
                </a:solidFill>
              </a:rPr>
              <a:t> серия из 8 встреч </a:t>
            </a:r>
            <a:r>
              <a:rPr lang="ru-RU" sz="2000" dirty="0" smtClean="0"/>
              <a:t>с учащимися инженерных классов, которые посетило</a:t>
            </a:r>
            <a:r>
              <a:rPr lang="ru-RU" sz="2000" dirty="0" smtClean="0">
                <a:solidFill>
                  <a:srgbClr val="008080"/>
                </a:solidFill>
              </a:rPr>
              <a:t> </a:t>
            </a:r>
            <a:r>
              <a:rPr lang="ru-RU" sz="2000" b="1" dirty="0" smtClean="0">
                <a:solidFill>
                  <a:srgbClr val="008080"/>
                </a:solidFill>
              </a:rPr>
              <a:t>741 человек.</a:t>
            </a:r>
            <a:endParaRPr lang="ru-RU" sz="2000" b="1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ru-RU" sz="2000" dirty="0" smtClean="0"/>
              <a:t> </a:t>
            </a:r>
            <a:endParaRPr lang="ru-RU" sz="2000" dirty="0"/>
          </a:p>
        </p:txBody>
      </p:sp>
      <p:pic>
        <p:nvPicPr>
          <p:cNvPr id="3" name="Рисунок 2">
            <a:hlinkClick r:id="rId5"/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30023" y="4898289"/>
            <a:ext cx="1162050" cy="115252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 cstate="email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92073" y="5039381"/>
            <a:ext cx="201175" cy="264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661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4379706" cy="839207"/>
          </a:xfrm>
        </p:spPr>
        <p:txBody>
          <a:bodyPr>
            <a:normAutofit fontScale="90000"/>
          </a:bodyPr>
          <a:lstStyle/>
          <a:p>
            <a:r>
              <a:rPr lang="ru-RU" sz="3200" b="1" dirty="0">
                <a:solidFill>
                  <a:srgbClr val="008080"/>
                </a:solidFill>
                <a:latin typeface="Arial Black" panose="020B0A04020102020204" pitchFamily="34" charset="0"/>
              </a:rPr>
              <a:t>Тематические встречи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737837" y="1382750"/>
            <a:ext cx="4480069" cy="299967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 smtClean="0">
                <a:solidFill>
                  <a:srgbClr val="008080"/>
                </a:solidFill>
              </a:rPr>
              <a:t>Всероссийская акция «Гагаринский урок»</a:t>
            </a:r>
          </a:p>
          <a:p>
            <a:pPr marL="0" indent="0">
              <a:buNone/>
            </a:pPr>
            <a:r>
              <a:rPr lang="ru-RU" sz="2000" dirty="0" smtClean="0"/>
              <a:t>Мероприятие было адаптировано    под задачи проекта, включив блок       «1970 год: визит А.А. Леонова                 в Арзамас», часть которого -иллюстрированный рассказ                     о приборостроителе Л.З. </a:t>
            </a:r>
            <a:r>
              <a:rPr lang="ru-RU" sz="2000" dirty="0" err="1" smtClean="0"/>
              <a:t>Гормаше</a:t>
            </a:r>
            <a:r>
              <a:rPr lang="ru-RU" sz="2000" dirty="0" smtClean="0"/>
              <a:t>.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74178" y="0"/>
            <a:ext cx="3417822" cy="2274849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27180" y="2327944"/>
            <a:ext cx="5238661" cy="349153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92784" y="-8967"/>
            <a:ext cx="3431293" cy="2283816"/>
          </a:xfrm>
          <a:prstGeom prst="rect">
            <a:avLst/>
          </a:prstGeom>
        </p:spPr>
      </p:pic>
      <p:sp>
        <p:nvSpPr>
          <p:cNvPr id="8" name="Текст 8"/>
          <p:cNvSpPr txBox="1">
            <a:spLocks/>
          </p:cNvSpPr>
          <p:nvPr/>
        </p:nvSpPr>
        <p:spPr>
          <a:xfrm>
            <a:off x="737837" y="4730138"/>
            <a:ext cx="4347117" cy="1665657"/>
          </a:xfrm>
          <a:prstGeom prst="rect">
            <a:avLst/>
          </a:prstGeom>
          <a:solidFill>
            <a:srgbClr val="008080"/>
          </a:solidFill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ru-RU" sz="1600" b="1" dirty="0" smtClean="0"/>
              <a:t>Лаврентий </a:t>
            </a:r>
            <a:r>
              <a:rPr lang="ru-RU" sz="1600" b="1" dirty="0" err="1" smtClean="0"/>
              <a:t>Гормаш</a:t>
            </a:r>
            <a:r>
              <a:rPr lang="ru-RU" sz="1600" b="1" dirty="0" smtClean="0"/>
              <a:t> об Алексее Леонове:</a:t>
            </a:r>
          </a:p>
          <a:p>
            <a:pPr marL="0" indent="0">
              <a:buNone/>
            </a:pPr>
            <a:r>
              <a:rPr lang="ru-RU" sz="1600" i="1" dirty="0" smtClean="0"/>
              <a:t>«</a:t>
            </a:r>
            <a:r>
              <a:rPr lang="ru-RU" sz="1600" i="1" dirty="0">
                <a:ea typeface="Calibri" panose="020F0502020204030204" pitchFamily="34" charset="0"/>
              </a:rPr>
              <a:t>Никто и предположить не мог, что один </a:t>
            </a:r>
            <a:r>
              <a:rPr lang="ru-RU" sz="1600" i="1" dirty="0" smtClean="0">
                <a:ea typeface="Calibri" panose="020F0502020204030204" pitchFamily="34" charset="0"/>
              </a:rPr>
              <a:t>     из </a:t>
            </a:r>
            <a:r>
              <a:rPr lang="ru-RU" sz="1600" i="1" dirty="0">
                <a:ea typeface="Calibri" panose="020F0502020204030204" pitchFamily="34" charset="0"/>
              </a:rPr>
              <a:t>летчиков эскадрильи, в которой я был заместителем командира по летной части, </a:t>
            </a:r>
            <a:r>
              <a:rPr lang="ru-RU" sz="1600" i="1" dirty="0" smtClean="0">
                <a:ea typeface="Calibri" panose="020F0502020204030204" pitchFamily="34" charset="0"/>
              </a:rPr>
              <a:t>станет </a:t>
            </a:r>
            <a:r>
              <a:rPr lang="ru-RU" sz="1600" i="1" dirty="0">
                <a:ea typeface="Calibri" panose="020F0502020204030204" pitchFamily="34" charset="0"/>
              </a:rPr>
              <a:t>космонавтом и первым из землян выйдет в открытый </a:t>
            </a:r>
            <a:r>
              <a:rPr lang="ru-RU" sz="1600" i="1" dirty="0" smtClean="0">
                <a:ea typeface="Calibri" panose="020F0502020204030204" pitchFamily="34" charset="0"/>
              </a:rPr>
              <a:t>космос».</a:t>
            </a:r>
            <a:endParaRPr lang="ru-RU" sz="1600" i="1" dirty="0"/>
          </a:p>
        </p:txBody>
      </p:sp>
      <p:sp>
        <p:nvSpPr>
          <p:cNvPr id="9" name="Текст 3"/>
          <p:cNvSpPr txBox="1">
            <a:spLocks/>
          </p:cNvSpPr>
          <p:nvPr/>
        </p:nvSpPr>
        <p:spPr>
          <a:xfrm>
            <a:off x="9265347" y="5817422"/>
            <a:ext cx="1300494" cy="8920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400" b="1" dirty="0" smtClean="0"/>
              <a:t>Видеосюжет      «Гагаринский урок». Апрель 2024 года</a:t>
            </a:r>
            <a:endParaRPr lang="ru-RU" sz="1400" b="1" dirty="0"/>
          </a:p>
        </p:txBody>
      </p:sp>
      <p:pic>
        <p:nvPicPr>
          <p:cNvPr id="10" name="Рисунок 9">
            <a:hlinkClick r:id="rId5"/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67016" y="5488201"/>
            <a:ext cx="1152525" cy="116205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 cstate="email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19541" y="5298317"/>
            <a:ext cx="201175" cy="264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817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4379706" cy="839207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>
                <a:solidFill>
                  <a:srgbClr val="008080"/>
                </a:solidFill>
                <a:latin typeface="Arial Black" panose="020B0A04020102020204" pitchFamily="34" charset="0"/>
              </a:rPr>
              <a:t>«Пландинский </a:t>
            </a:r>
            <a:r>
              <a:rPr lang="ru-RU" sz="3200" b="1" dirty="0">
                <a:solidFill>
                  <a:srgbClr val="008080"/>
                </a:solidFill>
                <a:latin typeface="Arial Black" panose="020B0A04020102020204" pitchFamily="34" charset="0"/>
              </a:rPr>
              <a:t>урок</a:t>
            </a:r>
            <a:r>
              <a:rPr lang="ru-RU" sz="3200" b="1" dirty="0" smtClean="0">
                <a:solidFill>
                  <a:srgbClr val="008080"/>
                </a:solidFill>
                <a:latin typeface="Arial Black" panose="020B0A04020102020204" pitchFamily="34" charset="0"/>
              </a:rPr>
              <a:t>»</a:t>
            </a:r>
            <a:endParaRPr lang="ru-RU" sz="3200" b="1" dirty="0">
              <a:solidFill>
                <a:srgbClr val="00808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737838" y="1382750"/>
            <a:ext cx="4224456" cy="299967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 smtClean="0">
                <a:solidFill>
                  <a:srgbClr val="008080"/>
                </a:solidFill>
              </a:rPr>
              <a:t>Краеведческий                                       и профориентационный компонент: </a:t>
            </a:r>
            <a:r>
              <a:rPr lang="ru-RU" sz="2000" dirty="0" smtClean="0"/>
              <a:t>путь легендарного фрезеровщика Мезина С.Ф., единственного арзамасца-Героя </a:t>
            </a:r>
            <a:r>
              <a:rPr lang="ru-RU" sz="2000" dirty="0" err="1" smtClean="0"/>
              <a:t>Соцтруда</a:t>
            </a:r>
            <a:r>
              <a:rPr lang="ru-RU" sz="2000" dirty="0" smtClean="0"/>
              <a:t> + разговор о профессии «Фрезеровщик» и встреча                    с профессионалом. </a:t>
            </a:r>
            <a:endParaRPr lang="ru-RU" sz="2000" b="1" dirty="0" smtClean="0"/>
          </a:p>
        </p:txBody>
      </p:sp>
      <p:sp>
        <p:nvSpPr>
          <p:cNvPr id="8" name="Текст 8"/>
          <p:cNvSpPr txBox="1">
            <a:spLocks/>
          </p:cNvSpPr>
          <p:nvPr/>
        </p:nvSpPr>
        <p:spPr>
          <a:xfrm>
            <a:off x="737837" y="4789714"/>
            <a:ext cx="4347117" cy="1860537"/>
          </a:xfrm>
          <a:prstGeom prst="rect">
            <a:avLst/>
          </a:prstGeom>
          <a:solidFill>
            <a:srgbClr val="008080"/>
          </a:solidFill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ru-RU" sz="1600" b="1" dirty="0" smtClean="0"/>
              <a:t>Екатерина </a:t>
            </a:r>
            <a:r>
              <a:rPr lang="ru-RU" sz="1600" b="1" dirty="0" err="1" smtClean="0"/>
              <a:t>Жмаева</a:t>
            </a:r>
            <a:r>
              <a:rPr lang="ru-RU" sz="1600" b="1" dirty="0" smtClean="0"/>
              <a:t>, учащаяся 8 класса МБОУ «Лицей» г. Арзамаса:</a:t>
            </a:r>
          </a:p>
          <a:p>
            <a:pPr marL="0" indent="0">
              <a:buNone/>
            </a:pPr>
            <a:r>
              <a:rPr lang="ru-RU" sz="1600" i="1" dirty="0" smtClean="0"/>
              <a:t>«</a:t>
            </a:r>
            <a:r>
              <a:rPr lang="ru-RU" sz="1600" i="1" dirty="0" smtClean="0">
                <a:ea typeface="Calibri" panose="020F0502020204030204" pitchFamily="34" charset="0"/>
              </a:rPr>
              <a:t>Я впервые в музее истории АПЗ. Было интересно послушать и пообщаться                 с человеком рабочей специальности. Мы учимся в инженерном классе, и такой опыт ценен».</a:t>
            </a:r>
            <a:endParaRPr lang="ru-RU" sz="1600" i="1" dirty="0"/>
          </a:p>
        </p:txBody>
      </p:sp>
      <p:sp>
        <p:nvSpPr>
          <p:cNvPr id="9" name="Текст 3"/>
          <p:cNvSpPr txBox="1">
            <a:spLocks/>
          </p:cNvSpPr>
          <p:nvPr/>
        </p:nvSpPr>
        <p:spPr>
          <a:xfrm>
            <a:off x="9048466" y="5817422"/>
            <a:ext cx="1517375" cy="8920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400" b="1" dirty="0" smtClean="0"/>
              <a:t>Видеосюжет      «Пландинский урок». Октябрь 2024 года</a:t>
            </a:r>
            <a:endParaRPr lang="ru-RU" sz="1400" b="1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email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19541" y="5298317"/>
            <a:ext cx="201175" cy="26465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672"/>
          <a:stretch/>
        </p:blipFill>
        <p:spPr>
          <a:xfrm>
            <a:off x="5128147" y="-1"/>
            <a:ext cx="4285366" cy="2869965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456705" y="0"/>
            <a:ext cx="2735295" cy="1826563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28147" y="2869965"/>
            <a:ext cx="4288809" cy="2859206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456705" y="1877507"/>
            <a:ext cx="2730658" cy="2333526"/>
          </a:xfrm>
          <a:prstGeom prst="rect">
            <a:avLst/>
          </a:prstGeom>
        </p:spPr>
      </p:pic>
      <p:pic>
        <p:nvPicPr>
          <p:cNvPr id="16" name="Рисунок 15">
            <a:hlinkClick r:id="rId7"/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46764" y="5459103"/>
            <a:ext cx="1270118" cy="1256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052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84901"/>
          </a:xfrm>
          <a:ln>
            <a:noFill/>
          </a:ln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008080"/>
                </a:solidFill>
                <a:latin typeface="Arial Black" panose="020B0A04020102020204" pitchFamily="34" charset="0"/>
              </a:rPr>
              <a:t>Результаты проекта</a:t>
            </a:r>
            <a:endParaRPr lang="ru-RU" sz="3200" b="1" dirty="0">
              <a:solidFill>
                <a:srgbClr val="008080"/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814491" y="1516566"/>
            <a:ext cx="4938132" cy="4137103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400" dirty="0"/>
              <a:t>Исследованы и популяризированы </a:t>
            </a:r>
            <a:r>
              <a:rPr lang="ru-RU" sz="2400" dirty="0" smtClean="0"/>
              <a:t>личности </a:t>
            </a:r>
            <a:r>
              <a:rPr lang="ru-RU" sz="2400" b="1" dirty="0" smtClean="0">
                <a:solidFill>
                  <a:srgbClr val="008080"/>
                </a:solidFill>
                <a:latin typeface="Arial Black" panose="020B0A04020102020204" pitchFamily="34" charset="0"/>
              </a:rPr>
              <a:t>8</a:t>
            </a:r>
            <a:r>
              <a:rPr lang="ru-RU" sz="2400" dirty="0" smtClean="0"/>
              <a:t> </a:t>
            </a:r>
            <a:r>
              <a:rPr lang="ru-RU" sz="2400" dirty="0"/>
              <a:t>выдающихся </a:t>
            </a:r>
            <a:r>
              <a:rPr lang="ru-RU" sz="2400" dirty="0" smtClean="0"/>
              <a:t>приборостроителей,</a:t>
            </a:r>
          </a:p>
          <a:p>
            <a:pPr marL="0" indent="0">
              <a:buNone/>
            </a:pPr>
            <a:r>
              <a:rPr lang="ru-RU" sz="2200" dirty="0" smtClean="0">
                <a:solidFill>
                  <a:srgbClr val="008080"/>
                </a:solidFill>
                <a:latin typeface="Arial Black" panose="020B0A04020102020204" pitchFamily="34" charset="0"/>
              </a:rPr>
              <a:t>347 </a:t>
            </a:r>
            <a:r>
              <a:rPr lang="ru-RU" sz="2200" dirty="0" smtClean="0"/>
              <a:t>новых единиц хранения,</a:t>
            </a:r>
            <a:endParaRPr lang="ru-RU" sz="2200" dirty="0" smtClean="0">
              <a:solidFill>
                <a:srgbClr val="008080"/>
              </a:solidFill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ru-RU" sz="2200" dirty="0">
                <a:solidFill>
                  <a:srgbClr val="008080"/>
                </a:solidFill>
                <a:latin typeface="Arial Black" panose="020B0A04020102020204" pitchFamily="34" charset="0"/>
              </a:rPr>
              <a:t>9</a:t>
            </a:r>
            <a:r>
              <a:rPr lang="ru-RU" sz="2200" dirty="0" smtClean="0">
                <a:solidFill>
                  <a:srgbClr val="008080"/>
                </a:solidFill>
                <a:latin typeface="Arial Black" panose="020B0A04020102020204" pitchFamily="34" charset="0"/>
              </a:rPr>
              <a:t> </a:t>
            </a:r>
            <a:r>
              <a:rPr lang="ru-RU" sz="2200" dirty="0" smtClean="0"/>
              <a:t>партнеров,</a:t>
            </a:r>
          </a:p>
          <a:p>
            <a:pPr marL="0" indent="0">
              <a:buNone/>
            </a:pPr>
            <a:r>
              <a:rPr lang="ru-RU" sz="2200" b="1" dirty="0">
                <a:solidFill>
                  <a:srgbClr val="008080"/>
                </a:solidFill>
                <a:latin typeface="Arial Black" panose="020B0A04020102020204" pitchFamily="34" charset="0"/>
              </a:rPr>
              <a:t>б</a:t>
            </a:r>
            <a:r>
              <a:rPr lang="ru-RU" sz="2200" b="1" dirty="0" smtClean="0">
                <a:solidFill>
                  <a:srgbClr val="008080"/>
                </a:solidFill>
                <a:latin typeface="Arial Black" panose="020B0A04020102020204" pitchFamily="34" charset="0"/>
              </a:rPr>
              <a:t>олее 34 </a:t>
            </a:r>
            <a:r>
              <a:rPr lang="ru-RU" sz="2200" b="1" dirty="0" err="1" smtClean="0">
                <a:solidFill>
                  <a:srgbClr val="008080"/>
                </a:solidFill>
                <a:latin typeface="Arial Black" panose="020B0A04020102020204" pitchFamily="34" charset="0"/>
              </a:rPr>
              <a:t>тыс</a:t>
            </a:r>
            <a:r>
              <a:rPr lang="ru-RU" sz="2200" b="1" dirty="0" smtClean="0">
                <a:solidFill>
                  <a:srgbClr val="008080"/>
                </a:solidFill>
                <a:latin typeface="Arial Black" panose="020B0A04020102020204" pitchFamily="34" charset="0"/>
              </a:rPr>
              <a:t> </a:t>
            </a:r>
            <a:r>
              <a:rPr lang="ru-RU" sz="2200" dirty="0" smtClean="0"/>
              <a:t>просмотров                 у фильмов, публикаций, сюжетов             о мероприятиях только в </a:t>
            </a:r>
            <a:r>
              <a:rPr lang="ru-RU" sz="2200" dirty="0" err="1" smtClean="0"/>
              <a:t>соцсетях</a:t>
            </a:r>
            <a:endParaRPr lang="ru-RU" sz="2200" dirty="0" smtClean="0"/>
          </a:p>
          <a:p>
            <a:pPr marL="0" indent="0">
              <a:buNone/>
            </a:pPr>
            <a:r>
              <a:rPr lang="ru-RU" sz="2200" dirty="0" smtClean="0">
                <a:solidFill>
                  <a:srgbClr val="008080"/>
                </a:solidFill>
                <a:latin typeface="Arial Black" panose="020B0A04020102020204" pitchFamily="34" charset="0"/>
              </a:rPr>
              <a:t> </a:t>
            </a:r>
            <a:endParaRPr lang="ru-RU" sz="2200" dirty="0">
              <a:solidFill>
                <a:srgbClr val="008080"/>
              </a:solidFill>
              <a:latin typeface="Arial Black" panose="020B0A040201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0" y="3989600"/>
            <a:ext cx="3431778" cy="2413738"/>
          </a:xfrm>
          <a:prstGeom prst="rect">
            <a:avLst/>
          </a:prstGeom>
        </p:spPr>
      </p:pic>
      <p:sp>
        <p:nvSpPr>
          <p:cNvPr id="8" name="Объект 2"/>
          <p:cNvSpPr txBox="1">
            <a:spLocks/>
          </p:cNvSpPr>
          <p:nvPr/>
        </p:nvSpPr>
        <p:spPr>
          <a:xfrm>
            <a:off x="9668107" y="5196469"/>
            <a:ext cx="2332406" cy="15198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1400" b="1" dirty="0" smtClean="0"/>
              <a:t>Новый экспонат – личная вещь Н.В. Хряпова - позолоченные часы              с дарственной надписью Министра авиапрома СССР П.В. Дементьева</a:t>
            </a:r>
            <a:endParaRPr lang="ru-RU" sz="1400" b="1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44615" y="4992152"/>
            <a:ext cx="1585950" cy="1724212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47444" y="0"/>
            <a:ext cx="2344556" cy="2767273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30565" y="474355"/>
            <a:ext cx="2436041" cy="2784047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92952" y="1301895"/>
            <a:ext cx="2106687" cy="2687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010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2647</TotalTime>
  <Words>1259</Words>
  <Application>Microsoft Office PowerPoint</Application>
  <PresentationFormat>Произвольный</PresentationFormat>
  <Paragraphs>104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МУЗЕЙ ИСТОРИИ АО «АРЗАМАССКИЙ ПРИБОРОСТРОИТЕЛЬНЫЙ ЗАВОД ИМ. П.И. ПЛАНДИНА»  ПРОСВЕТИТЕЛЬСКИЙ ПРОЕКТ  «НАШИ ЛЮДИ»</vt:lpstr>
      <vt:lpstr>Описание проекта</vt:lpstr>
      <vt:lpstr>Идея проекта</vt:lpstr>
      <vt:lpstr>Цель и задачи проекта</vt:lpstr>
      <vt:lpstr>Направления работы</vt:lpstr>
      <vt:lpstr>Публикации</vt:lpstr>
      <vt:lpstr>Фильмы</vt:lpstr>
      <vt:lpstr>Фильмы</vt:lpstr>
      <vt:lpstr>Сотрудничество</vt:lpstr>
      <vt:lpstr>Тематические встречи</vt:lpstr>
      <vt:lpstr>Тематические встречи</vt:lpstr>
      <vt:lpstr>Тематические встречи</vt:lpstr>
      <vt:lpstr>«Пландинский урок»</vt:lpstr>
      <vt:lpstr>Результаты проекта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Межрегиональный конкурс корпоративных медиа  «Серебряные нити – Поволжье и Юг» Номинация «Лучший корпоративный специальный проект event+media»  Просветительский проект «И память сердца говорит»</dc:title>
  <dc:creator>Ткаченко Елена Ивановна</dc:creator>
  <cp:lastModifiedBy>user</cp:lastModifiedBy>
  <cp:revision>165</cp:revision>
  <dcterms:created xsi:type="dcterms:W3CDTF">2024-07-08T12:40:02Z</dcterms:created>
  <dcterms:modified xsi:type="dcterms:W3CDTF">2026-01-28T18:43:33Z</dcterms:modified>
</cp:coreProperties>
</file>