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>
  <p:sldMasterIdLst>
    <p:sldMasterId id="2147483648" r:id="rId1"/>
    <p:sldMasterId id="2147483663" r:id="rId2"/>
    <p:sldMasterId id="2147483679" r:id="rId3"/>
    <p:sldMasterId id="2147483695" r:id="rId4"/>
    <p:sldMasterId id="2147483711" r:id="rId5"/>
    <p:sldMasterId id="2147483727" r:id="rId6"/>
  </p:sldMasterIdLst>
  <p:notesMasterIdLst>
    <p:notesMasterId r:id="rId29"/>
  </p:notesMasterIdLst>
  <p:handoutMasterIdLst>
    <p:handoutMasterId r:id="rId30"/>
  </p:handoutMasterIdLst>
  <p:sldIdLst>
    <p:sldId id="643" r:id="rId7"/>
    <p:sldId id="710" r:id="rId8"/>
    <p:sldId id="713" r:id="rId9"/>
    <p:sldId id="731" r:id="rId10"/>
    <p:sldId id="739" r:id="rId11"/>
    <p:sldId id="719" r:id="rId12"/>
    <p:sldId id="734" r:id="rId13"/>
    <p:sldId id="720" r:id="rId14"/>
    <p:sldId id="717" r:id="rId15"/>
    <p:sldId id="703" r:id="rId16"/>
    <p:sldId id="721" r:id="rId17"/>
    <p:sldId id="722" r:id="rId18"/>
    <p:sldId id="704" r:id="rId19"/>
    <p:sldId id="724" r:id="rId20"/>
    <p:sldId id="725" r:id="rId21"/>
    <p:sldId id="726" r:id="rId22"/>
    <p:sldId id="727" r:id="rId23"/>
    <p:sldId id="738" r:id="rId24"/>
    <p:sldId id="729" r:id="rId25"/>
    <p:sldId id="730" r:id="rId26"/>
    <p:sldId id="682" r:id="rId27"/>
    <p:sldId id="639" r:id="rId28"/>
  </p:sldIdLst>
  <p:sldSz cx="13439775" cy="7559675"/>
  <p:notesSz cx="6797675" cy="9872663"/>
  <p:defaultTextStyle>
    <a:defPPr>
      <a:defRPr lang="ru-RU"/>
    </a:defPPr>
    <a:lvl1pPr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anose="05000000000000000000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1pPr>
    <a:lvl2pPr marL="519430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anose="05000000000000000000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2pPr>
    <a:lvl3pPr marL="1038225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anose="05000000000000000000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3pPr>
    <a:lvl4pPr marL="1557655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anose="05000000000000000000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4pPr>
    <a:lvl5pPr marL="2077085" algn="l" rtl="0" eaLnBrk="0" fontAlgn="base" hangingPunct="0">
      <a:lnSpc>
        <a:spcPct val="110000"/>
      </a:lnSpc>
      <a:spcBef>
        <a:spcPct val="70000"/>
      </a:spcBef>
      <a:spcAft>
        <a:spcPct val="0"/>
      </a:spcAft>
      <a:buClr>
        <a:srgbClr val="C0C0C0"/>
      </a:buClr>
      <a:buSzPct val="92000"/>
      <a:buFont typeface="Wingdings" panose="05000000000000000000" pitchFamily="2" charset="2"/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5pPr>
    <a:lvl6pPr marL="2596515" algn="l" defTabSz="103822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6pPr>
    <a:lvl7pPr marL="3115310" algn="l" defTabSz="103822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7pPr>
    <a:lvl8pPr marL="3634740" algn="l" defTabSz="103822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8pPr>
    <a:lvl9pPr marL="4154170" algn="l" defTabSz="1038225" rtl="0" eaLnBrk="1" latinLnBrk="0" hangingPunct="1">
      <a:defRPr sz="11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4436" userDrawn="1">
          <p15:clr>
            <a:srgbClr val="A4A3A4"/>
          </p15:clr>
        </p15:guide>
        <p15:guide id="3" orient="horz" pos="2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98">
          <p15:clr>
            <a:srgbClr val="A4A3A4"/>
          </p15:clr>
        </p15:guide>
        <p15:guide id="2" pos="22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5F50"/>
    <a:srgbClr val="EC6608"/>
    <a:srgbClr val="C24000"/>
    <a:srgbClr val="9C9688"/>
    <a:srgbClr val="27251F"/>
    <a:srgbClr val="524E49"/>
    <a:srgbClr val="9B9493"/>
    <a:srgbClr val="887B73"/>
    <a:srgbClr val="D8D5D5"/>
    <a:srgbClr val="AFA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87" autoAdjust="0"/>
    <p:restoredTop sz="95849" autoAdjust="0"/>
  </p:normalViewPr>
  <p:slideViewPr>
    <p:cSldViewPr showGuides="1">
      <p:cViewPr>
        <p:scale>
          <a:sx n="105" d="100"/>
          <a:sy n="105" d="100"/>
        </p:scale>
        <p:origin x="-696" y="-36"/>
      </p:cViewPr>
      <p:guideLst>
        <p:guide orient="horz" pos="2296"/>
        <p:guide pos="44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4026" y="90"/>
      </p:cViewPr>
      <p:guideLst>
        <p:guide orient="horz" pos="2998"/>
        <p:guide pos="2244"/>
      </p:guideLst>
    </p:cSldViewPr>
  </p:notesViewPr>
  <p:gridSpacing cx="43200" cy="43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/>
              <a:t>Категории промышленных </a:t>
            </a:r>
            <a:r>
              <a:rPr lang="ru-RU" sz="1000" dirty="0" smtClean="0"/>
              <a:t>туристов </a:t>
            </a:r>
            <a:br>
              <a:rPr lang="ru-RU" sz="1000" dirty="0" smtClean="0"/>
            </a:br>
            <a:r>
              <a:rPr lang="ru-RU" sz="1000" b="0" i="0" baseline="0" dirty="0" smtClean="0">
                <a:effectLst/>
              </a:rPr>
              <a:t>в процентном соотношении </a:t>
            </a:r>
            <a:endParaRPr lang="ru-RU" sz="1000" dirty="0" smtClean="0">
              <a:effectLst/>
            </a:endParaRPr>
          </a:p>
          <a:p>
            <a:pPr>
              <a:defRPr lang="ru-RU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800" b="0" i="0" baseline="0" dirty="0" smtClean="0">
                <a:effectLst/>
              </a:rPr>
              <a:t>(на текущий момент)</a:t>
            </a:r>
            <a:endParaRPr lang="ru-RU" sz="800" dirty="0" smtClean="0">
              <a:effectLst/>
            </a:endParaRPr>
          </a:p>
          <a:p>
            <a:pPr>
              <a:defRPr lang="ru-RU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 smtClean="0"/>
              <a:t> </a:t>
            </a:r>
            <a:endParaRPr lang="ru-RU" sz="1000" dirty="0"/>
          </a:p>
        </c:rich>
      </c:tx>
      <c:layout>
        <c:manualLayout>
          <c:xMode val="edge"/>
          <c:yMode val="edge"/>
          <c:x val="0.19185744196874499"/>
          <c:y val="5.8232400969951701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0153317384449199"/>
          <c:y val="0.174889352182134"/>
          <c:w val="0.58365282080092795"/>
          <c:h val="0.4988177234020160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88-4E4C-93A4-AAD6AE296F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88-4E4C-93A4-AAD6AE296F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388-4E4C-93A4-AAD6AE296F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388-4E4C-93A4-AAD6AE296FC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388-4E4C-93A4-AAD6AE296FC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32%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388-4E4C-93A4-AAD6AE296F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5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деловые партнеры и бизнес-миссии</c:v>
                </c:pt>
                <c:pt idx="1">
                  <c:v>внутрикорпоративные туристы</c:v>
                </c:pt>
                <c:pt idx="2">
                  <c:v>студенты техникумов и вузов</c:v>
                </c:pt>
                <c:pt idx="3">
                  <c:v>школьники</c:v>
                </c:pt>
                <c:pt idx="4">
                  <c:v>туристы по интересу 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527</c:v>
                </c:pt>
                <c:pt idx="1">
                  <c:v>219</c:v>
                </c:pt>
                <c:pt idx="2">
                  <c:v>289</c:v>
                </c:pt>
                <c:pt idx="3">
                  <c:v>266</c:v>
                </c:pt>
                <c:pt idx="4">
                  <c:v>353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388-4E4C-93A4-AAD6AE296FC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42"/>
        <c:holeSize val="48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170285927014"/>
          <c:y val="0.75128064138533401"/>
          <c:w val="0.69454401241053598"/>
          <c:h val="0.234531592580088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8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uri="{0b15fc19-7d7d-44ad-8c2d-2c3a37ce22c3}">
        <chartProps xmlns="https://web.wps.cn/et/2018/main" chartId="{ee3245b1-a61a-44bf-9213-29772da64474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algn="l" defTabSz="914400">
              <a:defRPr lang="ru-RU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b="0" dirty="0"/>
              <a:t>Рост количества посетителей </a:t>
            </a:r>
          </a:p>
          <a:p>
            <a:pPr algn="l" defTabSz="914400">
              <a:defRPr lang="ru-RU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b="0" dirty="0"/>
              <a:t>промышленного маршрута</a:t>
            </a:r>
          </a:p>
        </c:rich>
      </c:tx>
      <c:layout>
        <c:manualLayout>
          <c:xMode val="edge"/>
          <c:yMode val="edge"/>
          <c:x val="4.5924120379142098E-2"/>
          <c:y val="8.95136137611479E-3"/>
        </c:manualLayout>
      </c:layout>
      <c:overlay val="0"/>
      <c:spPr>
        <a:solidFill>
          <a:schemeClr val="bg1"/>
        </a:solidFill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Sheet1!#REF!</c:f>
              <c:strCache>
                <c:ptCount val="1"/>
              </c:strCache>
            </c:strRef>
          </c:tx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90000">
                  <a:schemeClr val="accent1"/>
                </a:gs>
              </a:gsLst>
              <a:lin ang="5400000" scaled="0"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Sheet1!$A$1:$A$4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605</c:v>
                </c:pt>
                <c:pt idx="1">
                  <c:v>1203</c:v>
                </c:pt>
                <c:pt idx="2">
                  <c:v>1547</c:v>
                </c:pt>
                <c:pt idx="3">
                  <c:v>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87D-4046-9EDC-2563483576D5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90000">
                  <a:schemeClr val="accent2"/>
                </a:gs>
              </a:gsLst>
              <a:lin ang="5400000" scaled="0"/>
            </a:gradFill>
            <a:ln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2">
                  <a:lumMod val="50000"/>
                  <a:alpha val="3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Sheet1!$A$1:$A$4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87D-4046-9EDC-2563483576D5}"/>
            </c:ext>
          </c:extLst>
        </c:ser>
        <c:ser>
          <c:idx val="2"/>
          <c:order val="2"/>
          <c:tx>
            <c:strRef>
              <c:f>Sheet1!#REF!</c:f>
              <c:strCache>
                <c:ptCount val="1"/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90000">
                  <a:schemeClr val="accent3"/>
                </a:gs>
              </a:gsLst>
              <a:lin ang="5400000" scaled="0"/>
            </a:gradFill>
            <a:ln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3">
                  <a:lumMod val="50000"/>
                  <a:alpha val="30000"/>
                </a:schemeClr>
              </a:outerShdw>
            </a:effectLst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D-4046-9EDC-2563483576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Sheet1!$A$1:$A$4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87D-4046-9EDC-2563483576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86283520"/>
        <c:axId val="186285056"/>
      </c:barChart>
      <c:catAx>
        <c:axId val="186283520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186285056"/>
        <c:crosses val="autoZero"/>
        <c:auto val="1"/>
        <c:lblAlgn val="ctr"/>
        <c:lblOffset val="100"/>
        <c:noMultiLvlLbl val="0"/>
      </c:catAx>
      <c:valAx>
        <c:axId val="186285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28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uri="{0b15fc19-7d7d-44ad-8c2d-2c3a37ce22c3}">
        <chartProps xmlns="https://web.wps.cn/et/2018/main" chartId="{da86a9cf-b3f3-410d-8be8-10ce68a954af}"/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lang="ru-RU" b="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algn="l" defTabSz="914400">
              <a:defRPr lang="ru-RU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b="0" dirty="0"/>
              <a:t>Рост </a:t>
            </a:r>
            <a:r>
              <a:rPr lang="ru-RU" sz="1000" b="0" dirty="0" smtClean="0"/>
              <a:t>количества посетителей </a:t>
            </a:r>
            <a:br>
              <a:rPr lang="ru-RU" sz="1000" b="0" dirty="0" smtClean="0"/>
            </a:br>
            <a:r>
              <a:rPr lang="ru-RU" sz="1000" b="0" dirty="0" smtClean="0"/>
              <a:t>МК «Северская домна»</a:t>
            </a:r>
            <a:endParaRPr lang="ru-RU" sz="1000" b="0" dirty="0"/>
          </a:p>
        </c:rich>
      </c:tx>
      <c:layout>
        <c:manualLayout>
          <c:xMode val="edge"/>
          <c:yMode val="edge"/>
          <c:x val="3.3623742826379199E-2"/>
          <c:y val="5.3812112072808997E-2"/>
        </c:manualLayout>
      </c:layout>
      <c:overlay val="0"/>
      <c:spPr>
        <a:solidFill>
          <a:schemeClr val="bg1"/>
        </a:solidFill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90000">
                  <a:schemeClr val="accent1"/>
                </a:gs>
              </a:gsLst>
              <a:lin ang="5400000" scaled="0"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Sheet1!$A$1:$A$4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11794</c:v>
                </c:pt>
                <c:pt idx="1">
                  <c:v>20313</c:v>
                </c:pt>
                <c:pt idx="2">
                  <c:v>20211</c:v>
                </c:pt>
                <c:pt idx="3">
                  <c:v>24000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74B6-497F-90B1-41D934891BAB}"/>
            </c:ext>
          </c:extLst>
        </c:ser>
        <c:ser>
          <c:idx val="1"/>
          <c:order val="1"/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90000">
                  <a:schemeClr val="accent2"/>
                </a:gs>
              </a:gsLst>
              <a:lin ang="5400000" scaled="0"/>
            </a:gradFill>
            <a:ln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2">
                  <a:lumMod val="50000"/>
                  <a:alpha val="3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Sheet1!$A$1:$A$4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1-74B6-497F-90B1-41D934891BAB}"/>
            </c:ext>
          </c:extLst>
        </c:ser>
        <c:ser>
          <c:idx val="2"/>
          <c:order val="2"/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90000">
                  <a:schemeClr val="accent3"/>
                </a:gs>
              </a:gsLst>
              <a:lin ang="5400000" scaled="0"/>
            </a:gradFill>
            <a:ln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3">
                  <a:lumMod val="50000"/>
                  <a:alpha val="30000"/>
                </a:schemeClr>
              </a:outerShdw>
            </a:effectLst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B6-497F-90B1-41D934891B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Sheet1!$A$1:$A$4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3-74B6-497F-90B1-41D934891B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86035200"/>
        <c:axId val="186049280"/>
      </c:barChart>
      <c:catAx>
        <c:axId val="186035200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186049280"/>
        <c:crosses val="autoZero"/>
        <c:auto val="1"/>
        <c:lblAlgn val="ctr"/>
        <c:lblOffset val="100"/>
        <c:noMultiLvlLbl val="0"/>
      </c:catAx>
      <c:valAx>
        <c:axId val="186049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035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uri="{0b15fc19-7d7d-44ad-8c2d-2c3a37ce22c3}">
        <chartProps xmlns="https://web.wps.cn/et/2018/main" chartId="{da86a9cf-b3f3-410d-8be8-10ce68a954af}"/>
      </c:ext>
    </c:extLst>
  </c:chart>
  <c:spPr>
    <a:noFill/>
    <a:ln>
      <a:noFill/>
    </a:ln>
    <a:effectLst/>
  </c:spPr>
  <c:txPr>
    <a:bodyPr/>
    <a:lstStyle/>
    <a:p>
      <a:pPr>
        <a:defRPr lang="ru-RU" b="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0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/>
          <a:lstStyle>
            <a:lvl1pPr defTabSz="91440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/>
          <a:lstStyle>
            <a:lvl1pPr algn="r" defTabSz="91440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anose="020B0604020202020204" pitchFamily="34" charset="0"/>
              </a:defRPr>
            </a:lvl1pPr>
          </a:lstStyle>
          <a:p>
            <a:fld id="{7AD1322C-ED99-4B81-976E-A42B343E0BC1}" type="datetimeFigureOut">
              <a:rPr lang="ru-RU"/>
              <a:t>27.01.2026</a:t>
            </a:fld>
            <a:endParaRPr lang="ru-RU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6503"/>
            <a:ext cx="2945862" cy="494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/>
          <a:lstStyle>
            <a:lvl1pPr defTabSz="91440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376503"/>
            <a:ext cx="2945862" cy="494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/>
          <a:lstStyle>
            <a:lvl1pPr algn="r" defTabSz="91440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anose="020B0604020202020204" pitchFamily="34" charset="0"/>
              </a:defRPr>
            </a:lvl1pPr>
          </a:lstStyle>
          <a:p>
            <a:fld id="{23C51D06-E976-4C1E-9273-5D390AFD6799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0420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/>
          <a:lstStyle>
            <a:lvl1pPr defTabSz="931545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1"/>
            <a:ext cx="2945862" cy="49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/>
          <a:lstStyle>
            <a:lvl1pPr algn="r" defTabSz="931545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" y="739775"/>
            <a:ext cx="658177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984" y="4690549"/>
            <a:ext cx="5435708" cy="444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t" anchorCtr="0" compatLnSpc="1"/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6503"/>
            <a:ext cx="2945862" cy="49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b" anchorCtr="0" compatLnSpc="1"/>
          <a:lstStyle>
            <a:lvl1pPr defTabSz="931545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 baseline="0">
                <a:solidFill>
                  <a:srgbClr val="27251F"/>
                </a:solidFill>
                <a:effectLst/>
                <a:latin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376503"/>
            <a:ext cx="2945862" cy="49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52" tIns="46576" rIns="93152" bIns="46576" numCol="1" anchor="b" anchorCtr="0" compatLnSpc="1"/>
          <a:lstStyle>
            <a:lvl1pPr algn="r" defTabSz="931545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 baseline="0">
                <a:effectLst/>
                <a:latin typeface="Verdana" panose="020B0604030504040204" pitchFamily="34" charset="0"/>
              </a:defRPr>
            </a:lvl1pPr>
          </a:lstStyle>
          <a:p>
            <a:fld id="{B9854E13-6D1D-4D77-BFD6-D421C1083F6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092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8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1pPr>
    <a:lvl2pPr marL="519430" algn="l" rtl="0" eaLnBrk="0" fontAlgn="base" hangingPunct="0">
      <a:spcBef>
        <a:spcPct val="30000"/>
      </a:spcBef>
      <a:spcAft>
        <a:spcPct val="0"/>
      </a:spcAft>
      <a:defRPr sz="16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2pPr>
    <a:lvl3pPr marL="1038225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3pPr>
    <a:lvl4pPr marL="1557655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4pPr>
    <a:lvl5pPr marL="2077085" algn="l" rtl="0" eaLnBrk="0" fontAlgn="base" hangingPunct="0">
      <a:spcBef>
        <a:spcPct val="30000"/>
      </a:spcBef>
      <a:spcAft>
        <a:spcPct val="0"/>
      </a:spcAft>
      <a:defRPr sz="1400" kern="1200" baseline="0">
        <a:solidFill>
          <a:srgbClr val="27251F"/>
        </a:solidFill>
        <a:latin typeface="Verdana" panose="020B0604030504040204" pitchFamily="34" charset="0"/>
        <a:ea typeface="+mn-ea"/>
        <a:cs typeface="+mn-cs"/>
      </a:defRPr>
    </a:lvl5pPr>
    <a:lvl6pPr marL="2596515" algn="l" defTabSz="10382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5310" algn="l" defTabSz="10382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4740" algn="l" defTabSz="10382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4170" algn="l" defTabSz="10382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54E13-6D1D-4D77-BFD6-D421C1083F60}" type="slidenum">
              <a:rPr lang="ru-RU" smtClean="0"/>
              <a:t>17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739775"/>
            <a:ext cx="6581775" cy="3702050"/>
          </a:xfrm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defTabSz="930275"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defTabSz="930275"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defTabSz="930275"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defTabSz="930275"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defTabSz="930275" eaLnBrk="0" fontAlgn="base" hangingPunct="0">
              <a:lnSpc>
                <a:spcPct val="110000"/>
              </a:lnSpc>
              <a:spcBef>
                <a:spcPct val="7000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defRPr sz="1000" b="1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D0EE070F-DC05-4FCC-801B-8855E71FB081}" type="slidenum">
              <a:rPr lang="ru-RU" sz="1200" b="0" smtClean="0">
                <a:latin typeface="Arial" panose="020B0604020202020204" pitchFamily="34" charset="0"/>
              </a:rPr>
              <a:t>21</a:t>
            </a:fld>
            <a:endParaRPr lang="ru-RU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tmkup.com/ru/" TargetMode="Externa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tmkup.com/ru/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tmkup.com/ru/" TargetMode="Externa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tmkup.com/ru/" TargetMode="Externa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tmkup.com/ru/" TargetMode="Externa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hyperlink" Target="https://e-commerce.tmk-group.com/index2.0.php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tmk-group.ru/" TargetMode="External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tmkup.com/ru/" TargetMode="Externa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555" indent="0" algn="ctr">
              <a:buNone/>
              <a:defRPr/>
            </a:lvl2pPr>
            <a:lvl3pPr marL="1261745" indent="0" algn="ctr">
              <a:buNone/>
              <a:defRPr/>
            </a:lvl3pPr>
            <a:lvl4pPr marL="1892300" indent="0" algn="ctr">
              <a:buNone/>
              <a:defRPr/>
            </a:lvl4pPr>
            <a:lvl5pPr marL="2523490" indent="0" algn="ctr">
              <a:buNone/>
              <a:defRPr/>
            </a:lvl5pPr>
            <a:lvl6pPr marL="3154045" indent="0" algn="ctr">
              <a:buNone/>
              <a:defRPr/>
            </a:lvl6pPr>
            <a:lvl7pPr marL="3785235" indent="0" algn="ctr">
              <a:buNone/>
              <a:defRPr/>
            </a:lvl7pPr>
            <a:lvl8pPr marL="4415790" indent="0" algn="ctr">
              <a:buNone/>
              <a:defRPr/>
            </a:lvl8pPr>
            <a:lvl9pPr marL="5046980" indent="0" algn="ctr">
              <a:buNone/>
              <a:defRPr/>
            </a:lvl9pPr>
          </a:lstStyle>
          <a:p>
            <a:r>
              <a:rPr lang="ru-RU" dirty="0"/>
              <a:t>Москва 2020 г.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презент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Заголовок 3"/>
          <p:cNvSpPr>
            <a:spLocks noGrp="1"/>
          </p:cNvSpPr>
          <p:nvPr>
            <p:ph type="ctrTitle" hasCustomPrompt="1"/>
          </p:nvPr>
        </p:nvSpPr>
        <p:spPr>
          <a:xfrm>
            <a:off x="1" y="2527037"/>
            <a:ext cx="13439774" cy="1620430"/>
          </a:xfrm>
        </p:spPr>
        <p:txBody>
          <a:bodyPr/>
          <a:lstStyle>
            <a:lvl1pPr>
              <a:defRPr baseline="0">
                <a:solidFill>
                  <a:srgbClr val="EE732D"/>
                </a:solidFill>
              </a:defRPr>
            </a:lvl1pPr>
          </a:lstStyle>
          <a:p>
            <a:pPr algn="ctr"/>
            <a:r>
              <a:rPr lang="ru-RU" b="1" dirty="0">
                <a:solidFill>
                  <a:srgbClr val="EE732D"/>
                </a:solidFill>
              </a:rPr>
              <a:t>Название презентации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20116" y="-1"/>
            <a:ext cx="3802403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-349947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0387" y="275407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238630" y="262073"/>
            <a:ext cx="162" cy="396000"/>
          </a:xfrm>
          <a:prstGeom prst="line">
            <a:avLst/>
          </a:prstGeom>
          <a:ln w="6350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1570" y="329835"/>
            <a:ext cx="335837" cy="335837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 userDrawn="1"/>
        </p:nvSpPr>
        <p:spPr>
          <a:xfrm>
            <a:off x="1234440" y="253063"/>
            <a:ext cx="290449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/>
            </a:r>
            <a:b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века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: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от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кричного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до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завода»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5548790"/>
            <a:ext cx="13459729" cy="201088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0"/>
            <a:ext cx="13459729" cy="755967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Прямоугольник 40"/>
          <p:cNvSpPr/>
          <p:nvPr userDrawn="1"/>
        </p:nvSpPr>
        <p:spPr>
          <a:xfrm>
            <a:off x="-52705" y="981710"/>
            <a:ext cx="13492480" cy="5751830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201126" y="35025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32633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90625" y="34090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24765" y="35646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-20116" y="-1"/>
            <a:ext cx="13459891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2" name="Прямая соединительная линия 46"/>
          <p:cNvCxnSpPr/>
          <p:nvPr userDrawn="1"/>
        </p:nvCxnSpPr>
        <p:spPr>
          <a:xfrm flipH="1" flipV="1">
            <a:off x="1201126" y="30707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28315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90625" y="29772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24765" y="31328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62513" y="-1"/>
            <a:ext cx="3845603" cy="7559675"/>
          </a:xfrm>
          <a:prstGeom prst="rect">
            <a:avLst/>
          </a:prstGeom>
          <a:solidFill>
            <a:srgbClr val="F5F5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8" name="Овал 7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530476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9" name="Овал 8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320" y="0"/>
            <a:ext cx="3753485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Box 9"/>
          <p:cNvSpPr txBox="1"/>
          <p:nvPr userDrawn="1"/>
        </p:nvSpPr>
        <p:spPr>
          <a:xfrm>
            <a:off x="12287147" y="275407"/>
            <a:ext cx="110104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Металлургическая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Компания</a:t>
            </a: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2249530" y="262073"/>
            <a:ext cx="162" cy="396000"/>
          </a:xfrm>
          <a:prstGeom prst="line">
            <a:avLst/>
          </a:prstGeom>
          <a:ln w="6350" cmpd="sng">
            <a:solidFill>
              <a:srgbClr val="EC660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350" y="329835"/>
            <a:ext cx="335837" cy="335837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 userDrawn="1"/>
        </p:nvSpPr>
        <p:spPr>
          <a:xfrm>
            <a:off x="9754870" y="253365"/>
            <a:ext cx="241554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/>
            </a:r>
            <a:b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века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:</a:t>
            </a:r>
            <a:r>
              <a:rPr lang="ru-RU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ru-RU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от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кричного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до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завода»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 userDrawn="1"/>
        </p:nvSpPr>
        <p:spPr>
          <a:xfrm>
            <a:off x="6983948" y="-108163"/>
            <a:ext cx="6455827" cy="7686875"/>
          </a:xfrm>
          <a:prstGeom prst="rect">
            <a:avLst/>
          </a:prstGeom>
          <a:solidFill>
            <a:srgbClr val="2B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10066020" y="0"/>
            <a:ext cx="3373755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5" name="TextBox 44"/>
          <p:cNvSpPr txBox="1"/>
          <p:nvPr userDrawn="1"/>
        </p:nvSpPr>
        <p:spPr>
          <a:xfrm>
            <a:off x="9895645" y="47047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2098845" y="393529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2072326" y="41619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487" y="410277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соединения </a:t>
            </a:r>
            <a:r>
              <a:rPr lang="en-US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12245" y="1715789"/>
            <a:ext cx="11706798" cy="691200"/>
          </a:xfrm>
        </p:spPr>
        <p:txBody>
          <a:bodyPr/>
          <a:lstStyle>
            <a:lvl1pPr algn="l">
              <a:defRPr sz="2600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8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4407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 userDrawn="1"/>
        </p:nvSpPr>
        <p:spPr>
          <a:xfrm>
            <a:off x="2615005" y="4407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352629" y="4802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97790" y="403225"/>
            <a:ext cx="12001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51" name="Прямая соединительная линия 50"/>
          <p:cNvCxnSpPr/>
          <p:nvPr userDrawn="1"/>
        </p:nvCxnSpPr>
        <p:spPr>
          <a:xfrm flipH="1" flipV="1">
            <a:off x="1325110" y="4260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060" y="334010"/>
            <a:ext cx="438785" cy="4387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555" indent="0" algn="ctr">
              <a:buNone/>
              <a:defRPr/>
            </a:lvl2pPr>
            <a:lvl3pPr marL="1261745" indent="0" algn="ctr">
              <a:buNone/>
              <a:defRPr/>
            </a:lvl3pPr>
            <a:lvl4pPr marL="1892300" indent="0" algn="ctr">
              <a:buNone/>
              <a:defRPr/>
            </a:lvl4pPr>
            <a:lvl5pPr marL="2523490" indent="0" algn="ctr">
              <a:buNone/>
              <a:defRPr/>
            </a:lvl5pPr>
            <a:lvl6pPr marL="3154045" indent="0" algn="ctr">
              <a:buNone/>
              <a:defRPr/>
            </a:lvl6pPr>
            <a:lvl7pPr marL="3785235" indent="0" algn="ctr">
              <a:buNone/>
              <a:defRPr/>
            </a:lvl7pPr>
            <a:lvl8pPr marL="4415790" indent="0" algn="ctr">
              <a:buNone/>
              <a:defRPr/>
            </a:lvl8pPr>
            <a:lvl9pPr marL="5046980" indent="0" algn="ctr">
              <a:buNone/>
              <a:defRPr/>
            </a:lvl9pPr>
          </a:lstStyle>
          <a:p>
            <a:r>
              <a:rPr lang="ru-RU" dirty="0"/>
              <a:t>Москва 2020 г.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презент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Заголовок 3"/>
          <p:cNvSpPr>
            <a:spLocks noGrp="1"/>
          </p:cNvSpPr>
          <p:nvPr>
            <p:ph type="ctrTitle" hasCustomPrompt="1"/>
          </p:nvPr>
        </p:nvSpPr>
        <p:spPr>
          <a:xfrm>
            <a:off x="1" y="2527037"/>
            <a:ext cx="13439774" cy="1620430"/>
          </a:xfrm>
        </p:spPr>
        <p:txBody>
          <a:bodyPr/>
          <a:lstStyle>
            <a:lvl1pPr>
              <a:defRPr baseline="0">
                <a:solidFill>
                  <a:srgbClr val="EE732D"/>
                </a:solidFill>
              </a:defRPr>
            </a:lvl1pPr>
          </a:lstStyle>
          <a:p>
            <a:pPr algn="ctr"/>
            <a:r>
              <a:rPr lang="ru-RU" b="1" dirty="0">
                <a:solidFill>
                  <a:srgbClr val="EE732D"/>
                </a:solidFill>
              </a:rPr>
              <a:t>Название презентации 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154170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157946" y="35025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32633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47445" y="34090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116840" y="356235"/>
            <a:ext cx="10414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5548790"/>
            <a:ext cx="13459729" cy="201088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0"/>
            <a:ext cx="13459729" cy="755967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  <p:sp>
        <p:nvSpPr>
          <p:cNvPr id="41" name="Прямоугольник 40"/>
          <p:cNvSpPr/>
          <p:nvPr userDrawn="1"/>
        </p:nvSpPr>
        <p:spPr>
          <a:xfrm>
            <a:off x="-52549" y="1312196"/>
            <a:ext cx="13492324" cy="5439578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-20116" y="-1"/>
            <a:ext cx="13459891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2" name="Прямая соединительная линия 46"/>
          <p:cNvCxnSpPr/>
          <p:nvPr userDrawn="1"/>
        </p:nvCxnSpPr>
        <p:spPr>
          <a:xfrm flipH="1" flipV="1">
            <a:off x="1201126" y="30707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28315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90625" y="29772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24765" y="31328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62513" y="-1"/>
            <a:ext cx="3845603" cy="7559675"/>
          </a:xfrm>
          <a:prstGeom prst="rect">
            <a:avLst/>
          </a:prstGeom>
          <a:solidFill>
            <a:srgbClr val="F5F5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8" name="Овал 7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530476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9" name="Овал 8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29797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3616762" y="1490663"/>
            <a:ext cx="2972951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50064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10090150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 userDrawn="1"/>
        </p:nvSpPr>
        <p:spPr>
          <a:xfrm>
            <a:off x="6983948" y="-108163"/>
            <a:ext cx="6455827" cy="7686875"/>
          </a:xfrm>
          <a:prstGeom prst="rect">
            <a:avLst/>
          </a:prstGeom>
          <a:solidFill>
            <a:srgbClr val="2B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TextBox 40"/>
          <p:cNvSpPr txBox="1"/>
          <p:nvPr userDrawn="1"/>
        </p:nvSpPr>
        <p:spPr>
          <a:xfrm>
            <a:off x="8967287" y="685980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7249925" y="609036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8939594" y="609122"/>
            <a:ext cx="510" cy="369161"/>
          </a:xfrm>
          <a:prstGeom prst="line">
            <a:avLst/>
          </a:prstGeom>
          <a:ln w="9525">
            <a:solidFill>
              <a:srgbClr val="EC66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9182100" y="0"/>
            <a:ext cx="4257675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cxnSp>
        <p:nvCxnSpPr>
          <p:cNvPr id="2" name="Прямая соединительная линия 46"/>
          <p:cNvCxnSpPr/>
          <p:nvPr userDrawn="1"/>
        </p:nvCxnSpPr>
        <p:spPr>
          <a:xfrm flipH="1" flipV="1">
            <a:off x="10571186" y="43661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2" y="41269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0560685" y="42726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3" name="Текстовое поле 2"/>
          <p:cNvSpPr txBox="1"/>
          <p:nvPr userDrawn="1"/>
        </p:nvSpPr>
        <p:spPr>
          <a:xfrm>
            <a:off x="9394825" y="44282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соединения </a:t>
            </a:r>
            <a:r>
              <a:rPr lang="en-US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12245" y="1715789"/>
            <a:ext cx="11706798" cy="691200"/>
          </a:xfrm>
        </p:spPr>
        <p:txBody>
          <a:bodyPr/>
          <a:lstStyle>
            <a:lvl1pPr algn="l">
              <a:defRPr sz="2600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8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51" name="Прямая соединительная линия 50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22611" y="549601"/>
            <a:ext cx="474876" cy="4748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555" indent="0" algn="ctr">
              <a:buNone/>
              <a:defRPr/>
            </a:lvl2pPr>
            <a:lvl3pPr marL="1261745" indent="0" algn="ctr">
              <a:buNone/>
              <a:defRPr/>
            </a:lvl3pPr>
            <a:lvl4pPr marL="1892300" indent="0" algn="ctr">
              <a:buNone/>
              <a:defRPr/>
            </a:lvl4pPr>
            <a:lvl5pPr marL="2523490" indent="0" algn="ctr">
              <a:buNone/>
              <a:defRPr/>
            </a:lvl5pPr>
            <a:lvl6pPr marL="3154045" indent="0" algn="ctr">
              <a:buNone/>
              <a:defRPr/>
            </a:lvl6pPr>
            <a:lvl7pPr marL="3785235" indent="0" algn="ctr">
              <a:buNone/>
              <a:defRPr/>
            </a:lvl7pPr>
            <a:lvl8pPr marL="4415790" indent="0" algn="ctr">
              <a:buNone/>
              <a:defRPr/>
            </a:lvl8pPr>
            <a:lvl9pPr marL="5046980" indent="0" algn="ctr">
              <a:buNone/>
              <a:defRPr/>
            </a:lvl9pPr>
          </a:lstStyle>
          <a:p>
            <a:r>
              <a:rPr lang="ru-RU" dirty="0"/>
              <a:t>Москва 2020 г.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презент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Заголовок 3"/>
          <p:cNvSpPr>
            <a:spLocks noGrp="1"/>
          </p:cNvSpPr>
          <p:nvPr>
            <p:ph type="ctrTitle" hasCustomPrompt="1"/>
          </p:nvPr>
        </p:nvSpPr>
        <p:spPr>
          <a:xfrm>
            <a:off x="1" y="2527037"/>
            <a:ext cx="13439774" cy="1620430"/>
          </a:xfrm>
        </p:spPr>
        <p:txBody>
          <a:bodyPr/>
          <a:lstStyle>
            <a:lvl1pPr>
              <a:defRPr baseline="0">
                <a:solidFill>
                  <a:srgbClr val="EE732D"/>
                </a:solidFill>
              </a:defRPr>
            </a:lvl1pPr>
          </a:lstStyle>
          <a:p>
            <a:pPr algn="ctr"/>
            <a:r>
              <a:rPr lang="ru-RU" b="1" dirty="0">
                <a:solidFill>
                  <a:srgbClr val="EE732D"/>
                </a:solidFill>
              </a:rPr>
              <a:t>Название презентации 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20116" y="-1"/>
            <a:ext cx="3802403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26287" y="479889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5548790"/>
            <a:ext cx="13459729" cy="201088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0"/>
            <a:ext cx="13459729" cy="755967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  <p:sp>
        <p:nvSpPr>
          <p:cNvPr id="41" name="Прямоугольник 40"/>
          <p:cNvSpPr/>
          <p:nvPr userDrawn="1"/>
        </p:nvSpPr>
        <p:spPr>
          <a:xfrm>
            <a:off x="-52549" y="1312196"/>
            <a:ext cx="13492324" cy="5439578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-20116" y="-1"/>
            <a:ext cx="13459891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2" name="Прямая соединительная линия 46"/>
          <p:cNvCxnSpPr/>
          <p:nvPr userDrawn="1"/>
        </p:nvCxnSpPr>
        <p:spPr>
          <a:xfrm flipH="1" flipV="1">
            <a:off x="12125666" y="30707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842" y="28315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9222105" y="29772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12115165" y="31328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62513" y="-1"/>
            <a:ext cx="3845603" cy="7559675"/>
          </a:xfrm>
          <a:prstGeom prst="rect">
            <a:avLst/>
          </a:prstGeom>
          <a:solidFill>
            <a:srgbClr val="F5F5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8" name="Овал 7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530476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9" name="Овал 8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29797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3616762" y="1490663"/>
            <a:ext cx="2972951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50064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10090150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 userDrawn="1"/>
        </p:nvSpPr>
        <p:spPr>
          <a:xfrm>
            <a:off x="6983948" y="-108163"/>
            <a:ext cx="6455827" cy="7686875"/>
          </a:xfrm>
          <a:prstGeom prst="rect">
            <a:avLst/>
          </a:prstGeom>
          <a:solidFill>
            <a:srgbClr val="2B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TextBox 40"/>
          <p:cNvSpPr txBox="1"/>
          <p:nvPr userDrawn="1"/>
        </p:nvSpPr>
        <p:spPr>
          <a:xfrm>
            <a:off x="8967287" y="685980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7249925" y="609036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8939594" y="609122"/>
            <a:ext cx="510" cy="369161"/>
          </a:xfrm>
          <a:prstGeom prst="line">
            <a:avLst/>
          </a:prstGeom>
          <a:ln w="9525">
            <a:solidFill>
              <a:srgbClr val="EC66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9285605" y="0"/>
            <a:ext cx="4154170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100520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5" name="TextBox 44"/>
          <p:cNvSpPr txBox="1"/>
          <p:nvPr userDrawn="1"/>
        </p:nvSpPr>
        <p:spPr>
          <a:xfrm>
            <a:off x="9787060" y="-410272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369570" y="7781290"/>
            <a:ext cx="304482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 Металлургическая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157946" y="30707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283159"/>
            <a:ext cx="335837" cy="335837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 userDrawn="1"/>
        </p:nvSpPr>
        <p:spPr>
          <a:xfrm>
            <a:off x="1147445" y="29772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en-US" sz="70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/>
            </a:r>
            <a:br>
              <a:rPr lang="ru-RU" altLang="en-US" sz="70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4" name="Текстовое поле 3"/>
          <p:cNvSpPr txBox="1"/>
          <p:nvPr userDrawn="1"/>
        </p:nvSpPr>
        <p:spPr>
          <a:xfrm>
            <a:off x="241300" y="313055"/>
            <a:ext cx="91694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соединения </a:t>
            </a:r>
            <a:r>
              <a:rPr lang="en-US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12245" y="1715789"/>
            <a:ext cx="11706798" cy="691200"/>
          </a:xfrm>
        </p:spPr>
        <p:txBody>
          <a:bodyPr/>
          <a:lstStyle>
            <a:lvl1pPr algn="l">
              <a:defRPr sz="2600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8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51" name="Прямая соединительная линия 50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22611" y="549601"/>
            <a:ext cx="474876" cy="4748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555" indent="0" algn="ctr">
              <a:buNone/>
              <a:defRPr/>
            </a:lvl2pPr>
            <a:lvl3pPr marL="1261745" indent="0" algn="ctr">
              <a:buNone/>
              <a:defRPr/>
            </a:lvl3pPr>
            <a:lvl4pPr marL="1892300" indent="0" algn="ctr">
              <a:buNone/>
              <a:defRPr/>
            </a:lvl4pPr>
            <a:lvl5pPr marL="2523490" indent="0" algn="ctr">
              <a:buNone/>
              <a:defRPr/>
            </a:lvl5pPr>
            <a:lvl6pPr marL="3154045" indent="0" algn="ctr">
              <a:buNone/>
              <a:defRPr/>
            </a:lvl6pPr>
            <a:lvl7pPr marL="3785235" indent="0" algn="ctr">
              <a:buNone/>
              <a:defRPr/>
            </a:lvl7pPr>
            <a:lvl8pPr marL="4415790" indent="0" algn="ctr">
              <a:buNone/>
              <a:defRPr/>
            </a:lvl8pPr>
            <a:lvl9pPr marL="5046980" indent="0" algn="ctr">
              <a:buNone/>
              <a:defRPr/>
            </a:lvl9pPr>
          </a:lstStyle>
          <a:p>
            <a:r>
              <a:rPr lang="ru-RU" dirty="0"/>
              <a:t>Москва 2020 г.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презент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Заголовок 3"/>
          <p:cNvSpPr>
            <a:spLocks noGrp="1"/>
          </p:cNvSpPr>
          <p:nvPr>
            <p:ph type="ctrTitle" hasCustomPrompt="1"/>
          </p:nvPr>
        </p:nvSpPr>
        <p:spPr>
          <a:xfrm>
            <a:off x="1" y="2527037"/>
            <a:ext cx="13439774" cy="1620430"/>
          </a:xfrm>
        </p:spPr>
        <p:txBody>
          <a:bodyPr/>
          <a:lstStyle>
            <a:lvl1pPr>
              <a:defRPr baseline="0">
                <a:solidFill>
                  <a:srgbClr val="EE732D"/>
                </a:solidFill>
              </a:defRPr>
            </a:lvl1pPr>
          </a:lstStyle>
          <a:p>
            <a:pPr algn="ctr"/>
            <a:r>
              <a:rPr lang="ru-RU" b="1" dirty="0">
                <a:solidFill>
                  <a:srgbClr val="EE732D"/>
                </a:solidFill>
              </a:rPr>
              <a:t>Название презентации 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20116" y="-1"/>
            <a:ext cx="3802403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-349947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0387" y="275407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238630" y="262073"/>
            <a:ext cx="162" cy="396000"/>
          </a:xfrm>
          <a:prstGeom prst="line">
            <a:avLst/>
          </a:prstGeom>
          <a:ln w="6350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1570" y="329835"/>
            <a:ext cx="335837" cy="335837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 userDrawn="1"/>
        </p:nvSpPr>
        <p:spPr>
          <a:xfrm>
            <a:off x="1234440" y="253063"/>
            <a:ext cx="290449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/>
            </a:r>
            <a:b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века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: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от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кричного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до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завода»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5548790"/>
            <a:ext cx="13459729" cy="201088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0"/>
            <a:ext cx="13459729" cy="755967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  <p:sp>
        <p:nvSpPr>
          <p:cNvPr id="41" name="Прямоугольник 40"/>
          <p:cNvSpPr/>
          <p:nvPr userDrawn="1"/>
        </p:nvSpPr>
        <p:spPr>
          <a:xfrm>
            <a:off x="-52549" y="1312196"/>
            <a:ext cx="13492324" cy="5439578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-20116" y="-1"/>
            <a:ext cx="13459891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 userDrawn="1"/>
        </p:nvSpPr>
        <p:spPr>
          <a:xfrm>
            <a:off x="1482049" y="-1170367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-235313" y="-1247311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 flipH="1" flipV="1">
            <a:off x="1454530" y="-122464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-1224645"/>
            <a:ext cx="335837" cy="335837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0387" y="275407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238630" y="262073"/>
            <a:ext cx="162" cy="396000"/>
          </a:xfrm>
          <a:prstGeom prst="line">
            <a:avLst/>
          </a:prstGeom>
          <a:ln w="6350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1570" y="329835"/>
            <a:ext cx="335837" cy="335837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 userDrawn="1"/>
        </p:nvSpPr>
        <p:spPr>
          <a:xfrm>
            <a:off x="1234440" y="253063"/>
            <a:ext cx="290449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/>
            </a:r>
            <a:b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века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: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от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кричного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до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завода»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62513" y="-1"/>
            <a:ext cx="3845603" cy="7559675"/>
          </a:xfrm>
          <a:prstGeom prst="rect">
            <a:avLst/>
          </a:prstGeom>
          <a:solidFill>
            <a:srgbClr val="F5F5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8" name="Овал 7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530476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9" name="Овал 8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320" y="0"/>
            <a:ext cx="3753485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46"/>
          <p:cNvCxnSpPr/>
          <p:nvPr userDrawn="1"/>
        </p:nvCxnSpPr>
        <p:spPr>
          <a:xfrm flipH="1" flipV="1">
            <a:off x="12125666" y="30707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842" y="283159"/>
            <a:ext cx="335837" cy="335837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 userDrawn="1"/>
        </p:nvSpPr>
        <p:spPr>
          <a:xfrm>
            <a:off x="9222105" y="29772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5755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1" name="Текстовое поле 10"/>
          <p:cNvSpPr txBox="1"/>
          <p:nvPr userDrawn="1"/>
        </p:nvSpPr>
        <p:spPr>
          <a:xfrm>
            <a:off x="12115165" y="31328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 userDrawn="1"/>
        </p:nvSpPr>
        <p:spPr>
          <a:xfrm>
            <a:off x="6983948" y="-108163"/>
            <a:ext cx="6455827" cy="7686875"/>
          </a:xfrm>
          <a:prstGeom prst="rect">
            <a:avLst/>
          </a:prstGeom>
          <a:solidFill>
            <a:srgbClr val="2B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TextBox 40"/>
          <p:cNvSpPr txBox="1"/>
          <p:nvPr userDrawn="1"/>
        </p:nvSpPr>
        <p:spPr>
          <a:xfrm>
            <a:off x="8967287" y="685980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7249925" y="609036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8939594" y="609122"/>
            <a:ext cx="510" cy="369161"/>
          </a:xfrm>
          <a:prstGeom prst="line">
            <a:avLst/>
          </a:prstGeom>
          <a:ln w="9525">
            <a:solidFill>
              <a:srgbClr val="EC66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8879888" y="0"/>
            <a:ext cx="4559888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5" name="TextBox 44"/>
          <p:cNvSpPr txBox="1"/>
          <p:nvPr userDrawn="1"/>
        </p:nvSpPr>
        <p:spPr>
          <a:xfrm>
            <a:off x="9895645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2098845" y="479889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2072326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487" y="496637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соединения </a:t>
            </a:r>
            <a:r>
              <a:rPr lang="en-US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12245" y="1715789"/>
            <a:ext cx="11706798" cy="691200"/>
          </a:xfrm>
        </p:spPr>
        <p:txBody>
          <a:bodyPr/>
          <a:lstStyle>
            <a:lvl1pPr algn="l">
              <a:defRPr sz="2600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8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2715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 userDrawn="1"/>
        </p:nvSpPr>
        <p:spPr>
          <a:xfrm>
            <a:off x="2615005" y="52715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352629" y="56665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-364733" y="48971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51" name="Прямая соединительная линия 50"/>
          <p:cNvCxnSpPr/>
          <p:nvPr userDrawn="1"/>
        </p:nvCxnSpPr>
        <p:spPr>
          <a:xfrm flipH="1" flipV="1">
            <a:off x="1325110" y="51237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58700" y="420370"/>
            <a:ext cx="438785" cy="4387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555" indent="0" algn="ctr">
              <a:buNone/>
              <a:defRPr/>
            </a:lvl2pPr>
            <a:lvl3pPr marL="1261745" indent="0" algn="ctr">
              <a:buNone/>
              <a:defRPr/>
            </a:lvl3pPr>
            <a:lvl4pPr marL="1892300" indent="0" algn="ctr">
              <a:buNone/>
              <a:defRPr/>
            </a:lvl4pPr>
            <a:lvl5pPr marL="2523490" indent="0" algn="ctr">
              <a:buNone/>
              <a:defRPr/>
            </a:lvl5pPr>
            <a:lvl6pPr marL="3154045" indent="0" algn="ctr">
              <a:buNone/>
              <a:defRPr/>
            </a:lvl6pPr>
            <a:lvl7pPr marL="3785235" indent="0" algn="ctr">
              <a:buNone/>
              <a:defRPr/>
            </a:lvl7pPr>
            <a:lvl8pPr marL="4415790" indent="0" algn="ctr">
              <a:buNone/>
              <a:defRPr/>
            </a:lvl8pPr>
            <a:lvl9pPr marL="5046980" indent="0" algn="ctr">
              <a:buNone/>
              <a:defRPr/>
            </a:lvl9pPr>
          </a:lstStyle>
          <a:p>
            <a:r>
              <a:rPr lang="ru-RU" dirty="0"/>
              <a:t>Москва 2020 г.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презент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Заголовок 3"/>
          <p:cNvSpPr>
            <a:spLocks noGrp="1"/>
          </p:cNvSpPr>
          <p:nvPr>
            <p:ph type="ctrTitle" hasCustomPrompt="1"/>
          </p:nvPr>
        </p:nvSpPr>
        <p:spPr>
          <a:xfrm>
            <a:off x="1" y="2527037"/>
            <a:ext cx="13439774" cy="1620430"/>
          </a:xfrm>
        </p:spPr>
        <p:txBody>
          <a:bodyPr/>
          <a:lstStyle>
            <a:lvl1pPr>
              <a:defRPr baseline="0">
                <a:solidFill>
                  <a:srgbClr val="EE732D"/>
                </a:solidFill>
              </a:defRPr>
            </a:lvl1pPr>
          </a:lstStyle>
          <a:p>
            <a:pPr algn="ctr"/>
            <a:r>
              <a:rPr lang="ru-RU" b="1" dirty="0">
                <a:solidFill>
                  <a:srgbClr val="EE732D"/>
                </a:solidFill>
              </a:rPr>
              <a:t>Название презентации 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154170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157946" y="35025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32633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47445" y="34090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116840" y="356235"/>
            <a:ext cx="10414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5548790"/>
            <a:ext cx="13459729" cy="201088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0"/>
            <a:ext cx="13459729" cy="755967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  <p:sp>
        <p:nvSpPr>
          <p:cNvPr id="41" name="Прямоугольник 40"/>
          <p:cNvSpPr/>
          <p:nvPr userDrawn="1"/>
        </p:nvSpPr>
        <p:spPr>
          <a:xfrm>
            <a:off x="-52549" y="1312196"/>
            <a:ext cx="13492324" cy="5439578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-20116" y="-1"/>
            <a:ext cx="13459891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2" name="Прямая соединительная линия 46"/>
          <p:cNvCxnSpPr/>
          <p:nvPr userDrawn="1"/>
        </p:nvCxnSpPr>
        <p:spPr>
          <a:xfrm flipH="1" flipV="1">
            <a:off x="1201126" y="30707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28315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90625" y="29772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24765" y="31328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62513" y="-1"/>
            <a:ext cx="3845603" cy="7559675"/>
          </a:xfrm>
          <a:prstGeom prst="rect">
            <a:avLst/>
          </a:prstGeom>
          <a:solidFill>
            <a:srgbClr val="F5F5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8" name="Овал 7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530476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9" name="Овал 8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29797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3616762" y="1490663"/>
            <a:ext cx="2972951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50064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10090150" y="1490663"/>
            <a:ext cx="29797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 userDrawn="1"/>
        </p:nvSpPr>
        <p:spPr>
          <a:xfrm>
            <a:off x="6983948" y="-108163"/>
            <a:ext cx="6455827" cy="7686875"/>
          </a:xfrm>
          <a:prstGeom prst="rect">
            <a:avLst/>
          </a:prstGeom>
          <a:solidFill>
            <a:srgbClr val="2B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TextBox 40"/>
          <p:cNvSpPr txBox="1"/>
          <p:nvPr userDrawn="1"/>
        </p:nvSpPr>
        <p:spPr>
          <a:xfrm>
            <a:off x="8967287" y="685980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7249925" y="609036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8939594" y="609122"/>
            <a:ext cx="510" cy="369161"/>
          </a:xfrm>
          <a:prstGeom prst="line">
            <a:avLst/>
          </a:prstGeom>
          <a:ln w="9525">
            <a:solidFill>
              <a:srgbClr val="EC66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9182100" y="0"/>
            <a:ext cx="4257675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cxnSp>
        <p:nvCxnSpPr>
          <p:cNvPr id="2" name="Прямая соединительная линия 46"/>
          <p:cNvCxnSpPr/>
          <p:nvPr userDrawn="1"/>
        </p:nvCxnSpPr>
        <p:spPr>
          <a:xfrm flipH="1" flipV="1">
            <a:off x="10571186" y="43661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22" y="41269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0560685" y="42726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3" name="Текстовое поле 2"/>
          <p:cNvSpPr txBox="1"/>
          <p:nvPr userDrawn="1"/>
        </p:nvSpPr>
        <p:spPr>
          <a:xfrm>
            <a:off x="9394825" y="44282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соединения </a:t>
            </a:r>
            <a:r>
              <a:rPr lang="en-US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12245" y="1715789"/>
            <a:ext cx="11706798" cy="691200"/>
          </a:xfrm>
        </p:spPr>
        <p:txBody>
          <a:bodyPr/>
          <a:lstStyle>
            <a:lvl1pPr algn="l">
              <a:defRPr sz="2600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8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51" name="Прямая соединительная линия 50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22611" y="549601"/>
            <a:ext cx="474876" cy="4748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77807"/>
            <a:ext cx="13439775" cy="1620430"/>
          </a:xfrm>
        </p:spPr>
        <p:txBody>
          <a:bodyPr/>
          <a:lstStyle>
            <a:lvl1pPr algn="ctr">
              <a:defRPr sz="46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-1" y="6479675"/>
            <a:ext cx="13439775" cy="108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555" indent="0" algn="ctr">
              <a:buNone/>
              <a:defRPr/>
            </a:lvl2pPr>
            <a:lvl3pPr marL="1261745" indent="0" algn="ctr">
              <a:buNone/>
              <a:defRPr/>
            </a:lvl3pPr>
            <a:lvl4pPr marL="1892300" indent="0" algn="ctr">
              <a:buNone/>
              <a:defRPr/>
            </a:lvl4pPr>
            <a:lvl5pPr marL="2523490" indent="0" algn="ctr">
              <a:buNone/>
              <a:defRPr/>
            </a:lvl5pPr>
            <a:lvl6pPr marL="3154045" indent="0" algn="ctr">
              <a:buNone/>
              <a:defRPr/>
            </a:lvl6pPr>
            <a:lvl7pPr marL="3785235" indent="0" algn="ctr">
              <a:buNone/>
              <a:defRPr/>
            </a:lvl7pPr>
            <a:lvl8pPr marL="4415790" indent="0" algn="ctr">
              <a:buNone/>
              <a:defRPr/>
            </a:lvl8pPr>
            <a:lvl9pPr marL="5046980" indent="0" algn="ctr">
              <a:buNone/>
              <a:defRPr/>
            </a:lvl9pPr>
          </a:lstStyle>
          <a:p>
            <a:r>
              <a:rPr lang="ru-RU" dirty="0"/>
              <a:t>Москва 2020 г.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996" y="496637"/>
            <a:ext cx="881691" cy="8816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презент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Заголовок 3"/>
          <p:cNvSpPr>
            <a:spLocks noGrp="1"/>
          </p:cNvSpPr>
          <p:nvPr>
            <p:ph type="ctrTitle" hasCustomPrompt="1"/>
          </p:nvPr>
        </p:nvSpPr>
        <p:spPr>
          <a:xfrm>
            <a:off x="1" y="2527037"/>
            <a:ext cx="13439774" cy="1620430"/>
          </a:xfrm>
        </p:spPr>
        <p:txBody>
          <a:bodyPr/>
          <a:lstStyle>
            <a:lvl1pPr>
              <a:defRPr baseline="0">
                <a:solidFill>
                  <a:srgbClr val="EE732D"/>
                </a:solidFill>
              </a:defRPr>
            </a:lvl1pPr>
          </a:lstStyle>
          <a:p>
            <a:pPr algn="ctr"/>
            <a:r>
              <a:rPr lang="ru-RU" b="1" dirty="0">
                <a:solidFill>
                  <a:srgbClr val="EE732D"/>
                </a:solidFill>
              </a:rPr>
              <a:t>Название презентации 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20116" y="-1"/>
            <a:ext cx="3802403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-349947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0387" y="275407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238630" y="262073"/>
            <a:ext cx="162" cy="396000"/>
          </a:xfrm>
          <a:prstGeom prst="line">
            <a:avLst/>
          </a:prstGeom>
          <a:ln w="6350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1570" y="329835"/>
            <a:ext cx="335837" cy="335837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 userDrawn="1"/>
        </p:nvSpPr>
        <p:spPr>
          <a:xfrm>
            <a:off x="1234440" y="253063"/>
            <a:ext cx="290449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/>
            </a:r>
            <a:b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века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: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от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кричного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до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завода»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5548790"/>
            <a:ext cx="13459729" cy="201088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517329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482049" y="55683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235313" y="479889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454530" y="50255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02555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116" y="0"/>
            <a:ext cx="13459729" cy="7559674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Прямоугольник 40"/>
          <p:cNvSpPr/>
          <p:nvPr userDrawn="1"/>
        </p:nvSpPr>
        <p:spPr>
          <a:xfrm>
            <a:off x="-52705" y="981710"/>
            <a:ext cx="13492480" cy="5751830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201126" y="35025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32633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90625" y="34090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24765" y="35646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-20116" y="-1"/>
            <a:ext cx="13459891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2" name="Прямая соединительная линия 46"/>
          <p:cNvCxnSpPr/>
          <p:nvPr userDrawn="1"/>
        </p:nvCxnSpPr>
        <p:spPr>
          <a:xfrm flipH="1" flipV="1">
            <a:off x="1201126" y="307078"/>
            <a:ext cx="162" cy="288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5242" y="283159"/>
            <a:ext cx="335837" cy="335837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 userDrawn="1"/>
        </p:nvSpPr>
        <p:spPr>
          <a:xfrm>
            <a:off x="1190625" y="297725"/>
            <a:ext cx="29044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века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: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b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от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кричного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700" dirty="0">
                <a:solidFill>
                  <a:srgbClr val="EEF0F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завода»</a:t>
            </a:r>
          </a:p>
        </p:txBody>
      </p:sp>
      <p:sp>
        <p:nvSpPr>
          <p:cNvPr id="13" name="Текстовое поле 12"/>
          <p:cNvSpPr txBox="1"/>
          <p:nvPr userDrawn="1"/>
        </p:nvSpPr>
        <p:spPr>
          <a:xfrm>
            <a:off x="24765" y="313283"/>
            <a:ext cx="11766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en-US" altLang="ru-RU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600" b="0" dirty="0">
                <a:solidFill>
                  <a:srgbClr val="9E9E9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9" name="Прямая соединительная линия 48"/>
          <p:cNvCxnSpPr/>
          <p:nvPr userDrawn="1"/>
        </p:nvCxnSpPr>
        <p:spPr>
          <a:xfrm>
            <a:off x="369888" y="80566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 userDrawn="1"/>
        </p:nvSpPr>
        <p:spPr>
          <a:xfrm>
            <a:off x="-62513" y="-1"/>
            <a:ext cx="3845603" cy="7559675"/>
          </a:xfrm>
          <a:prstGeom prst="rect">
            <a:avLst/>
          </a:prstGeom>
          <a:solidFill>
            <a:srgbClr val="F5F5F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Заголовок 1"/>
          <p:cNvSpPr txBox="1"/>
          <p:nvPr userDrawn="1"/>
        </p:nvSpPr>
        <p:spPr bwMode="auto">
          <a:xfrm>
            <a:off x="412245" y="77918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6566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741249" y="6961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887" y="619252"/>
            <a:ext cx="166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713730" y="6419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8850" y="549600"/>
            <a:ext cx="508637" cy="50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8" name="Овал 7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530476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9475" y="1490663"/>
            <a:ext cx="1900249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50064" y="1490663"/>
            <a:ext cx="1900236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017955" y="1490663"/>
            <a:ext cx="1892933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11169650" y="1490663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9" name="Овал 8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4" name="Овал 33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3" name="Прямоугольник 42"/>
          <p:cNvSpPr/>
          <p:nvPr userDrawn="1"/>
        </p:nvSpPr>
        <p:spPr>
          <a:xfrm>
            <a:off x="-20320" y="0"/>
            <a:ext cx="3753485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ADADA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Box 9"/>
          <p:cNvSpPr txBox="1"/>
          <p:nvPr userDrawn="1"/>
        </p:nvSpPr>
        <p:spPr>
          <a:xfrm>
            <a:off x="12287147" y="275407"/>
            <a:ext cx="110104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Металлургическая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Компания</a:t>
            </a:r>
          </a:p>
        </p:txBody>
      </p:sp>
      <p:cxnSp>
        <p:nvCxnSpPr>
          <p:cNvPr id="45" name="Прямая соединительная линия 44"/>
          <p:cNvCxnSpPr/>
          <p:nvPr userDrawn="1"/>
        </p:nvCxnSpPr>
        <p:spPr>
          <a:xfrm flipH="1" flipV="1">
            <a:off x="12249530" y="262073"/>
            <a:ext cx="162" cy="396000"/>
          </a:xfrm>
          <a:prstGeom prst="line">
            <a:avLst/>
          </a:prstGeom>
          <a:ln w="6350" cmpd="sng">
            <a:solidFill>
              <a:srgbClr val="EC660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350" y="329835"/>
            <a:ext cx="335837" cy="335837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 userDrawn="1"/>
        </p:nvSpPr>
        <p:spPr>
          <a:xfrm>
            <a:off x="9754870" y="253365"/>
            <a:ext cx="241554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Промышленный</a:t>
            </a:r>
            <a:r>
              <a:rPr lang="en-US" altLang="ru-RU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ADADAD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маршрут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/>
            </a:r>
            <a:b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«Металлургия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сквозь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века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:</a:t>
            </a:r>
            <a:r>
              <a:rPr lang="ru-RU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br>
              <a:rPr lang="ru-RU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</a:b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от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кричного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молота</a:t>
            </a:r>
            <a:r>
              <a:rPr lang="ru-RU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до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цифрового</a:t>
            </a:r>
            <a:r>
              <a:rPr lang="en-US" altLang="ru-RU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  <a:r>
              <a:rPr lang="en-US" altLang="en-US" sz="700" b="0" dirty="0">
                <a:solidFill>
                  <a:srgbClr val="27251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завода»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 userDrawn="1"/>
        </p:nvSpPr>
        <p:spPr>
          <a:xfrm>
            <a:off x="6983948" y="-108163"/>
            <a:ext cx="6455827" cy="7686875"/>
          </a:xfrm>
          <a:prstGeom prst="rect">
            <a:avLst/>
          </a:prstGeom>
          <a:solidFill>
            <a:srgbClr val="2B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 userDrawn="1"/>
        </p:nvSpPr>
        <p:spPr>
          <a:xfrm>
            <a:off x="10066020" y="0"/>
            <a:ext cx="3373755" cy="755967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solidFill>
                  <a:srgbClr val="887B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69888" y="7942228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964664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5" name="TextBox 44"/>
          <p:cNvSpPr txBox="1"/>
          <p:nvPr userDrawn="1"/>
        </p:nvSpPr>
        <p:spPr>
          <a:xfrm>
            <a:off x="9895645" y="470473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ADADAD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ADADAD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2098845" y="393529"/>
            <a:ext cx="110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FF7927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FF7927"/>
              </a:solidFill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 userDrawn="1"/>
        </p:nvCxnSpPr>
        <p:spPr>
          <a:xfrm flipH="1" flipV="1">
            <a:off x="12072326" y="416195"/>
            <a:ext cx="162" cy="324000"/>
          </a:xfrm>
          <a:prstGeom prst="line">
            <a:avLst/>
          </a:prstGeom>
          <a:ln w="9525">
            <a:solidFill>
              <a:srgbClr val="FF7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487" y="410277"/>
            <a:ext cx="335837" cy="3358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стка в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369888" y="72358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/>
          <p:nvPr userDrawn="1"/>
        </p:nvSpPr>
        <p:spPr bwMode="auto">
          <a:xfrm>
            <a:off x="412245" y="7258273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15" name="Овал 14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17" name="Группа 16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19" name="Овал 18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2" name="Овал 21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24" name="Группа 23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8" name="Овал 27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0" name="Группа 29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31" name="Овал 30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4" name="Овал 33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6" name="Группа 35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7" name="Овал 36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1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69889" y="367037"/>
            <a:ext cx="11706798" cy="691200"/>
          </a:xfrm>
        </p:spPr>
        <p:txBody>
          <a:bodyPr/>
          <a:lstStyle>
            <a:lvl1pPr algn="l">
              <a:defRPr sz="2600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1490663"/>
            <a:ext cx="6219825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112"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/>
          </p:cNvPr>
          <p:cNvSpPr/>
          <p:nvPr userDrawn="1"/>
        </p:nvSpPr>
        <p:spPr>
          <a:xfrm>
            <a:off x="2270287" y="6155838"/>
            <a:ext cx="16848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Узнай больше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0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 компании ТМК</a:t>
            </a:r>
            <a:endParaRPr lang="en-US" sz="400" b="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>
            <a:hlinkClick r:id="rId3"/>
          </p:cNvPr>
          <p:cNvSpPr/>
          <p:nvPr userDrawn="1"/>
        </p:nvSpPr>
        <p:spPr>
          <a:xfrm>
            <a:off x="5941863" y="6155837"/>
            <a:ext cx="2808424" cy="604799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</a:t>
            </a:r>
            <a:r>
              <a:rPr lang="en-US" sz="1000" b="1" kern="1200" baseline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eTrade</a:t>
            </a:r>
            <a:r>
              <a:rPr lang="en-US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Интернет-магазин труб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Прямоугольник 3">
            <a:hlinkClick r:id="rId4"/>
          </p:cNvPr>
          <p:cNvSpPr/>
          <p:nvPr userDrawn="1"/>
        </p:nvSpPr>
        <p:spPr>
          <a:xfrm>
            <a:off x="10089487" y="6155838"/>
            <a:ext cx="2160000" cy="60480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6168" tIns="63081" rIns="126168" bIns="63081" numCol="1" spcCol="0" rtlCol="0" fromWordArt="0" anchor="ctr" anchorCtr="0" forceAA="0" compatLnSpc="1">
            <a:noAutofit/>
          </a:bodyPr>
          <a:lstStyle/>
          <a:p>
            <a: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C0C0C0"/>
              </a:buClr>
              <a:buSzPct val="92000"/>
              <a:buFontTx/>
              <a:buNone/>
            </a:pPr>
            <a:r>
              <a:rPr lang="ru-RU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Премиальные резьбовые соединения </a:t>
            </a:r>
            <a:r>
              <a:rPr lang="en-US" altLang="ru-RU" sz="1000" b="1" kern="1200" baseline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TMK UP</a:t>
            </a:r>
            <a:endParaRPr lang="ru-RU" altLang="ru-RU" sz="1000" b="1" kern="1200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87" y="6116237"/>
            <a:ext cx="684000" cy="68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463" y="6116237"/>
            <a:ext cx="684000" cy="68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887" y="6116237"/>
            <a:ext cx="684000" cy="68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2 кол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 userDrawn="1"/>
        </p:nvGrpSpPr>
        <p:grpSpPr>
          <a:xfrm>
            <a:off x="-875664" y="28472"/>
            <a:ext cx="660605" cy="660604"/>
            <a:chOff x="-868015" y="28472"/>
            <a:chExt cx="660605" cy="660604"/>
          </a:xfrm>
        </p:grpSpPr>
        <p:sp>
          <p:nvSpPr>
            <p:cNvPr id="3" name="Овал 2"/>
            <p:cNvSpPr/>
            <p:nvPr userDrawn="1"/>
          </p:nvSpPr>
          <p:spPr>
            <a:xfrm>
              <a:off x="-868015" y="28472"/>
              <a:ext cx="660605" cy="660604"/>
            </a:xfrm>
            <a:prstGeom prst="ellipse">
              <a:avLst/>
            </a:prstGeom>
            <a:solidFill>
              <a:srgbClr val="2725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>
              <a:off x="-710513" y="104859"/>
              <a:ext cx="34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39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37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31</a:t>
              </a:r>
            </a:p>
          </p:txBody>
        </p:sp>
      </p:grpSp>
      <p:grpSp>
        <p:nvGrpSpPr>
          <p:cNvPr id="35" name="Группа 34"/>
          <p:cNvGrpSpPr/>
          <p:nvPr userDrawn="1"/>
        </p:nvGrpSpPr>
        <p:grpSpPr>
          <a:xfrm>
            <a:off x="-875664" y="1809276"/>
            <a:ext cx="660605" cy="660604"/>
            <a:chOff x="-868015" y="799037"/>
            <a:chExt cx="660605" cy="660604"/>
          </a:xfrm>
        </p:grpSpPr>
        <p:sp>
          <p:nvSpPr>
            <p:cNvPr id="21" name="Овал 20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EC660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236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102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8</a:t>
              </a:r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-875664" y="2699678"/>
            <a:ext cx="660605" cy="660604"/>
            <a:chOff x="-868015" y="1607233"/>
            <a:chExt cx="660605" cy="660604"/>
          </a:xfrm>
        </p:grpSpPr>
        <p:sp>
          <p:nvSpPr>
            <p:cNvPr id="23" name="Овал 22"/>
            <p:cNvSpPr/>
            <p:nvPr userDrawn="1"/>
          </p:nvSpPr>
          <p:spPr>
            <a:xfrm>
              <a:off x="-868015" y="1607233"/>
              <a:ext cx="660605" cy="660604"/>
            </a:xfrm>
            <a:prstGeom prst="ellipse">
              <a:avLst/>
            </a:prstGeom>
            <a:solidFill>
              <a:srgbClr val="887B7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-753713" y="16836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136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123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115</a:t>
              </a:r>
            </a:p>
          </p:txBody>
        </p:sp>
      </p:grpSp>
      <p:grpSp>
        <p:nvGrpSpPr>
          <p:cNvPr id="5" name="Группа 4"/>
          <p:cNvGrpSpPr/>
          <p:nvPr userDrawn="1"/>
        </p:nvGrpSpPr>
        <p:grpSpPr>
          <a:xfrm>
            <a:off x="-875664" y="3590080"/>
            <a:ext cx="660605" cy="660604"/>
            <a:chOff x="-868015" y="2428033"/>
            <a:chExt cx="660605" cy="660604"/>
          </a:xfrm>
        </p:grpSpPr>
        <p:sp>
          <p:nvSpPr>
            <p:cNvPr id="25" name="Овал 24"/>
            <p:cNvSpPr/>
            <p:nvPr userDrawn="1"/>
          </p:nvSpPr>
          <p:spPr>
            <a:xfrm>
              <a:off x="-868015" y="2428033"/>
              <a:ext cx="660605" cy="6606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-753713" y="25044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192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0</a:t>
              </a:r>
            </a:p>
          </p:txBody>
        </p:sp>
      </p:grpSp>
      <p:grpSp>
        <p:nvGrpSpPr>
          <p:cNvPr id="6" name="Группа 5"/>
          <p:cNvGrpSpPr/>
          <p:nvPr userDrawn="1"/>
        </p:nvGrpSpPr>
        <p:grpSpPr>
          <a:xfrm>
            <a:off x="-875664" y="4480482"/>
            <a:ext cx="660605" cy="660604"/>
            <a:chOff x="-868015" y="3248833"/>
            <a:chExt cx="660605" cy="660604"/>
          </a:xfrm>
        </p:grpSpPr>
        <p:sp>
          <p:nvSpPr>
            <p:cNvPr id="27" name="Овал 26"/>
            <p:cNvSpPr/>
            <p:nvPr userDrawn="1"/>
          </p:nvSpPr>
          <p:spPr>
            <a:xfrm>
              <a:off x="-868015" y="3248833"/>
              <a:ext cx="660605" cy="660604"/>
            </a:xfrm>
            <a:prstGeom prst="ellipse">
              <a:avLst/>
            </a:prstGeom>
            <a:solidFill>
              <a:srgbClr val="ADADA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 userDrawn="1"/>
          </p:nvSpPr>
          <p:spPr>
            <a:xfrm>
              <a:off x="-753713" y="3325220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173</a:t>
              </a:r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-875664" y="5370884"/>
            <a:ext cx="660605" cy="660604"/>
            <a:chOff x="-868015" y="4082237"/>
            <a:chExt cx="660605" cy="660604"/>
          </a:xfrm>
        </p:grpSpPr>
        <p:sp>
          <p:nvSpPr>
            <p:cNvPr id="29" name="Овал 28"/>
            <p:cNvSpPr/>
            <p:nvPr userDrawn="1"/>
          </p:nvSpPr>
          <p:spPr>
            <a:xfrm>
              <a:off x="-868015" y="4082237"/>
              <a:ext cx="660605" cy="660604"/>
            </a:xfrm>
            <a:prstGeom prst="ellipse">
              <a:avLst/>
            </a:prstGeom>
            <a:solidFill>
              <a:srgbClr val="E7A16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 userDrawn="1"/>
          </p:nvSpPr>
          <p:spPr>
            <a:xfrm>
              <a:off x="-753713" y="41586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231161109</a:t>
              </a:r>
            </a:p>
          </p:txBody>
        </p:sp>
      </p:grpSp>
      <p:grpSp>
        <p:nvGrpSpPr>
          <p:cNvPr id="34" name="Группа 33"/>
          <p:cNvGrpSpPr/>
          <p:nvPr userDrawn="1"/>
        </p:nvGrpSpPr>
        <p:grpSpPr>
          <a:xfrm>
            <a:off x="-875664" y="6261283"/>
            <a:ext cx="660605" cy="660604"/>
            <a:chOff x="-868015" y="4903037"/>
            <a:chExt cx="660605" cy="660604"/>
          </a:xfrm>
          <a:solidFill>
            <a:srgbClr val="D8DEE0"/>
          </a:solidFill>
        </p:grpSpPr>
        <p:sp>
          <p:nvSpPr>
            <p:cNvPr id="31" name="Овал 30"/>
            <p:cNvSpPr/>
            <p:nvPr userDrawn="1"/>
          </p:nvSpPr>
          <p:spPr>
            <a:xfrm>
              <a:off x="-868015" y="4903037"/>
              <a:ext cx="660605" cy="660604"/>
            </a:xfrm>
            <a:prstGeom prst="ellips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-753713" y="4979424"/>
              <a:ext cx="4320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rgbClr val="27251F"/>
                  </a:solidFill>
                  <a:effectLst/>
                  <a:latin typeface="+mn-lt"/>
                </a:rPr>
                <a:t>216222224</a:t>
              </a:r>
            </a:p>
          </p:txBody>
        </p:sp>
      </p:grpSp>
      <p:grpSp>
        <p:nvGrpSpPr>
          <p:cNvPr id="37" name="Группа 36"/>
          <p:cNvGrpSpPr/>
          <p:nvPr userDrawn="1"/>
        </p:nvGrpSpPr>
        <p:grpSpPr>
          <a:xfrm>
            <a:off x="-875664" y="918874"/>
            <a:ext cx="660605" cy="660604"/>
            <a:chOff x="-868015" y="799037"/>
            <a:chExt cx="660605" cy="660604"/>
          </a:xfrm>
        </p:grpSpPr>
        <p:sp>
          <p:nvSpPr>
            <p:cNvPr id="38" name="Овал 37"/>
            <p:cNvSpPr/>
            <p:nvPr userDrawn="1"/>
          </p:nvSpPr>
          <p:spPr>
            <a:xfrm>
              <a:off x="-868015" y="799037"/>
              <a:ext cx="660605" cy="660604"/>
            </a:xfrm>
            <a:prstGeom prst="ellipse">
              <a:avLst/>
            </a:prstGeom>
            <a:solidFill>
              <a:srgbClr val="FF792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-753713" y="875424"/>
              <a:ext cx="43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800" b="0" dirty="0">
                  <a:solidFill>
                    <a:schemeClr val="bg1"/>
                  </a:solidFill>
                  <a:effectLst/>
                  <a:latin typeface="+mn-lt"/>
                </a:rPr>
                <a:t>25512139</a:t>
              </a:r>
            </a:p>
          </p:txBody>
        </p:sp>
      </p:grpSp>
      <p:sp>
        <p:nvSpPr>
          <p:cNvPr id="40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47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12245" y="1715789"/>
            <a:ext cx="11706798" cy="691200"/>
          </a:xfrm>
        </p:spPr>
        <p:txBody>
          <a:bodyPr/>
          <a:lstStyle>
            <a:lvl1pPr algn="l">
              <a:defRPr sz="2600" cap="none" baseline="0">
                <a:solidFill>
                  <a:srgbClr val="27251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73502" y="7243444"/>
            <a:ext cx="3135947" cy="251231"/>
          </a:xfrm>
          <a:ln>
            <a:noFill/>
          </a:ln>
        </p:spPr>
        <p:txBody>
          <a:bodyPr/>
          <a:lstStyle>
            <a:lvl1pPr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E7D99E1-6EE1-464E-96BA-BEA3E26574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8888" y="2440726"/>
            <a:ext cx="1900237" cy="54431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1pPr>
            <a:lvl2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2pPr>
            <a:lvl3pPr marL="0" indent="0">
              <a:lnSpc>
                <a:spcPct val="100000"/>
              </a:lnSpc>
              <a:buNone/>
              <a:defRPr sz="1400" baseline="0">
                <a:solidFill>
                  <a:srgbClr val="27251F"/>
                </a:solidFill>
                <a:latin typeface="Verdana" panose="020B0604030504040204" pitchFamily="34" charset="0"/>
              </a:defRPr>
            </a:lvl3pPr>
            <a:lvl4pPr marL="0" indent="0">
              <a:lnSpc>
                <a:spcPct val="100000"/>
              </a:lnSpc>
              <a:buNone/>
              <a:defRPr sz="1000" baseline="0">
                <a:solidFill>
                  <a:srgbClr val="27251F"/>
                </a:solidFill>
                <a:latin typeface="Verdana" panose="020B0604030504040204" pitchFamily="34" charset="0"/>
              </a:defRPr>
            </a:lvl4pPr>
            <a:lvl5pPr marL="0" indent="0" algn="l">
              <a:lnSpc>
                <a:spcPct val="100000"/>
              </a:lnSpc>
              <a:buNone/>
              <a:defRPr sz="700" baseline="0">
                <a:solidFill>
                  <a:srgbClr val="27251F"/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Основной текст</a:t>
            </a:r>
          </a:p>
          <a:p>
            <a:pPr lvl="1"/>
            <a:r>
              <a:rPr lang="ru-RU" dirty="0"/>
              <a:t>Основной текст</a:t>
            </a:r>
          </a:p>
          <a:p>
            <a:pPr lvl="2"/>
            <a:r>
              <a:rPr lang="ru-RU" dirty="0"/>
              <a:t>Основной текст</a:t>
            </a:r>
          </a:p>
          <a:p>
            <a:pPr lvl="3"/>
            <a:r>
              <a:rPr lang="ru-RU" dirty="0"/>
              <a:t>Подпись к графике</a:t>
            </a:r>
          </a:p>
          <a:p>
            <a:pPr lvl="4"/>
            <a:r>
              <a:rPr lang="ru-RU" dirty="0"/>
              <a:t>Подпись к графике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615005" y="4407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 flipV="1">
            <a:off x="325844" y="-473891"/>
            <a:ext cx="11879600" cy="11280"/>
          </a:xfrm>
          <a:prstGeom prst="line">
            <a:avLst/>
          </a:prstGeom>
          <a:ln w="9525">
            <a:solidFill>
              <a:srgbClr val="ADA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 userDrawn="1"/>
        </p:nvSpPr>
        <p:spPr>
          <a:xfrm>
            <a:off x="2615005" y="440792"/>
            <a:ext cx="2765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endParaRPr lang="ru-RU" sz="1000" b="0" dirty="0">
              <a:solidFill>
                <a:srgbClr val="7F7F7F"/>
              </a:solidFill>
              <a:effectLst/>
              <a:latin typeface="+mj-lt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352629" y="480296"/>
            <a:ext cx="215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800" b="0" kern="1200" dirty="0">
                <a:solidFill>
                  <a:srgbClr val="887B73"/>
                </a:solidFill>
                <a:effectLst/>
                <a:latin typeface="+mn-lt"/>
                <a:ea typeface="+mn-ea"/>
                <a:cs typeface="+mn-cs"/>
              </a:rPr>
              <a:t>ПРОМЫШЛЕННЫЙ ТУРИЗМ</a:t>
            </a:r>
            <a:endParaRPr lang="ru-RU" sz="800" b="0" dirty="0">
              <a:solidFill>
                <a:srgbClr val="887B73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97790" y="403225"/>
            <a:ext cx="12001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Трубная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Металлургическая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C0C0C0"/>
              </a:buClr>
              <a:buSzPct val="92000"/>
              <a:buFont typeface="Wingdings" panose="05000000000000000000" pitchFamily="2" charset="2"/>
              <a:buNone/>
              <a:defRPr/>
            </a:pPr>
            <a:r>
              <a:rPr lang="ru-RU" sz="600" b="0" kern="1200" dirty="0">
                <a:solidFill>
                  <a:srgbClr val="EC6608"/>
                </a:solidFill>
                <a:effectLst/>
                <a:latin typeface="+mj-lt"/>
                <a:ea typeface="+mn-ea"/>
                <a:cs typeface="+mn-cs"/>
              </a:rPr>
              <a:t> Компания</a:t>
            </a:r>
            <a:endParaRPr lang="ru-RU" sz="600" b="0" dirty="0">
              <a:solidFill>
                <a:srgbClr val="EC6608"/>
              </a:solidFill>
              <a:latin typeface="+mj-lt"/>
            </a:endParaRPr>
          </a:p>
        </p:txBody>
      </p:sp>
      <p:cxnSp>
        <p:nvCxnSpPr>
          <p:cNvPr id="51" name="Прямая соединительная линия 50"/>
          <p:cNvCxnSpPr/>
          <p:nvPr userDrawn="1"/>
        </p:nvCxnSpPr>
        <p:spPr>
          <a:xfrm flipH="1" flipV="1">
            <a:off x="1325110" y="426018"/>
            <a:ext cx="162" cy="324000"/>
          </a:xfrm>
          <a:prstGeom prst="line">
            <a:avLst/>
          </a:prstGeom>
          <a:ln w="9525">
            <a:solidFill>
              <a:srgbClr val="887B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060" y="334010"/>
            <a:ext cx="438785" cy="43878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/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5pPr>
      <a:lvl6pPr marL="63055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6pPr>
      <a:lvl7pPr marL="126174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7pPr>
      <a:lvl8pPr marL="189230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8pPr>
      <a:lvl9pPr marL="252349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473075" indent="-473075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4890" indent="-394335" algn="l" rtl="0" fontAlgn="base">
        <a:spcBef>
          <a:spcPct val="20000"/>
        </a:spcBef>
        <a:spcAft>
          <a:spcPct val="0"/>
        </a:spcAft>
        <a:buChar char="–"/>
        <a:defRPr sz="3895">
          <a:solidFill>
            <a:schemeClr val="tx1"/>
          </a:solidFill>
          <a:latin typeface="+mn-lt"/>
        </a:defRPr>
      </a:lvl2pPr>
      <a:lvl3pPr marL="1577340" indent="-315595" algn="l" rtl="0" fontAlgn="base">
        <a:spcBef>
          <a:spcPct val="20000"/>
        </a:spcBef>
        <a:spcAft>
          <a:spcPct val="0"/>
        </a:spcAft>
        <a:buChar char="•"/>
        <a:defRPr sz="3270">
          <a:solidFill>
            <a:schemeClr val="tx1"/>
          </a:solidFill>
          <a:latin typeface="+mn-lt"/>
        </a:defRPr>
      </a:lvl3pPr>
      <a:lvl4pPr marL="2207895" indent="-315595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45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6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19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38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19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1pPr>
      <a:lvl2pPr marL="63055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2617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3pPr>
      <a:lvl4pPr marL="189230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4pPr>
      <a:lvl5pPr marL="25234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5pPr>
      <a:lvl6pPr marL="31540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6pPr>
      <a:lvl7pPr marL="378523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7pPr>
      <a:lvl8pPr marL="44157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8pPr>
      <a:lvl9pPr marL="504698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/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5pPr>
      <a:lvl6pPr marL="63055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6pPr>
      <a:lvl7pPr marL="126174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7pPr>
      <a:lvl8pPr marL="189230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8pPr>
      <a:lvl9pPr marL="252349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473075" indent="-473075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4890" indent="-394335" algn="l" rtl="0" fontAlgn="base">
        <a:spcBef>
          <a:spcPct val="20000"/>
        </a:spcBef>
        <a:spcAft>
          <a:spcPct val="0"/>
        </a:spcAft>
        <a:buChar char="–"/>
        <a:defRPr sz="3895">
          <a:solidFill>
            <a:schemeClr val="tx1"/>
          </a:solidFill>
          <a:latin typeface="+mn-lt"/>
        </a:defRPr>
      </a:lvl2pPr>
      <a:lvl3pPr marL="1577340" indent="-315595" algn="l" rtl="0" fontAlgn="base">
        <a:spcBef>
          <a:spcPct val="20000"/>
        </a:spcBef>
        <a:spcAft>
          <a:spcPct val="0"/>
        </a:spcAft>
        <a:buChar char="•"/>
        <a:defRPr sz="3270">
          <a:solidFill>
            <a:schemeClr val="tx1"/>
          </a:solidFill>
          <a:latin typeface="+mn-lt"/>
        </a:defRPr>
      </a:lvl3pPr>
      <a:lvl4pPr marL="2207895" indent="-315595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45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6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19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38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19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1pPr>
      <a:lvl2pPr marL="63055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2617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3pPr>
      <a:lvl4pPr marL="189230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4pPr>
      <a:lvl5pPr marL="25234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5pPr>
      <a:lvl6pPr marL="31540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6pPr>
      <a:lvl7pPr marL="378523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7pPr>
      <a:lvl8pPr marL="44157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8pPr>
      <a:lvl9pPr marL="504698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/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5pPr>
      <a:lvl6pPr marL="63055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6pPr>
      <a:lvl7pPr marL="126174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7pPr>
      <a:lvl8pPr marL="189230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8pPr>
      <a:lvl9pPr marL="252349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473075" indent="-473075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4890" indent="-394335" algn="l" rtl="0" fontAlgn="base">
        <a:spcBef>
          <a:spcPct val="20000"/>
        </a:spcBef>
        <a:spcAft>
          <a:spcPct val="0"/>
        </a:spcAft>
        <a:buChar char="–"/>
        <a:defRPr sz="3895">
          <a:solidFill>
            <a:schemeClr val="tx1"/>
          </a:solidFill>
          <a:latin typeface="+mn-lt"/>
        </a:defRPr>
      </a:lvl2pPr>
      <a:lvl3pPr marL="1577340" indent="-315595" algn="l" rtl="0" fontAlgn="base">
        <a:spcBef>
          <a:spcPct val="20000"/>
        </a:spcBef>
        <a:spcAft>
          <a:spcPct val="0"/>
        </a:spcAft>
        <a:buChar char="•"/>
        <a:defRPr sz="3270">
          <a:solidFill>
            <a:schemeClr val="tx1"/>
          </a:solidFill>
          <a:latin typeface="+mn-lt"/>
        </a:defRPr>
      </a:lvl3pPr>
      <a:lvl4pPr marL="2207895" indent="-315595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45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6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19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38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19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1pPr>
      <a:lvl2pPr marL="63055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2617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3pPr>
      <a:lvl4pPr marL="189230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4pPr>
      <a:lvl5pPr marL="25234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5pPr>
      <a:lvl6pPr marL="31540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6pPr>
      <a:lvl7pPr marL="378523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7pPr>
      <a:lvl8pPr marL="44157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8pPr>
      <a:lvl9pPr marL="504698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/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5pPr>
      <a:lvl6pPr marL="63055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6pPr>
      <a:lvl7pPr marL="126174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7pPr>
      <a:lvl8pPr marL="189230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8pPr>
      <a:lvl9pPr marL="252349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473075" indent="-473075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4890" indent="-394335" algn="l" rtl="0" fontAlgn="base">
        <a:spcBef>
          <a:spcPct val="20000"/>
        </a:spcBef>
        <a:spcAft>
          <a:spcPct val="0"/>
        </a:spcAft>
        <a:buChar char="–"/>
        <a:defRPr sz="3895">
          <a:solidFill>
            <a:schemeClr val="tx1"/>
          </a:solidFill>
          <a:latin typeface="+mn-lt"/>
        </a:defRPr>
      </a:lvl2pPr>
      <a:lvl3pPr marL="1577340" indent="-315595" algn="l" rtl="0" fontAlgn="base">
        <a:spcBef>
          <a:spcPct val="20000"/>
        </a:spcBef>
        <a:spcAft>
          <a:spcPct val="0"/>
        </a:spcAft>
        <a:buChar char="•"/>
        <a:defRPr sz="3270">
          <a:solidFill>
            <a:schemeClr val="tx1"/>
          </a:solidFill>
          <a:latin typeface="+mn-lt"/>
        </a:defRPr>
      </a:lvl3pPr>
      <a:lvl4pPr marL="2207895" indent="-315595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45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6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19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38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19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1pPr>
      <a:lvl2pPr marL="63055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2617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3pPr>
      <a:lvl4pPr marL="189230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4pPr>
      <a:lvl5pPr marL="25234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5pPr>
      <a:lvl6pPr marL="31540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6pPr>
      <a:lvl7pPr marL="378523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7pPr>
      <a:lvl8pPr marL="44157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8pPr>
      <a:lvl9pPr marL="504698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/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5pPr>
      <a:lvl6pPr marL="63055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6pPr>
      <a:lvl7pPr marL="126174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7pPr>
      <a:lvl8pPr marL="189230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8pPr>
      <a:lvl9pPr marL="252349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473075" indent="-473075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4890" indent="-394335" algn="l" rtl="0" fontAlgn="base">
        <a:spcBef>
          <a:spcPct val="20000"/>
        </a:spcBef>
        <a:spcAft>
          <a:spcPct val="0"/>
        </a:spcAft>
        <a:buChar char="–"/>
        <a:defRPr sz="3895">
          <a:solidFill>
            <a:schemeClr val="tx1"/>
          </a:solidFill>
          <a:latin typeface="+mn-lt"/>
        </a:defRPr>
      </a:lvl2pPr>
      <a:lvl3pPr marL="1577340" indent="-315595" algn="l" rtl="0" fontAlgn="base">
        <a:spcBef>
          <a:spcPct val="20000"/>
        </a:spcBef>
        <a:spcAft>
          <a:spcPct val="0"/>
        </a:spcAft>
        <a:buChar char="•"/>
        <a:defRPr sz="3270">
          <a:solidFill>
            <a:schemeClr val="tx1"/>
          </a:solidFill>
          <a:latin typeface="+mn-lt"/>
        </a:defRPr>
      </a:lvl3pPr>
      <a:lvl4pPr marL="2207895" indent="-315595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45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6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19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38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19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1pPr>
      <a:lvl2pPr marL="63055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2617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3pPr>
      <a:lvl4pPr marL="189230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4pPr>
      <a:lvl5pPr marL="25234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5pPr>
      <a:lvl6pPr marL="31540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6pPr>
      <a:lvl7pPr marL="378523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7pPr>
      <a:lvl8pPr marL="44157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8pPr>
      <a:lvl9pPr marL="504698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7220" y="2611222"/>
            <a:ext cx="12340567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53" tIns="45526" rIns="91053" bIns="45526" numCol="1" anchor="ctr" anchorCtr="0" compatLnSpc="1"/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1924" y="6884205"/>
            <a:ext cx="4255929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 smtClean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31839" y="6884205"/>
            <a:ext cx="3135947" cy="5249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053" tIns="45526" rIns="91053" bIns="45526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010" b="0">
                <a:effectLst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AECB51FF-5631-41C6-A517-91EB2D1B656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 baseline="0">
          <a:solidFill>
            <a:srgbClr val="EE732D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5pPr>
      <a:lvl6pPr marL="63055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6pPr>
      <a:lvl7pPr marL="1261745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7pPr>
      <a:lvl8pPr marL="189230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8pPr>
      <a:lvl9pPr marL="2523490" algn="ctr" rtl="0" fontAlgn="base">
        <a:spcBef>
          <a:spcPct val="0"/>
        </a:spcBef>
        <a:spcAft>
          <a:spcPct val="0"/>
        </a:spcAft>
        <a:defRPr sz="616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473075" indent="-473075" algn="l" rtl="0" fontAlgn="base">
        <a:spcBef>
          <a:spcPct val="20000"/>
        </a:spcBef>
        <a:spcAft>
          <a:spcPct val="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1024890" indent="-394335" algn="l" rtl="0" fontAlgn="base">
        <a:spcBef>
          <a:spcPct val="20000"/>
        </a:spcBef>
        <a:spcAft>
          <a:spcPct val="0"/>
        </a:spcAft>
        <a:buChar char="–"/>
        <a:defRPr sz="3895">
          <a:solidFill>
            <a:schemeClr val="tx1"/>
          </a:solidFill>
          <a:latin typeface="+mn-lt"/>
        </a:defRPr>
      </a:lvl2pPr>
      <a:lvl3pPr marL="1577340" indent="-315595" algn="l" rtl="0" fontAlgn="base">
        <a:spcBef>
          <a:spcPct val="20000"/>
        </a:spcBef>
        <a:spcAft>
          <a:spcPct val="0"/>
        </a:spcAft>
        <a:buChar char="•"/>
        <a:defRPr sz="3270">
          <a:solidFill>
            <a:schemeClr val="tx1"/>
          </a:solidFill>
          <a:latin typeface="+mn-lt"/>
        </a:defRPr>
      </a:lvl3pPr>
      <a:lvl4pPr marL="2207895" indent="-315595" algn="l" rtl="0" fontAlgn="base">
        <a:spcBef>
          <a:spcPct val="20000"/>
        </a:spcBef>
        <a:spcAft>
          <a:spcPct val="0"/>
        </a:spcAft>
        <a:buChar char="–"/>
        <a:defRPr sz="2765">
          <a:solidFill>
            <a:schemeClr val="tx1"/>
          </a:solidFill>
          <a:latin typeface="+mn-lt"/>
        </a:defRPr>
      </a:lvl4pPr>
      <a:lvl5pPr marL="283845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5pPr>
      <a:lvl6pPr marL="34696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6pPr>
      <a:lvl7pPr marL="410019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7pPr>
      <a:lvl8pPr marL="4731385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8pPr>
      <a:lvl9pPr marL="5361940" indent="-315595" algn="l" rtl="0" fontAlgn="base">
        <a:spcBef>
          <a:spcPct val="20000"/>
        </a:spcBef>
        <a:spcAft>
          <a:spcPct val="0"/>
        </a:spcAft>
        <a:buChar char="»"/>
        <a:defRPr sz="2765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1pPr>
      <a:lvl2pPr marL="63055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2617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3pPr>
      <a:lvl4pPr marL="189230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4pPr>
      <a:lvl5pPr marL="25234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5pPr>
      <a:lvl6pPr marL="315404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6pPr>
      <a:lvl7pPr marL="3785235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7pPr>
      <a:lvl8pPr marL="441579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8pPr>
      <a:lvl9pPr marL="5046980" algn="l" defTabSz="1261745" rtl="0" eaLnBrk="1" latinLnBrk="0" hangingPunct="1">
        <a:defRPr sz="2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microsoft.com/office/2007/relationships/hdphoto" Target="../media/hdphoto2.wdp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jpeg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Relationship Id="rId1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12" Type="http://schemas.openxmlformats.org/officeDocument/2006/relationships/image" Target="../media/image4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4.png"/><Relationship Id="rId11" Type="http://schemas.microsoft.com/office/2007/relationships/hdphoto" Target="../media/hdphoto4.wdp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2.jpeg"/><Relationship Id="rId5" Type="http://schemas.microsoft.com/office/2007/relationships/hdphoto" Target="../media/hdphoto5.wdp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microsoft.com/office/2007/relationships/hdphoto" Target="../media/hdphoto6.wdp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9.jpeg"/><Relationship Id="rId11" Type="http://schemas.openxmlformats.org/officeDocument/2006/relationships/image" Target="../media/image64.png"/><Relationship Id="rId5" Type="http://schemas.openxmlformats.org/officeDocument/2006/relationships/image" Target="../media/image58.jpeg"/><Relationship Id="rId10" Type="http://schemas.openxmlformats.org/officeDocument/2006/relationships/image" Target="../media/image63.pn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74.svg"/><Relationship Id="rId7" Type="http://schemas.openxmlformats.org/officeDocument/2006/relationships/image" Target="../media/image70.jpeg"/><Relationship Id="rId12" Type="http://schemas.openxmlformats.org/officeDocument/2006/relationships/image" Target="../media/image7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9.jpeg"/><Relationship Id="rId11" Type="http://schemas.openxmlformats.org/officeDocument/2006/relationships/image" Target="../media/image74.png"/><Relationship Id="rId5" Type="http://schemas.openxmlformats.org/officeDocument/2006/relationships/image" Target="../media/image68.jpe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0.png"/><Relationship Id="rId7" Type="http://schemas.openxmlformats.org/officeDocument/2006/relationships/image" Target="../media/image83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8.svg"/><Relationship Id="rId5" Type="http://schemas.openxmlformats.org/officeDocument/2006/relationships/image" Target="../media/image82.png"/><Relationship Id="rId10" Type="http://schemas.openxmlformats.org/officeDocument/2006/relationships/image" Target="../media/image86.png"/><Relationship Id="rId4" Type="http://schemas.openxmlformats.org/officeDocument/2006/relationships/image" Target="../media/image81.jpeg"/><Relationship Id="rId9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98.sv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99.png"/><Relationship Id="rId18" Type="http://schemas.openxmlformats.org/officeDocument/2006/relationships/image" Target="../media/image103.png"/><Relationship Id="rId3" Type="http://schemas.openxmlformats.org/officeDocument/2006/relationships/image" Target="../media/image92.png"/><Relationship Id="rId7" Type="http://schemas.openxmlformats.org/officeDocument/2006/relationships/image" Target="../media/image95.jpeg"/><Relationship Id="rId12" Type="http://schemas.microsoft.com/office/2007/relationships/hdphoto" Target="../media/hdphoto7.wdp"/><Relationship Id="rId17" Type="http://schemas.microsoft.com/office/2007/relationships/hdphoto" Target="../media/hdphoto8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4.jpeg"/><Relationship Id="rId11" Type="http://schemas.openxmlformats.org/officeDocument/2006/relationships/image" Target="../media/image98.png"/><Relationship Id="rId5" Type="http://schemas.openxmlformats.org/officeDocument/2006/relationships/image" Target="../media/image93.png"/><Relationship Id="rId15" Type="http://schemas.openxmlformats.org/officeDocument/2006/relationships/image" Target="../media/image101.png"/><Relationship Id="rId10" Type="http://schemas.openxmlformats.org/officeDocument/2006/relationships/image" Target="../media/image97.png"/><Relationship Id="rId4" Type="http://schemas.openxmlformats.org/officeDocument/2006/relationships/image" Target="../media/image98.svg"/><Relationship Id="rId9" Type="http://schemas.openxmlformats.org/officeDocument/2006/relationships/image" Target="../media/image103.svg"/><Relationship Id="rId14" Type="http://schemas.openxmlformats.org/officeDocument/2006/relationships/image" Target="../media/image10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chart" Target="../charts/chart1.xml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chart" Target="../charts/chart2.xml"/><Relationship Id="rId5" Type="http://schemas.openxmlformats.org/officeDocument/2006/relationships/image" Target="../media/image109.png"/><Relationship Id="rId10" Type="http://schemas.openxmlformats.org/officeDocument/2006/relationships/image" Target="../media/image112.jpeg"/><Relationship Id="rId4" Type="http://schemas.openxmlformats.org/officeDocument/2006/relationships/image" Target="../media/image108.png"/><Relationship Id="rId9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1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0" y="2937007"/>
            <a:ext cx="13439775" cy="1620430"/>
          </a:xfrm>
        </p:spPr>
        <p:txBody>
          <a:bodyPr/>
          <a:lstStyle/>
          <a:p>
            <a:r>
              <a:rPr lang="ru-RU" dirty="0"/>
              <a:t>Трубная Металлургическая</a:t>
            </a:r>
            <a:br>
              <a:rPr lang="ru-RU" dirty="0"/>
            </a:br>
            <a:r>
              <a:rPr lang="ru-RU" dirty="0"/>
              <a:t>Компания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92200"/>
            <a:ext cx="13439775" cy="558228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1</a:t>
            </a:fld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685" y="1101725"/>
            <a:ext cx="5634355" cy="5572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43295" y="1983105"/>
            <a:ext cx="7007225" cy="211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</a:pPr>
            <a:r>
              <a:rPr lang="en-US" altLang="en-US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Проект</a:t>
            </a:r>
            <a:r>
              <a:rPr lang="en-US" altLang="ru-RU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в</a:t>
            </a:r>
            <a:r>
              <a:rPr lang="en-US" altLang="ru-RU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номинации</a:t>
            </a:r>
            <a:r>
              <a:rPr lang="en-US" altLang="ru-RU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«Промышленный</a:t>
            </a:r>
            <a:r>
              <a:rPr lang="en-US" altLang="ru-RU" sz="17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1700" b="0" dirty="0" err="1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маршрут</a:t>
            </a:r>
            <a:r>
              <a:rPr lang="en-US" altLang="en-US" sz="1700" b="0" dirty="0" smtClean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  <a:r>
              <a:rPr lang="en-US" altLang="ru-RU" sz="1700" b="0" dirty="0" smtClean="0">
                <a:solidFill>
                  <a:srgbClr val="EC660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altLang="ru-RU" sz="1600" b="0" dirty="0">
              <a:solidFill>
                <a:srgbClr val="EC6608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l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</a:pPr>
            <a:r>
              <a:rPr lang="en-US" altLang="en-US" sz="31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«Металлургия</a:t>
            </a:r>
            <a:r>
              <a:rPr lang="en-US" altLang="ru-RU" sz="31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31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сквозь</a:t>
            </a:r>
            <a:r>
              <a:rPr lang="en-US" altLang="ru-RU" sz="31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31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века</a:t>
            </a:r>
            <a:r>
              <a:rPr lang="en-US" altLang="ru-RU" sz="31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br>
              <a:rPr lang="en-US" altLang="ru-RU" sz="31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от</a:t>
            </a:r>
            <a:r>
              <a:rPr lang="en-US" altLang="ru-RU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кричного</a:t>
            </a:r>
            <a:r>
              <a:rPr lang="en-US" altLang="ru-RU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молота</a:t>
            </a:r>
            <a:r>
              <a:rPr lang="ru-RU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ru-RU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до</a:t>
            </a:r>
            <a:r>
              <a:rPr lang="en-US" altLang="ru-RU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цифрового</a:t>
            </a:r>
            <a:r>
              <a:rPr lang="en-US" altLang="ru-RU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3100" dirty="0">
                <a:solidFill>
                  <a:srgbClr val="D8DEE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завода»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43295" y="4643755"/>
            <a:ext cx="4436110" cy="92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latinLnBrk="0">
              <a:lnSpc>
                <a:spcPct val="120000"/>
              </a:lnSpc>
              <a:spcBef>
                <a:spcPts val="1600"/>
              </a:spcBef>
            </a:pP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Музейный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комплекс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«Северская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домна»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Акционерного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общества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«Северский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трубный</a:t>
            </a:r>
            <a:r>
              <a:rPr lang="en-US" altLang="ru-RU" sz="1200" b="0" dirty="0">
                <a:solidFill>
                  <a:srgbClr val="ADADAD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ADADAD"/>
                </a:solidFill>
                <a:latin typeface="+mj-lt"/>
              </a:rPr>
              <a:t>завод»</a:t>
            </a:r>
            <a:endParaRPr lang="en-US" altLang="en-US" sz="1200" b="0" dirty="0">
              <a:solidFill>
                <a:srgbClr val="929292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altLang="en-US" sz="1200" b="0" dirty="0">
                <a:solidFill>
                  <a:srgbClr val="929292"/>
                </a:solidFill>
                <a:latin typeface="+mj-lt"/>
              </a:rPr>
              <a:t>Город</a:t>
            </a:r>
            <a:r>
              <a:rPr lang="en-US" altLang="ru-RU" sz="1200" b="0" dirty="0">
                <a:solidFill>
                  <a:srgbClr val="929292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929292"/>
                </a:solidFill>
                <a:latin typeface="+mj-lt"/>
              </a:rPr>
              <a:t>Полевской</a:t>
            </a:r>
            <a:r>
              <a:rPr lang="en-US" altLang="ru-RU" sz="1200" b="0" dirty="0">
                <a:solidFill>
                  <a:srgbClr val="929292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929292"/>
                </a:solidFill>
                <a:latin typeface="+mj-lt"/>
              </a:rPr>
              <a:t>Свердловской</a:t>
            </a:r>
            <a:r>
              <a:rPr lang="en-US" altLang="ru-RU" sz="1200" b="0" dirty="0">
                <a:solidFill>
                  <a:srgbClr val="929292"/>
                </a:solidFill>
                <a:latin typeface="+mj-lt"/>
              </a:rPr>
              <a:t> </a:t>
            </a:r>
            <a:r>
              <a:rPr lang="en-US" altLang="en-US" sz="1200" b="0" dirty="0">
                <a:solidFill>
                  <a:srgbClr val="929292"/>
                </a:solidFill>
                <a:latin typeface="+mj-lt"/>
              </a:rPr>
              <a:t>области</a:t>
            </a: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7007" y="5983077"/>
            <a:ext cx="1097554" cy="3291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-635" y="848995"/>
            <a:ext cx="9257030" cy="5865495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Изображение 17" descr="IMG_6552qq"/>
          <p:cNvPicPr>
            <a:picLocks noChangeAspect="1"/>
          </p:cNvPicPr>
          <p:nvPr/>
        </p:nvPicPr>
        <p:blipFill>
          <a:blip r:embed="rId2" cstate="email">
            <a:alphaModFix am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848995"/>
            <a:ext cx="13435330" cy="5880100"/>
          </a:xfrm>
          <a:prstGeom prst="rect">
            <a:avLst/>
          </a:prstGeom>
        </p:spPr>
      </p:pic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2</a:t>
            </a:fld>
            <a:endParaRPr lang="ru-RU" dirty="0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887887" y="3175635"/>
            <a:ext cx="1998188" cy="808355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rtlCol="0">
            <a:no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20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Ряпусова</a:t>
            </a:r>
            <a:r>
              <a:rPr lang="en-US" altLang="ru-RU" sz="120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20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Дарья</a:t>
            </a:r>
            <a:endParaRPr lang="en-US" altLang="en-US" sz="1200" dirty="0">
              <a:solidFill>
                <a:srgbClr val="EC6608"/>
              </a:solidFill>
              <a:effectLst/>
              <a:latin typeface="+mn-lt"/>
              <a:cs typeface="+mn-ea"/>
            </a:endParaRPr>
          </a:p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000" dirty="0" err="1">
                <a:effectLst/>
                <a:latin typeface="+mn-lt"/>
                <a:cs typeface="+mn-ea"/>
              </a:rPr>
              <a:t>руководитель</a:t>
            </a:r>
            <a:r>
              <a:rPr lang="en-US" altLang="ru-RU" sz="1000" dirty="0">
                <a:effectLst/>
                <a:latin typeface="+mn-lt"/>
                <a:cs typeface="+mn-ea"/>
              </a:rPr>
              <a:t> </a:t>
            </a:r>
            <a:r>
              <a:rPr lang="en-US" altLang="en-US" sz="1000" dirty="0" err="1">
                <a:effectLst/>
                <a:latin typeface="+mn-lt"/>
                <a:cs typeface="+mn-ea"/>
              </a:rPr>
              <a:t>Музейного</a:t>
            </a:r>
            <a:r>
              <a:rPr lang="en-US" altLang="ru-RU" sz="1000" dirty="0">
                <a:effectLst/>
                <a:latin typeface="+mn-lt"/>
                <a:cs typeface="+mn-ea"/>
              </a:rPr>
              <a:t> </a:t>
            </a:r>
            <a:r>
              <a:rPr lang="en-US" altLang="en-US" sz="1000" dirty="0" err="1">
                <a:effectLst/>
                <a:latin typeface="+mn-lt"/>
                <a:cs typeface="+mn-ea"/>
              </a:rPr>
              <a:t>комплекса</a:t>
            </a:r>
            <a:r>
              <a:rPr lang="en-US" altLang="ru-RU" sz="1000" dirty="0">
                <a:effectLst/>
                <a:latin typeface="+mn-lt"/>
                <a:cs typeface="+mn-ea"/>
              </a:rPr>
              <a:t> </a:t>
            </a:r>
            <a:r>
              <a:rPr lang="en-US" altLang="en-US" sz="1000" dirty="0">
                <a:effectLst/>
                <a:latin typeface="+mn-lt"/>
                <a:cs typeface="+mn-ea"/>
              </a:rPr>
              <a:t>«</a:t>
            </a:r>
            <a:r>
              <a:rPr lang="en-US" altLang="en-US" sz="1000" dirty="0" err="1">
                <a:effectLst/>
                <a:latin typeface="+mn-lt"/>
                <a:cs typeface="+mn-ea"/>
              </a:rPr>
              <a:t>Северская</a:t>
            </a:r>
            <a:r>
              <a:rPr lang="en-US" altLang="ru-RU" sz="1000" dirty="0">
                <a:effectLst/>
                <a:latin typeface="+mn-lt"/>
                <a:cs typeface="+mn-ea"/>
              </a:rPr>
              <a:t> </a:t>
            </a:r>
            <a:r>
              <a:rPr lang="en-US" altLang="en-US" sz="1000" dirty="0" err="1">
                <a:effectLst/>
                <a:latin typeface="+mn-lt"/>
                <a:cs typeface="+mn-ea"/>
              </a:rPr>
              <a:t>домна</a:t>
            </a:r>
            <a:r>
              <a:rPr lang="en-US" altLang="en-US" sz="1000" dirty="0">
                <a:effectLst/>
                <a:latin typeface="+mn-lt"/>
                <a:cs typeface="+mn-ea"/>
              </a:rPr>
              <a:t>»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481070" y="3175635"/>
            <a:ext cx="1899920" cy="703580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rtlCol="0">
            <a:no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20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Гусева</a:t>
            </a:r>
            <a:r>
              <a:rPr lang="en-US" altLang="ru-RU" sz="120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20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Алена</a:t>
            </a:r>
            <a:r>
              <a:rPr lang="en-US" altLang="ru-RU" sz="120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</a:p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000" dirty="0" err="1">
                <a:effectLst/>
                <a:latin typeface="+mn-lt"/>
                <a:cs typeface="+mn-ea"/>
              </a:rPr>
              <a:t>специалист</a:t>
            </a:r>
            <a:r>
              <a:rPr lang="en-US" altLang="ru-RU" sz="1000" dirty="0">
                <a:effectLst/>
                <a:latin typeface="+mn-lt"/>
                <a:cs typeface="+mn-ea"/>
              </a:rPr>
              <a:t> </a:t>
            </a:r>
            <a:br>
              <a:rPr lang="en-US" altLang="ru-RU" sz="1000" dirty="0">
                <a:effectLst/>
                <a:latin typeface="+mn-lt"/>
                <a:cs typeface="+mn-ea"/>
              </a:rPr>
            </a:br>
            <a:r>
              <a:rPr lang="en-US" altLang="en-US" sz="1000" dirty="0" err="1">
                <a:effectLst/>
                <a:latin typeface="+mn-lt"/>
                <a:cs typeface="+mn-ea"/>
              </a:rPr>
              <a:t>по</a:t>
            </a:r>
            <a:r>
              <a:rPr lang="en-US" altLang="ru-RU" sz="1000" dirty="0">
                <a:effectLst/>
                <a:latin typeface="+mn-lt"/>
                <a:cs typeface="+mn-ea"/>
              </a:rPr>
              <a:t> </a:t>
            </a:r>
            <a:r>
              <a:rPr lang="en-US" altLang="en-US" sz="1000" dirty="0" err="1">
                <a:effectLst/>
                <a:latin typeface="+mn-lt"/>
                <a:cs typeface="+mn-ea"/>
              </a:rPr>
              <a:t>продвижению</a:t>
            </a:r>
            <a:endParaRPr lang="en-US" altLang="en-US" sz="1000" dirty="0">
              <a:effectLst/>
              <a:latin typeface="+mn-lt"/>
              <a:cs typeface="+mn-ea"/>
            </a:endParaRPr>
          </a:p>
          <a:p>
            <a:pPr algn="ctr"/>
            <a:endParaRPr lang="en-US" altLang="en-US" sz="1000" dirty="0">
              <a:effectLst/>
              <a:latin typeface="+mn-lt"/>
              <a:cs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815965" y="3175635"/>
            <a:ext cx="1938020" cy="584200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rtlCol="0">
            <a:no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20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Худякова</a:t>
            </a:r>
            <a:r>
              <a:rPr lang="en-US" altLang="ru-RU" sz="120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20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Любовь</a:t>
            </a:r>
            <a:r>
              <a:rPr lang="en-US" altLang="ru-RU" sz="120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</a:p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000" dirty="0" err="1">
                <a:effectLst/>
                <a:latin typeface="+mn-lt"/>
                <a:cs typeface="+mn-ea"/>
              </a:rPr>
              <a:t>ведущий</a:t>
            </a:r>
            <a:r>
              <a:rPr lang="en-US" altLang="ru-RU" sz="1000" dirty="0">
                <a:effectLst/>
                <a:latin typeface="+mn-lt"/>
                <a:cs typeface="+mn-ea"/>
              </a:rPr>
              <a:t> </a:t>
            </a:r>
            <a:r>
              <a:rPr lang="ru-RU" altLang="ru-RU" sz="1000" dirty="0" smtClean="0">
                <a:effectLst/>
                <a:latin typeface="+mn-lt"/>
                <a:cs typeface="+mn-ea"/>
              </a:rPr>
              <a:t/>
            </a:r>
            <a:br>
              <a:rPr lang="ru-RU" altLang="ru-RU" sz="1000" dirty="0" smtClean="0">
                <a:effectLst/>
                <a:latin typeface="+mn-lt"/>
                <a:cs typeface="+mn-ea"/>
              </a:rPr>
            </a:br>
            <a:r>
              <a:rPr lang="en-US" altLang="en-US" sz="1000" dirty="0" err="1" smtClean="0">
                <a:effectLst/>
                <a:latin typeface="+mn-lt"/>
                <a:cs typeface="+mn-ea"/>
              </a:rPr>
              <a:t>специалист</a:t>
            </a:r>
            <a:endParaRPr lang="en-US" altLang="en-US" sz="1000" dirty="0">
              <a:effectLst/>
              <a:latin typeface="+mn-lt"/>
              <a:cs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189480" y="5810250"/>
            <a:ext cx="1732915" cy="552450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rtlCol="0">
            <a:no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200">
                <a:solidFill>
                  <a:srgbClr val="EC6608"/>
                </a:solidFill>
                <a:effectLst/>
                <a:latin typeface="+mn-lt"/>
                <a:cs typeface="+mn-ea"/>
              </a:rPr>
              <a:t>Липская</a:t>
            </a:r>
            <a:r>
              <a:rPr lang="en-US" altLang="ru-RU" sz="120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200">
                <a:solidFill>
                  <a:srgbClr val="EC6608"/>
                </a:solidFill>
                <a:effectLst/>
                <a:latin typeface="+mn-lt"/>
                <a:cs typeface="+mn-ea"/>
              </a:rPr>
              <a:t>Елена</a:t>
            </a:r>
          </a:p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000">
                <a:effectLst/>
                <a:latin typeface="+mn-lt"/>
                <a:cs typeface="+mn-ea"/>
              </a:rPr>
              <a:t>экскурсовод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669790" y="5810250"/>
            <a:ext cx="1988185" cy="552450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rtlCol="0">
            <a:no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200">
                <a:solidFill>
                  <a:srgbClr val="EC6608"/>
                </a:solidFill>
                <a:effectLst/>
                <a:latin typeface="+mn-lt"/>
                <a:cs typeface="+mn-ea"/>
              </a:rPr>
              <a:t>Подкорытов</a:t>
            </a:r>
            <a:r>
              <a:rPr lang="en-US" altLang="ru-RU" sz="120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200">
                <a:solidFill>
                  <a:srgbClr val="EC6608"/>
                </a:solidFill>
                <a:effectLst/>
                <a:latin typeface="+mn-lt"/>
                <a:cs typeface="+mn-ea"/>
              </a:rPr>
              <a:t>Антон</a:t>
            </a:r>
          </a:p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000">
                <a:effectLst/>
                <a:latin typeface="+mn-lt"/>
                <a:cs typeface="+mn-ea"/>
              </a:rPr>
              <a:t>экскурсовод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10054387" y="3780155"/>
            <a:ext cx="2056130" cy="788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200" dirty="0" err="1">
                <a:solidFill>
                  <a:schemeClr val="bg1"/>
                </a:solidFill>
                <a:effectLst/>
                <a:latin typeface="+mn-lt"/>
                <a:cs typeface="+mn-ea"/>
              </a:rPr>
              <a:t>Трепалова</a:t>
            </a:r>
            <a:r>
              <a:rPr lang="en-US" altLang="ru-RU" sz="1200" dirty="0">
                <a:solidFill>
                  <a:schemeClr val="bg1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  <a:effectLst/>
                <a:latin typeface="+mn-lt"/>
                <a:cs typeface="+mn-ea"/>
              </a:rPr>
              <a:t>Анна</a:t>
            </a:r>
            <a:endParaRPr lang="en-US" altLang="en-US" sz="1200" dirty="0">
              <a:solidFill>
                <a:schemeClr val="bg1"/>
              </a:solidFill>
              <a:effectLst/>
              <a:latin typeface="+mn-lt"/>
              <a:cs typeface="+mn-ea"/>
            </a:endParaRPr>
          </a:p>
          <a:p>
            <a:pPr marL="0" indent="0" algn="ctr" latinLnBrk="0">
              <a:lnSpc>
                <a:spcPct val="100000"/>
              </a:lnSpc>
              <a:spcBef>
                <a:spcPts val="400"/>
              </a:spcBef>
            </a:pPr>
            <a:r>
              <a:rPr lang="en-US" altLang="en-US" sz="1000" b="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руководитель</a:t>
            </a:r>
            <a:r>
              <a:rPr lang="en-US" altLang="ru-RU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000" b="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направления</a:t>
            </a:r>
            <a:r>
              <a:rPr lang="en-US" altLang="ru-RU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br>
              <a:rPr lang="en-US" altLang="ru-RU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</a:br>
            <a:r>
              <a:rPr lang="en-US" altLang="en-US" sz="1000" b="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промышленного</a:t>
            </a:r>
            <a:r>
              <a:rPr lang="en-US" altLang="ru-RU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000" b="0" dirty="0" err="1">
                <a:solidFill>
                  <a:srgbClr val="EC6608"/>
                </a:solidFill>
                <a:effectLst/>
                <a:latin typeface="+mn-lt"/>
                <a:cs typeface="+mn-ea"/>
              </a:rPr>
              <a:t>туризма</a:t>
            </a:r>
            <a:r>
              <a:rPr lang="en-US" altLang="ru-RU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br>
              <a:rPr lang="en-US" altLang="ru-RU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</a:br>
            <a:r>
              <a:rPr lang="en-US" altLang="en-US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  <a:t>ПАО</a:t>
            </a:r>
            <a:r>
              <a:rPr lang="en-US" altLang="ru-RU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000" b="0" dirty="0">
                <a:solidFill>
                  <a:srgbClr val="EC6608"/>
                </a:solidFill>
                <a:effectLst/>
                <a:latin typeface="+mn-lt"/>
                <a:cs typeface="+mn-ea"/>
              </a:rPr>
              <a:t>«ТМК»</a:t>
            </a:r>
          </a:p>
        </p:txBody>
      </p:sp>
      <p:pic>
        <p:nvPicPr>
          <p:cNvPr id="11" name="Изображение 10" descr="BetterImage_1761626811304+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72510" y="1965325"/>
            <a:ext cx="1619885" cy="1641475"/>
          </a:xfrm>
          <a:prstGeom prst="ellipse">
            <a:avLst/>
          </a:prstGeom>
          <a:ln w="9525">
            <a:solidFill>
              <a:srgbClr val="CDCAC9"/>
            </a:solidFill>
          </a:ln>
        </p:spPr>
      </p:pic>
      <p:pic>
        <p:nvPicPr>
          <p:cNvPr id="12" name="Изображение 11" descr="BetterImage_1761626793445+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265" y="1544263"/>
            <a:ext cx="1641433" cy="1620000"/>
          </a:xfrm>
          <a:prstGeom prst="ellipse">
            <a:avLst/>
          </a:prstGeom>
          <a:ln w="9525">
            <a:solidFill>
              <a:schemeClr val="bg1"/>
            </a:solidFill>
          </a:ln>
        </p:spPr>
      </p:pic>
      <p:pic>
        <p:nvPicPr>
          <p:cNvPr id="13" name="Изображение 12" descr="IMG_495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9975" y="1544263"/>
            <a:ext cx="1620000" cy="1620000"/>
          </a:xfrm>
          <a:prstGeom prst="ellipse">
            <a:avLst/>
          </a:prstGeom>
          <a:ln w="9525">
            <a:solidFill>
              <a:schemeClr val="bg1"/>
            </a:solidFill>
          </a:ln>
        </p:spPr>
      </p:pic>
      <p:pic>
        <p:nvPicPr>
          <p:cNvPr id="14" name="Изображение 13" descr="Рисунок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9325" y="1544263"/>
            <a:ext cx="1615843" cy="1620000"/>
          </a:xfrm>
          <a:prstGeom prst="ellipse">
            <a:avLst/>
          </a:prstGeom>
          <a:ln w="9525">
            <a:solidFill>
              <a:schemeClr val="bg1"/>
            </a:solidFill>
          </a:ln>
        </p:spPr>
      </p:pic>
      <p:pic>
        <p:nvPicPr>
          <p:cNvPr id="15" name="Изображение 14" descr="BetterImage_176163042754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11877" y="4125595"/>
            <a:ext cx="1625899" cy="1620000"/>
          </a:xfrm>
          <a:prstGeom prst="ellipse">
            <a:avLst/>
          </a:prstGeom>
          <a:ln w="9525">
            <a:solidFill>
              <a:schemeClr val="bg1"/>
            </a:solidFill>
          </a:ln>
        </p:spPr>
      </p:pic>
      <p:pic>
        <p:nvPicPr>
          <p:cNvPr id="16" name="Изображение 15" descr="ZDA_8668-1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4595" y="4125595"/>
            <a:ext cx="1598575" cy="1620000"/>
          </a:xfrm>
          <a:prstGeom prst="ellipse">
            <a:avLst/>
          </a:prstGeom>
          <a:ln w="9525">
            <a:solidFill>
              <a:schemeClr val="bg1"/>
            </a:solidFill>
          </a:ln>
        </p:spPr>
      </p:pic>
      <p:sp>
        <p:nvSpPr>
          <p:cNvPr id="2" name="Текстовое поле 1"/>
          <p:cNvSpPr txBox="1"/>
          <p:nvPr userDrawn="1"/>
        </p:nvSpPr>
        <p:spPr>
          <a:xfrm>
            <a:off x="1147445" y="971550"/>
            <a:ext cx="2646680" cy="354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en-US" altLang="en-US" sz="1600" b="0">
                <a:solidFill>
                  <a:srgbClr val="524E4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КОМАНДА</a:t>
            </a:r>
            <a:r>
              <a:rPr lang="en-US" altLang="ru-RU" sz="1600" b="0">
                <a:solidFill>
                  <a:srgbClr val="524E4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 b="0">
                <a:solidFill>
                  <a:srgbClr val="524E4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ПРОЕКТА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9999574" y="1446530"/>
            <a:ext cx="2165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000" b="0" dirty="0" err="1">
                <a:solidFill>
                  <a:srgbClr val="ADADAD"/>
                </a:solidFill>
                <a:effectLst/>
                <a:latin typeface="+mn-lt"/>
                <a:cs typeface="+mn-ea"/>
              </a:rPr>
              <a:t>Кураторство</a:t>
            </a:r>
            <a:r>
              <a:rPr lang="en-US" altLang="ru-RU" sz="1000" b="0" dirty="0">
                <a:solidFill>
                  <a:srgbClr val="ADADAD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000" b="0" dirty="0">
                <a:solidFill>
                  <a:srgbClr val="ADADAD"/>
                </a:solidFill>
                <a:effectLst/>
                <a:latin typeface="+mn-lt"/>
                <a:cs typeface="+mn-ea"/>
              </a:rPr>
              <a:t>и</a:t>
            </a:r>
            <a:r>
              <a:rPr lang="en-US" altLang="ru-RU" sz="1000" b="0" dirty="0">
                <a:solidFill>
                  <a:srgbClr val="ADADAD"/>
                </a:solidFill>
                <a:effectLst/>
                <a:latin typeface="+mn-lt"/>
                <a:cs typeface="+mn-ea"/>
              </a:rPr>
              <a:t> </a:t>
            </a:r>
            <a:r>
              <a:rPr lang="en-US" altLang="en-US" sz="1000" b="0" dirty="0" err="1">
                <a:solidFill>
                  <a:srgbClr val="ADADAD"/>
                </a:solidFill>
                <a:effectLst/>
                <a:latin typeface="+mn-lt"/>
                <a:cs typeface="+mn-ea"/>
              </a:rPr>
              <a:t>методические</a:t>
            </a:r>
            <a:r>
              <a:rPr lang="ru-RU" altLang="en-US" sz="1000" b="0" dirty="0">
                <a:solidFill>
                  <a:srgbClr val="ADADAD"/>
                </a:solidFill>
                <a:effectLst/>
                <a:latin typeface="+mn-lt"/>
                <a:cs typeface="+mn-ea"/>
              </a:rPr>
              <a:t> </a:t>
            </a:r>
            <a:br>
              <a:rPr lang="ru-RU" altLang="en-US" sz="1000" b="0" dirty="0">
                <a:solidFill>
                  <a:srgbClr val="ADADAD"/>
                </a:solidFill>
                <a:effectLst/>
                <a:latin typeface="+mn-lt"/>
                <a:cs typeface="+mn-ea"/>
              </a:rPr>
            </a:br>
            <a:r>
              <a:rPr lang="en-US" altLang="en-US" sz="1000" b="0" dirty="0" err="1">
                <a:solidFill>
                  <a:srgbClr val="ADADAD"/>
                </a:solidFill>
                <a:effectLst/>
                <a:latin typeface="+mn-lt"/>
                <a:cs typeface="+mn-ea"/>
              </a:rPr>
              <a:t>рекомендации</a:t>
            </a:r>
            <a:r>
              <a:rPr lang="en-US" altLang="ru-RU" sz="1000" b="0" dirty="0">
                <a:solidFill>
                  <a:srgbClr val="ADADAD"/>
                </a:solidFill>
                <a:effectLst/>
                <a:latin typeface="+mn-lt"/>
                <a:cs typeface="+mn-ea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зображение 7" descr="Рисунок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31" t="208" r="5997" b="-208"/>
          <a:stretch>
            <a:fillRect/>
          </a:stretch>
        </p:blipFill>
        <p:spPr>
          <a:xfrm>
            <a:off x="0" y="1069975"/>
            <a:ext cx="6953250" cy="5504815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6979920" y="1069975"/>
            <a:ext cx="6478905" cy="550481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3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27707" y="323917"/>
            <a:ext cx="81311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en-US" sz="1600" dirty="0">
                <a:solidFill>
                  <a:srgbClr val="EC6608"/>
                </a:solidFill>
                <a:effectLst/>
                <a:latin typeface="+mn-lt"/>
              </a:rPr>
              <a:t>Туристическая</a:t>
            </a:r>
            <a:r>
              <a:rPr lang="en-US" altLang="ru-RU" sz="160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600" dirty="0">
                <a:solidFill>
                  <a:srgbClr val="EC6608"/>
                </a:solidFill>
                <a:effectLst/>
                <a:latin typeface="+mn-lt"/>
              </a:rPr>
              <a:t>привлекательность</a:t>
            </a:r>
            <a:r>
              <a:rPr lang="en-US" altLang="ru-RU" sz="160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600" dirty="0">
                <a:solidFill>
                  <a:srgbClr val="EC6608"/>
                </a:solidFill>
                <a:effectLst/>
                <a:latin typeface="+mn-lt"/>
              </a:rPr>
              <a:t>Северского</a:t>
            </a:r>
            <a:r>
              <a:rPr lang="en-US" altLang="ru-RU" sz="160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600" dirty="0">
                <a:solidFill>
                  <a:srgbClr val="EC6608"/>
                </a:solidFill>
                <a:effectLst/>
                <a:latin typeface="+mn-lt"/>
              </a:rPr>
              <a:t>трубного</a:t>
            </a:r>
            <a:r>
              <a:rPr lang="en-US" altLang="ru-RU" sz="160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600" dirty="0">
                <a:solidFill>
                  <a:srgbClr val="EC6608"/>
                </a:solidFill>
                <a:effectLst/>
                <a:latin typeface="+mn-lt"/>
              </a:rPr>
              <a:t>завода</a:t>
            </a: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8365" y="1256665"/>
            <a:ext cx="5356225" cy="3186430"/>
          </a:xfrm>
          <a:prstGeom prst="rect">
            <a:avLst/>
          </a:prstGeom>
        </p:spPr>
      </p:pic>
      <p:pic>
        <p:nvPicPr>
          <p:cNvPr id="7" name="Изображение 6" descr="Градиент остывающих труб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8365" y="4600575"/>
            <a:ext cx="3101975" cy="1727835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64495" y="4600575"/>
            <a:ext cx="2894330" cy="1727835"/>
          </a:xfrm>
          <a:prstGeom prst="rect">
            <a:avLst/>
          </a:prstGeom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7" cstate="email">
            <a:grayscl/>
            <a:lum bright="36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0012" y="6112617"/>
            <a:ext cx="1097554" cy="3291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62512" y="1069975"/>
            <a:ext cx="13564800" cy="5517863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Изображение 5" descr="VIN_5584_stitch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45210"/>
            <a:ext cx="13439775" cy="5468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E:\Ратиборец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20768983">
            <a:off x="796925" y="4467225"/>
            <a:ext cx="2014855" cy="2012315"/>
          </a:xfrm>
          <a:prstGeom prst="rect">
            <a:avLst/>
          </a:prstGeom>
          <a:noFill/>
        </p:spPr>
      </p:pic>
      <p:pic>
        <p:nvPicPr>
          <p:cNvPr id="23" name="Picture 3" descr="E:\Ратиборец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4071015" flipV="1">
            <a:off x="9236710" y="1365885"/>
            <a:ext cx="2649855" cy="2646680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1127760" y="1671320"/>
            <a:ext cx="11313795" cy="4805045"/>
          </a:xfrm>
          <a:prstGeom prst="rect">
            <a:avLst/>
          </a:prstGeom>
          <a:noFill/>
          <a:ln w="9525">
            <a:solidFill>
              <a:srgbClr val="EC6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Изображение 32" descr="Рисунок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4"/>
          <a:stretch>
            <a:fillRect/>
          </a:stretch>
        </p:blipFill>
        <p:spPr>
          <a:xfrm>
            <a:off x="2573020" y="4566285"/>
            <a:ext cx="3073400" cy="2045970"/>
          </a:xfrm>
          <a:prstGeom prst="rect">
            <a:avLst/>
          </a:prstGeom>
        </p:spPr>
      </p:pic>
      <p:pic>
        <p:nvPicPr>
          <p:cNvPr id="30" name="Изображение 29" descr="молодежь в цехе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29300" y="4423410"/>
            <a:ext cx="3007360" cy="194754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4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7550" y="1878965"/>
            <a:ext cx="4190365" cy="2592070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6" name="Прямоугольник 5"/>
          <p:cNvSpPr/>
          <p:nvPr/>
        </p:nvSpPr>
        <p:spPr>
          <a:xfrm>
            <a:off x="4171315" y="-842010"/>
            <a:ext cx="6996430" cy="76581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1200"/>
              </a:spcBef>
            </a:pPr>
            <a:r>
              <a:rPr lang="ru-RU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МЕТАЛЛУРГИЯ СКВОЗЬ ВЕКА: </a:t>
            </a:r>
            <a:br>
              <a:rPr lang="ru-RU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ru-RU" sz="1600" dirty="0">
                <a:solidFill>
                  <a:srgbClr val="EC6608"/>
                </a:solidFill>
                <a:effectLst/>
                <a:latin typeface="+mn-lt"/>
                <a:ea typeface="Calibri" panose="020F0502020204030204" pitchFamily="34" charset="0"/>
              </a:rPr>
              <a:t>от кричного молота до цифрового завода</a:t>
            </a:r>
          </a:p>
        </p:txBody>
      </p:sp>
      <p:pic>
        <p:nvPicPr>
          <p:cNvPr id="12" name="Изображение 11" descr="Рисунок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8095" y="1878965"/>
            <a:ext cx="3758565" cy="241935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4528185" y="3771900"/>
            <a:ext cx="2640965" cy="643255"/>
            <a:chOff x="-4158" y="9954"/>
            <a:chExt cx="4159" cy="1192"/>
          </a:xfrm>
        </p:grpSpPr>
        <p:pic>
          <p:nvPicPr>
            <p:cNvPr id="3" name="Рисунок 61"/>
            <p:cNvPicPr>
              <a:picLocks noChangeAspect="1"/>
            </p:cNvPicPr>
            <p:nvPr/>
          </p:nvPicPr>
          <p:blipFill>
            <a:blip r:embed="rId8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178436" flipV="1">
              <a:off x="-4158" y="9954"/>
              <a:ext cx="4159" cy="11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Текстовое поле 7"/>
            <p:cNvSpPr txBox="1"/>
            <p:nvPr/>
          </p:nvSpPr>
          <p:spPr>
            <a:xfrm rot="21180000">
              <a:off x="-3717" y="10034"/>
              <a:ext cx="3285" cy="1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266700">
                <a:lnSpc>
                  <a:spcPct val="107000"/>
                </a:lnSpc>
                <a:buClr>
                  <a:srgbClr val="FFFFFF"/>
                </a:buClr>
                <a:buSzPct val="100000"/>
                <a:buNone/>
              </a:pPr>
              <a:r>
                <a:rPr lang="en-US" altLang="en-US" sz="1400" dirty="0" err="1">
                  <a:solidFill>
                    <a:srgbClr val="F4F5F6"/>
                  </a:solidFill>
                  <a:effectLst/>
                  <a:latin typeface="Verdana" panose="020B0604030504040204" pitchFamily="34" charset="0"/>
                  <a:ea typeface="Calibri" panose="020F0502020204030204"/>
                  <a:cs typeface="Verdana" panose="020B0604030504040204" pitchFamily="34" charset="0"/>
                </a:rPr>
                <a:t>Корпоративный</a:t>
              </a:r>
              <a:r>
                <a:rPr lang="en-US" altLang="ru-RU" sz="1400" dirty="0">
                  <a:solidFill>
                    <a:srgbClr val="F4F5F6"/>
                  </a:solidFill>
                  <a:effectLst/>
                  <a:latin typeface="Verdana" panose="020B0604030504040204" pitchFamily="34" charset="0"/>
                  <a:ea typeface="Calibri" panose="020F0502020204030204"/>
                  <a:cs typeface="Verdana" panose="020B0604030504040204" pitchFamily="34" charset="0"/>
                </a:rPr>
                <a:t> </a:t>
              </a:r>
              <a:r>
                <a:rPr lang="en-US" altLang="en-US" sz="1400" dirty="0" err="1">
                  <a:solidFill>
                    <a:srgbClr val="F4F5F6"/>
                  </a:solidFill>
                  <a:effectLst/>
                  <a:latin typeface="Verdana" panose="020B0604030504040204" pitchFamily="34" charset="0"/>
                  <a:ea typeface="Calibri" panose="020F0502020204030204"/>
                  <a:cs typeface="Verdana" panose="020B0604030504040204" pitchFamily="34" charset="0"/>
                </a:rPr>
                <a:t>музей</a:t>
              </a:r>
              <a:endParaRPr lang="en-US" altLang="en-US" sz="140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endParaRPr>
            </a:p>
          </p:txBody>
        </p:sp>
      </p:grpSp>
      <p:pic>
        <p:nvPicPr>
          <p:cNvPr id="32" name="Изображение 31" descr="Проект объединяет музейную экспозицию и живую промышленную демонстрацию"/>
          <p:cNvPicPr>
            <a:picLocks noChangeAspect="1"/>
          </p:cNvPicPr>
          <p:nvPr/>
        </p:nvPicPr>
        <p:blipFill>
          <a:blip r:embed="rId9" cstate="email">
            <a:lum bright="6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66200" y="2656840"/>
            <a:ext cx="3974465" cy="2894330"/>
          </a:xfrm>
          <a:prstGeom prst="rect">
            <a:avLst/>
          </a:prstGeom>
          <a:effectLst/>
        </p:spPr>
      </p:pic>
      <p:pic>
        <p:nvPicPr>
          <p:cNvPr id="19" name="Рисунок 61"/>
          <p:cNvPicPr>
            <a:picLocks noChangeAspect="1"/>
          </p:cNvPicPr>
          <p:nvPr/>
        </p:nvPicPr>
        <p:blipFill>
          <a:blip r:embed="rId10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78436" flipV="1">
            <a:off x="9867265" y="2080260"/>
            <a:ext cx="2879725" cy="82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Текстовое поле 13"/>
          <p:cNvSpPr txBox="1"/>
          <p:nvPr/>
        </p:nvSpPr>
        <p:spPr>
          <a:xfrm rot="21180000">
            <a:off x="10039350" y="2152650"/>
            <a:ext cx="240982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266700" latinLnBrk="0">
              <a:lnSpc>
                <a:spcPct val="100000"/>
              </a:lnSpc>
              <a:spcBef>
                <a:spcPts val="0"/>
              </a:spcBef>
            </a:pPr>
            <a:r>
              <a:rPr lang="en-US" altLang="en-US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Демонстрация</a:t>
            </a:r>
            <a:r>
              <a:rPr lang="en-US" altLang="ru-RU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современного</a:t>
            </a:r>
            <a:r>
              <a:rPr lang="en-US" altLang="ru-RU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производств</a:t>
            </a:r>
            <a:r>
              <a:rPr lang="ru-RU" altLang="en-US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</a:t>
            </a:r>
          </a:p>
        </p:txBody>
      </p:sp>
      <p:pic>
        <p:nvPicPr>
          <p:cNvPr id="17" name="Рисунок 61"/>
          <p:cNvPicPr>
            <a:picLocks noChangeAspect="1"/>
          </p:cNvPicPr>
          <p:nvPr/>
        </p:nvPicPr>
        <p:blipFill>
          <a:blip r:embed="rId11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78436" flipV="1">
            <a:off x="2499995" y="1693545"/>
            <a:ext cx="2595880" cy="716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Рисунок 61"/>
          <p:cNvPicPr>
            <a:picLocks noChangeAspect="1"/>
          </p:cNvPicPr>
          <p:nvPr/>
        </p:nvPicPr>
        <p:blipFill>
          <a:blip r:embed="rId12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78436" flipV="1">
            <a:off x="7162165" y="5962015"/>
            <a:ext cx="2765425" cy="673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Текстовое поле 24"/>
          <p:cNvSpPr txBox="1"/>
          <p:nvPr/>
        </p:nvSpPr>
        <p:spPr>
          <a:xfrm rot="21180000">
            <a:off x="7278370" y="6013450"/>
            <a:ext cx="2655570" cy="5213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266700">
              <a:lnSpc>
                <a:spcPct val="107000"/>
              </a:lnSpc>
            </a:pPr>
            <a:r>
              <a:rPr lang="ru-RU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</a:t>
            </a:r>
            <a:r>
              <a:rPr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рофориентационные</a:t>
            </a:r>
            <a:br>
              <a:rPr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практики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 rot="21180000">
            <a:off x="2640965" y="1780540"/>
            <a:ext cx="2331085" cy="551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66700">
              <a:lnSpc>
                <a:spcPct val="107000"/>
              </a:lnSpc>
            </a:pPr>
            <a:r>
              <a:rPr lang="ru-RU" sz="140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sz="140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ндустриальное</a:t>
            </a:r>
            <a:r>
              <a:rPr sz="140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sz="140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наследие</a:t>
            </a:r>
            <a:r>
              <a:rPr sz="140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74090" y="1049655"/>
            <a:ext cx="840105" cy="829310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Изображение 17" descr="free-icon-route-470799"/>
          <p:cNvPicPr>
            <a:picLocks noChangeAspect="1"/>
          </p:cNvPicPr>
          <p:nvPr/>
        </p:nvPicPr>
        <p:blipFill>
          <a:blip r:embed="rId1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90" y="1156335"/>
            <a:ext cx="670560" cy="67056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1751965" y="1188085"/>
            <a:ext cx="3121660" cy="387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ru-RU" sz="1800" dirty="0">
                <a:solidFill>
                  <a:srgbClr val="27251F"/>
                </a:solidFill>
                <a:effectLst/>
                <a:latin typeface="+mn-lt"/>
              </a:rPr>
              <a:t>Маршрут объединяет</a:t>
            </a:r>
          </a:p>
        </p:txBody>
      </p:sp>
      <p:pic>
        <p:nvPicPr>
          <p:cNvPr id="16" name="Рисунок 61"/>
          <p:cNvPicPr>
            <a:picLocks noChangeAspect="1"/>
          </p:cNvPicPr>
          <p:nvPr/>
        </p:nvPicPr>
        <p:blipFill>
          <a:blip r:embed="rId15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78436" flipV="1">
            <a:off x="1132840" y="4738370"/>
            <a:ext cx="2422525" cy="6946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Текстовое поле 4"/>
          <p:cNvSpPr txBox="1"/>
          <p:nvPr/>
        </p:nvSpPr>
        <p:spPr>
          <a:xfrm rot="21180000">
            <a:off x="1156970" y="4892675"/>
            <a:ext cx="2306320" cy="32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66700">
              <a:lnSpc>
                <a:spcPct val="107000"/>
              </a:lnSpc>
            </a:pPr>
            <a:r>
              <a:rPr lang="en-US" altLang="en-US" sz="140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Интерактив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9050" y="972185"/>
            <a:ext cx="13438505" cy="5723255"/>
          </a:xfrm>
          <a:prstGeom prst="rect">
            <a:avLst/>
          </a:prstGeom>
          <a:solidFill>
            <a:srgbClr val="7E7D7C">
              <a:alpha val="14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51965" y="1015365"/>
            <a:ext cx="7384415" cy="7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800" dirty="0">
                <a:solidFill>
                  <a:srgbClr val="EC6608"/>
                </a:solidFill>
                <a:effectLst/>
                <a:latin typeface="+mj-lt"/>
              </a:rPr>
              <a:t>Музейный</a:t>
            </a:r>
            <a:r>
              <a:rPr lang="en-US" altLang="ru-RU" sz="18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1800" dirty="0">
                <a:solidFill>
                  <a:srgbClr val="EC6608"/>
                </a:solidFill>
                <a:effectLst/>
                <a:latin typeface="+mj-lt"/>
              </a:rPr>
              <a:t>комплекс</a:t>
            </a:r>
            <a:r>
              <a:rPr lang="en-US" altLang="ru-RU" sz="18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1800" dirty="0">
                <a:solidFill>
                  <a:srgbClr val="EC6608"/>
                </a:solidFill>
                <a:effectLst/>
                <a:latin typeface="+mj-lt"/>
              </a:rPr>
              <a:t>«Северская</a:t>
            </a:r>
            <a:r>
              <a:rPr lang="en-US" altLang="ru-RU" sz="18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1800" dirty="0">
                <a:solidFill>
                  <a:srgbClr val="EC6608"/>
                </a:solidFill>
                <a:effectLst/>
                <a:latin typeface="+mj-lt"/>
              </a:rPr>
              <a:t>домна»</a:t>
            </a:r>
            <a:r>
              <a:rPr lang="en-US" altLang="ru-RU" sz="18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ru-RU" altLang="en-US" sz="1800" dirty="0">
                <a:solidFill>
                  <a:srgbClr val="EC6608"/>
                </a:solidFill>
                <a:effectLst/>
                <a:latin typeface="+mj-lt"/>
              </a:rPr>
              <a:t>— </a:t>
            </a:r>
            <a:r>
              <a:rPr lang="en-US" altLang="en-US" sz="1800" dirty="0">
                <a:solidFill>
                  <a:schemeClr val="bg1"/>
                </a:solidFill>
                <a:effectLst/>
                <a:latin typeface="+mj-lt"/>
              </a:rPr>
              <a:t>ДОСТОЯНИЕ</a:t>
            </a:r>
            <a:r>
              <a:rPr lang="en-US" altLang="ru-RU" sz="1800" dirty="0">
                <a:solidFill>
                  <a:schemeClr val="bg1"/>
                </a:solidFill>
                <a:effectLst/>
                <a:latin typeface="+mj-lt"/>
              </a:rPr>
              <a:t> </a:t>
            </a:r>
            <a:r>
              <a:rPr lang="en-US" altLang="en-US" sz="1800" dirty="0">
                <a:solidFill>
                  <a:schemeClr val="bg1"/>
                </a:solidFill>
                <a:effectLst/>
                <a:latin typeface="+mj-lt"/>
              </a:rPr>
              <a:t>СРЕДНЕГО</a:t>
            </a:r>
            <a:r>
              <a:rPr lang="en-US" altLang="ru-RU" sz="1800" dirty="0">
                <a:solidFill>
                  <a:schemeClr val="bg1"/>
                </a:solidFill>
                <a:effectLst/>
                <a:latin typeface="+mj-lt"/>
              </a:rPr>
              <a:t> </a:t>
            </a:r>
            <a:r>
              <a:rPr lang="en-US" altLang="en-US" sz="1800" dirty="0">
                <a:solidFill>
                  <a:schemeClr val="bg1"/>
                </a:solidFill>
                <a:effectLst/>
                <a:latin typeface="+mj-lt"/>
              </a:rPr>
              <a:t>УРАЛА</a:t>
            </a:r>
          </a:p>
        </p:txBody>
      </p:sp>
      <p:pic>
        <p:nvPicPr>
          <p:cNvPr id="11" name="Изображение 10" descr="Рисунок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61640" y="2008505"/>
            <a:ext cx="6034405" cy="4029710"/>
          </a:xfrm>
          <a:prstGeom prst="rect">
            <a:avLst/>
          </a:prstGeom>
        </p:spPr>
      </p:pic>
      <p:pic>
        <p:nvPicPr>
          <p:cNvPr id="16" name="Изображение 15" descr="Рисунок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81"/>
          <a:stretch>
            <a:fillRect/>
          </a:stretch>
        </p:blipFill>
        <p:spPr>
          <a:xfrm>
            <a:off x="8749665" y="3606800"/>
            <a:ext cx="2299335" cy="27965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Изображение 17" descr="Рисунок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99685" y="4766310"/>
            <a:ext cx="1666875" cy="2313940"/>
          </a:xfrm>
          <a:prstGeom prst="rect">
            <a:avLst/>
          </a:prstGeom>
        </p:spPr>
      </p:pic>
      <p:pic>
        <p:nvPicPr>
          <p:cNvPr id="21" name="Изображение 20" descr="Рисунок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2310" y="4766310"/>
            <a:ext cx="1625600" cy="2300605"/>
          </a:xfrm>
          <a:prstGeom prst="rect">
            <a:avLst/>
          </a:prstGeom>
        </p:spPr>
      </p:pic>
      <p:pic>
        <p:nvPicPr>
          <p:cNvPr id="23" name="Изображение 22" descr="Рисунок12"/>
          <p:cNvPicPr>
            <a:picLocks noChangeAspect="1"/>
          </p:cNvPicPr>
          <p:nvPr/>
        </p:nvPicPr>
        <p:blipFill>
          <a:blip r:embed="rId6" cstate="email">
            <a:lum bright="6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585" y="2008505"/>
            <a:ext cx="1964690" cy="2789555"/>
          </a:xfrm>
          <a:prstGeom prst="rect">
            <a:avLst/>
          </a:prstGeom>
          <a:ln w="19050">
            <a:solidFill>
              <a:schemeClr val="bg1"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Изображение 24" descr="Рисунок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6945" y="1188085"/>
            <a:ext cx="1667510" cy="22974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Изображение 25" descr="Рисунок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9405" y="1188085"/>
            <a:ext cx="1667510" cy="22974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Изображение 26" descr="Рисунок1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5515" y="3780155"/>
            <a:ext cx="1696085" cy="23895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Изображение 4" descr="free-icon-rewards-2543414"/>
          <p:cNvPicPr>
            <a:picLocks noChangeAspect="1"/>
          </p:cNvPicPr>
          <p:nvPr/>
        </p:nvPicPr>
        <p:blipFill>
          <a:blip r:embed="rId10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890" y="1058545"/>
            <a:ext cx="588010" cy="588010"/>
          </a:xfrm>
          <a:prstGeom prst="rect">
            <a:avLst/>
          </a:prstGeom>
        </p:spPr>
      </p:pic>
      <p:pic>
        <p:nvPicPr>
          <p:cNvPr id="17" name="Изображение 16" descr="Рисунок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445" y="4816475"/>
            <a:ext cx="2799080" cy="2579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43"/>
          <p:cNvPicPr>
            <a:picLocks noChangeAspect="1"/>
          </p:cNvPicPr>
          <p:nvPr/>
        </p:nvPicPr>
        <p:blipFill>
          <a:blip r:embed="rId2" cstate="email">
            <a:alphaModFix amt="17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780000">
            <a:off x="4363720" y="1411605"/>
            <a:ext cx="5189855" cy="531749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D99E1-6EE1-464E-96BA-BEA3E2657485}" type="slidenum">
              <a:rPr lang="ru-RU" smtClean="0"/>
              <a:t>6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51330" y="929005"/>
            <a:ext cx="4819650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>
                <a:solidFill>
                  <a:schemeClr val="bg1"/>
                </a:solidFill>
                <a:effectLst/>
                <a:latin typeface="+mj-lt"/>
              </a:rPr>
              <a:t>Многогранная</a:t>
            </a:r>
            <a:r>
              <a:rPr lang="en-US" altLang="ru-RU" sz="2000" dirty="0">
                <a:solidFill>
                  <a:schemeClr val="bg1"/>
                </a:solidFill>
                <a:effectLst/>
                <a:latin typeface="+mj-lt"/>
              </a:rPr>
              <a:t> </a:t>
            </a:r>
            <a:r>
              <a:rPr lang="ru-RU" altLang="en-US" sz="2000" dirty="0">
                <a:solidFill>
                  <a:srgbClr val="EC6608"/>
                </a:solidFill>
                <a:effectLst/>
                <a:latin typeface="+mj-lt"/>
              </a:rPr>
              <a:t>ЦЕЛЬ</a:t>
            </a:r>
            <a:r>
              <a:rPr lang="en-US" altLang="ru-RU" sz="2000" dirty="0">
                <a:solidFill>
                  <a:schemeClr val="bg1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effectLst/>
                <a:latin typeface="+mj-lt"/>
              </a:rPr>
              <a:t>проекта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718735" y="-354308"/>
            <a:ext cx="2839177" cy="216000"/>
          </a:xfrm>
          <a:prstGeom prst="rect">
            <a:avLst/>
          </a:prstGeom>
          <a:noFill/>
          <a:ln w="9525">
            <a:solidFill>
              <a:srgbClr val="EEF1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Изображение 10" descr="free-icon-start-up-4742194"/>
          <p:cNvPicPr>
            <a:picLocks noChangeAspect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" y="885825"/>
            <a:ext cx="694055" cy="694055"/>
          </a:xfrm>
          <a:prstGeom prst="rect">
            <a:avLst/>
          </a:prstGeom>
        </p:spPr>
      </p:pic>
      <p:sp>
        <p:nvSpPr>
          <p:cNvPr id="21" name="Текстовое поле 20"/>
          <p:cNvSpPr txBox="1"/>
          <p:nvPr/>
        </p:nvSpPr>
        <p:spPr>
          <a:xfrm>
            <a:off x="1256030" y="2049780"/>
            <a:ext cx="2514600" cy="129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0" indent="0" algn="r" defTabSz="266700" latinLnBrk="0">
              <a:lnSpc>
                <a:spcPct val="107000"/>
              </a:lnSpc>
              <a:spcBef>
                <a:spcPts val="600"/>
              </a:spcBef>
              <a:buClr>
                <a:srgbClr val="EC6608"/>
              </a:buClr>
              <a:buNone/>
            </a:pP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формирование </a:t>
            </a:r>
            <a:b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интерес</a:t>
            </a:r>
            <a:r>
              <a:rPr lang="ru-RU"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</a:t>
            </a:r>
            <a:br>
              <a:rPr lang="ru-RU"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 инженерным </a:t>
            </a:r>
            <a:b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профессиям</a:t>
            </a:r>
          </a:p>
        </p:txBody>
      </p:sp>
      <p:sp>
        <p:nvSpPr>
          <p:cNvPr id="28" name="Текстовое поле 27"/>
          <p:cNvSpPr txBox="1"/>
          <p:nvPr/>
        </p:nvSpPr>
        <p:spPr>
          <a:xfrm>
            <a:off x="1035685" y="5118100"/>
            <a:ext cx="2734945" cy="68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0" indent="0" algn="r" defTabSz="266700">
              <a:lnSpc>
                <a:spcPct val="107000"/>
              </a:lnSpc>
              <a:buClr>
                <a:srgbClr val="EC6608"/>
              </a:buClr>
              <a:buNone/>
            </a:pP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повышение</a:t>
            </a:r>
            <a:r>
              <a:rPr lang="ru-RU"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престижа</a:t>
            </a: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«человека</a:t>
            </a:r>
            <a:r>
              <a:rPr lang="en-US" altLang="ru-RU"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труда»</a:t>
            </a:r>
          </a:p>
        </p:txBody>
      </p:sp>
      <p:sp>
        <p:nvSpPr>
          <p:cNvPr id="34" name="Текстовое поле 33"/>
          <p:cNvSpPr txBox="1"/>
          <p:nvPr/>
        </p:nvSpPr>
        <p:spPr>
          <a:xfrm>
            <a:off x="10050780" y="2049780"/>
            <a:ext cx="2476500" cy="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0" indent="0" defTabSz="266700">
              <a:lnSpc>
                <a:spcPct val="107000"/>
              </a:lnSpc>
              <a:buClr>
                <a:srgbClr val="EC6608"/>
              </a:buClr>
              <a:buNone/>
            </a:pP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развитие </a:t>
            </a: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промышленного туризма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0007600" y="3318510"/>
            <a:ext cx="2423160" cy="174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0" indent="0" defTabSz="266700">
              <a:lnSpc>
                <a:spcPct val="107000"/>
              </a:lnSpc>
              <a:buClr>
                <a:srgbClr val="EC6608"/>
              </a:buClr>
              <a:buNone/>
            </a:pP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укрепление </a:t>
            </a:r>
            <a:b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бренда ТМК</a:t>
            </a: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как компании, интегрирующей ценности культуры, инноваций </a:t>
            </a:r>
            <a:b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 просвещения</a:t>
            </a:r>
          </a:p>
        </p:txBody>
      </p:sp>
      <p:pic>
        <p:nvPicPr>
          <p:cNvPr id="4" name="Изображение 3" descr="Рисунок д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4646295" y="1753870"/>
            <a:ext cx="4535805" cy="4521835"/>
          </a:xfrm>
          <a:prstGeom prst="ellipse">
            <a:avLst/>
          </a:prstGeom>
        </p:spPr>
      </p:pic>
      <p:sp>
        <p:nvSpPr>
          <p:cNvPr id="25" name="Текстовое поле 24"/>
          <p:cNvSpPr txBox="1"/>
          <p:nvPr/>
        </p:nvSpPr>
        <p:spPr>
          <a:xfrm>
            <a:off x="1322705" y="3736975"/>
            <a:ext cx="2447925" cy="108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0" indent="0" algn="r" defTabSz="266700">
              <a:lnSpc>
                <a:spcPct val="107000"/>
              </a:lnSpc>
              <a:buClr>
                <a:srgbClr val="EC6608"/>
              </a:buClr>
              <a:buNone/>
            </a:pPr>
            <a:r>
              <a:rPr sz="16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популяризация </a:t>
            </a:r>
            <a:r>
              <a:rPr lang="ru-RU"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ндустриального </a:t>
            </a:r>
            <a:b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chemeClr val="accent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 культурного наследия Урала</a:t>
            </a:r>
          </a:p>
        </p:txBody>
      </p:sp>
      <p:sp>
        <p:nvSpPr>
          <p:cNvPr id="5" name="Овал 4"/>
          <p:cNvSpPr/>
          <p:nvPr/>
        </p:nvSpPr>
        <p:spPr>
          <a:xfrm>
            <a:off x="4516755" y="1616710"/>
            <a:ext cx="4796790" cy="4796790"/>
          </a:xfrm>
          <a:prstGeom prst="ellipse">
            <a:avLst/>
          </a:prstGeom>
          <a:noFill/>
          <a:ln w="9525">
            <a:solidFill>
              <a:srgbClr val="EC6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3911600" y="2440305"/>
            <a:ext cx="950595" cy="346075"/>
          </a:xfrm>
          <a:prstGeom prst="straightConnector1">
            <a:avLst/>
          </a:prstGeom>
          <a:ln w="6350"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3911600" y="4039235"/>
            <a:ext cx="605155" cy="0"/>
          </a:xfrm>
          <a:prstGeom prst="straightConnector1">
            <a:avLst/>
          </a:prstGeom>
          <a:ln w="6350"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911600" y="5075555"/>
            <a:ext cx="864235" cy="346075"/>
          </a:xfrm>
          <a:prstGeom prst="straightConnector1">
            <a:avLst/>
          </a:prstGeom>
          <a:ln w="6350"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8989695" y="2440305"/>
            <a:ext cx="950595" cy="346075"/>
          </a:xfrm>
          <a:prstGeom prst="straightConnector1">
            <a:avLst/>
          </a:prstGeom>
          <a:ln w="6350"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9311640" y="4014470"/>
            <a:ext cx="605155" cy="0"/>
          </a:xfrm>
          <a:prstGeom prst="straightConnector1">
            <a:avLst/>
          </a:prstGeom>
          <a:ln w="6350"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8" grpId="0"/>
      <p:bldP spid="28" grpId="1"/>
      <p:bldP spid="34" grpId="0"/>
      <p:bldP spid="34" grpId="1"/>
      <p:bldP spid="13" grpId="0"/>
      <p:bldP spid="13" grpId="1"/>
      <p:bldP spid="25" grpId="0"/>
      <p:bldP spid="2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43"/>
          <p:cNvPicPr>
            <a:picLocks noChangeAspect="1"/>
          </p:cNvPicPr>
          <p:nvPr/>
        </p:nvPicPr>
        <p:blipFill>
          <a:blip r:embed="rId2" cstate="email">
            <a:alphaModFix amt="17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780000">
            <a:off x="5745480" y="1022985"/>
            <a:ext cx="5189855" cy="531749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D99E1-6EE1-464E-96BA-BEA3E2657485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4322" y="971960"/>
            <a:ext cx="6468662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2000" dirty="0">
                <a:solidFill>
                  <a:srgbClr val="EC6608"/>
                </a:solidFill>
                <a:effectLst/>
                <a:latin typeface="+mj-lt"/>
              </a:rPr>
              <a:t>ЗАДАЧИ</a:t>
            </a:r>
            <a:r>
              <a:rPr lang="ru-RU" altLang="en-US" sz="2000" dirty="0">
                <a:solidFill>
                  <a:schemeClr val="bg1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effectLst/>
                <a:latin typeface="+mj-lt"/>
              </a:rPr>
              <a:t>проекта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718735" y="-354308"/>
            <a:ext cx="2839177" cy="216000"/>
          </a:xfrm>
          <a:prstGeom prst="rect">
            <a:avLst/>
          </a:prstGeom>
          <a:noFill/>
          <a:ln w="9525">
            <a:solidFill>
              <a:srgbClr val="EEF1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4905487" y="7784555"/>
            <a:ext cx="1028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Текстовое поле 20"/>
          <p:cNvSpPr txBox="1"/>
          <p:nvPr/>
        </p:nvSpPr>
        <p:spPr>
          <a:xfrm>
            <a:off x="1520825" y="1750060"/>
            <a:ext cx="3937635" cy="53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27251F">
                    <a:alpha val="81000"/>
                  </a:srgbClr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285750" indent="-285750" algn="l" defTabSz="266700">
              <a:lnSpc>
                <a:spcPct val="107000"/>
              </a:lnSpc>
              <a:buClr>
                <a:srgbClr val="EC6608"/>
              </a:buClr>
              <a:buSzPct val="120000"/>
              <a:buFont typeface="Wingdings" panose="05000000000000000000" charset="0"/>
              <a:buChar char="ü"/>
            </a:pP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Создать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уникальный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,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интересный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безопасный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</a:t>
            </a:r>
          </a:p>
        </p:txBody>
      </p:sp>
      <p:pic>
        <p:nvPicPr>
          <p:cNvPr id="4" name="Изображение 3" descr="free-icon-plan-7857466"/>
          <p:cNvPicPr>
            <a:picLocks noChangeAspect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150" y="885190"/>
            <a:ext cx="647700" cy="64770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1520825" y="2397760"/>
            <a:ext cx="375539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27251F">
                    <a:alpha val="81000"/>
                  </a:srgbClr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285750" indent="-285750" algn="l" defTabSz="266700">
              <a:lnSpc>
                <a:spcPct val="107000"/>
              </a:lnSpc>
              <a:buClr>
                <a:srgbClr val="EC6608"/>
              </a:buClr>
              <a:buSzPct val="120000"/>
              <a:buFont typeface="Wingdings" panose="05000000000000000000" charset="0"/>
              <a:buChar char="ü"/>
            </a:pP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Интегрировать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туристическую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повестку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региона</a:t>
            </a:r>
            <a:r>
              <a:rPr lang="ru-RU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и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РФ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520825" y="3261995"/>
            <a:ext cx="3937635" cy="64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27251F">
                    <a:alpha val="81000"/>
                  </a:srgbClr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285750" indent="-285750" algn="l" defTabSz="266700">
              <a:lnSpc>
                <a:spcPct val="107000"/>
              </a:lnSpc>
              <a:buClr>
                <a:srgbClr val="EC6608"/>
              </a:buClr>
              <a:buSzPct val="120000"/>
              <a:buFont typeface="Wingdings" panose="05000000000000000000" charset="0"/>
              <a:buChar char="ü"/>
            </a:pP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Адаптировать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проект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под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разные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целевые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аудитории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520825" y="3909695"/>
            <a:ext cx="3937635" cy="79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27251F">
                    <a:alpha val="81000"/>
                  </a:srgbClr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285750" indent="-285750" algn="l" defTabSz="266700">
              <a:lnSpc>
                <a:spcPct val="107000"/>
              </a:lnSpc>
              <a:buClr>
                <a:srgbClr val="EC6608"/>
              </a:buClr>
              <a:buSzPct val="120000"/>
              <a:buFont typeface="Wingdings" panose="05000000000000000000" charset="0"/>
              <a:buChar char="ü"/>
            </a:pP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Реализовать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профориентационный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компонент</a:t>
            </a: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1520825" y="4718050"/>
            <a:ext cx="3937635" cy="69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27251F">
                    <a:alpha val="81000"/>
                  </a:srgbClr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285750" indent="-285750" algn="l" defTabSz="266700">
              <a:lnSpc>
                <a:spcPct val="107000"/>
              </a:lnSpc>
              <a:buClr>
                <a:srgbClr val="EC6608"/>
              </a:buClr>
              <a:buSzPct val="120000"/>
              <a:buFont typeface="Wingdings" panose="05000000000000000000" charset="0"/>
              <a:buChar char="ü"/>
            </a:pP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Повысить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вовлеченность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сотрудников</a:t>
            </a:r>
            <a:r>
              <a:rPr lang="en-US" alt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предприятия</a:t>
            </a: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1520825" y="5462905"/>
            <a:ext cx="4503420" cy="107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27251F">
                    <a:alpha val="44000"/>
                  </a:srgbClr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pPr marL="285750" indent="-285750" algn="l" defTabSz="266700">
              <a:lnSpc>
                <a:spcPct val="107000"/>
              </a:lnSpc>
              <a:buClr>
                <a:srgbClr val="EC6608"/>
              </a:buClr>
              <a:buSzPct val="120000"/>
              <a:buFont typeface="Wingdings" panose="05000000000000000000" charset="0"/>
              <a:buChar char="ü"/>
            </a:pPr>
            <a:r>
              <a:rPr lang="en-US" altLang="en-US" sz="1400" b="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Расширить</a:t>
            </a:r>
            <a:r>
              <a:rPr lang="en-US" altLang="ru-RU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медиапокрытие</a:t>
            </a:r>
            <a:r>
              <a:rPr lang="en-US" altLang="en-US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/>
            </a:r>
            <a:br>
              <a:rPr lang="en-US" altLang="en-US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lang="en-US" altLang="ru-RU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интеграцию</a:t>
            </a:r>
            <a:r>
              <a:rPr lang="ru-RU" altLang="en-US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ТМК</a:t>
            </a:r>
            <a:r>
              <a:rPr lang="en-US" altLang="ru-RU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</a:t>
            </a:r>
            <a:r>
              <a:rPr lang="en-US" altLang="ru-RU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социокультурную</a:t>
            </a:r>
            <a:r>
              <a:rPr lang="en-US" altLang="ru-RU" sz="1400" b="0" dirty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жизнь</a:t>
            </a:r>
            <a:r>
              <a:rPr lang="ru-RU" altLang="en-US" sz="1400" b="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 dirty="0" err="1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региона</a:t>
            </a:r>
            <a:endParaRPr lang="en-US" altLang="ru-RU" sz="1400" b="0" dirty="0">
              <a:solidFill>
                <a:srgbClr val="F4F5F6"/>
              </a:solidFill>
              <a:effectLst/>
              <a:latin typeface="Verdana" panose="020B0604030504040204" pitchFamily="34" charset="0"/>
              <a:ea typeface="Calibri" panose="020F0502020204030204"/>
              <a:cs typeface="Verdana" panose="020B0604030504040204" pitchFamily="34" charset="0"/>
            </a:endParaRPr>
          </a:p>
        </p:txBody>
      </p:sp>
      <p:pic>
        <p:nvPicPr>
          <p:cNvPr id="7" name="Изображение 6" descr="DJI_0011"/>
          <p:cNvPicPr>
            <a:picLocks noChangeAspect="1"/>
          </p:cNvPicPr>
          <p:nvPr/>
        </p:nvPicPr>
        <p:blipFill>
          <a:blip r:embed="rId6" cstate="email">
            <a:lum bright="6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08370" y="1337945"/>
            <a:ext cx="4577080" cy="4577080"/>
          </a:xfrm>
          <a:prstGeom prst="ellipse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5898515" y="1228090"/>
            <a:ext cx="4796790" cy="4796790"/>
          </a:xfrm>
          <a:prstGeom prst="ellipse">
            <a:avLst/>
          </a:prstGeom>
          <a:noFill/>
          <a:ln w="9525">
            <a:solidFill>
              <a:srgbClr val="EC6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1" grpId="1"/>
      <p:bldP spid="8" grpId="0" bldLvl="0" animBg="1"/>
      <p:bldP spid="8" grpId="1"/>
      <p:bldP spid="12" grpId="0" bldLvl="0" animBg="1"/>
      <p:bldP spid="12" grpId="1"/>
      <p:bldP spid="13" grpId="0" bldLvl="0" animBg="1"/>
      <p:bldP spid="13" grpId="1"/>
      <p:bldP spid="14" grpId="0" bldLvl="0" animBg="1"/>
      <p:bldP spid="14" grpId="1"/>
      <p:bldP spid="15" grpId="0" bldLvl="0" animBg="1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845185" y="981075"/>
            <a:ext cx="12102465" cy="6003290"/>
          </a:xfrm>
          <a:prstGeom prst="rect">
            <a:avLst/>
          </a:prstGeom>
          <a:noFill/>
          <a:ln w="9525">
            <a:solidFill>
              <a:srgbClr val="EC6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D99E1-6EE1-464E-96BA-BEA3E2657485}" type="slidenum">
              <a:rPr lang="ru-RU" smtClean="0"/>
              <a:t>8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19530" y="248920"/>
            <a:ext cx="4219575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2000" dirty="0">
                <a:solidFill>
                  <a:schemeClr val="bg1"/>
                </a:solidFill>
                <a:effectLst/>
                <a:latin typeface="+mj-lt"/>
              </a:rPr>
              <a:t>МУЗЕЙНЫЙ </a:t>
            </a:r>
            <a:r>
              <a:rPr lang="ru-RU" altLang="en-US" sz="2000" dirty="0">
                <a:solidFill>
                  <a:srgbClr val="EC6608"/>
                </a:solidFill>
                <a:effectLst/>
                <a:latin typeface="+mj-lt"/>
              </a:rPr>
              <a:t>БЛОК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071035" y="-354308"/>
            <a:ext cx="2839177" cy="216000"/>
          </a:xfrm>
          <a:prstGeom prst="rect">
            <a:avLst/>
          </a:prstGeom>
          <a:noFill/>
          <a:ln w="9525">
            <a:solidFill>
              <a:srgbClr val="EEF1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276350" y="1144905"/>
            <a:ext cx="4622800" cy="10344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defTabSz="266700">
              <a:lnSpc>
                <a:spcPct val="107000"/>
              </a:lnSpc>
            </a:pPr>
            <a:r>
              <a:rPr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Рассказ о становлении и развитии предприятия, погружение в </a:t>
            </a:r>
            <a:r>
              <a:rPr lang="ru-RU"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</a:t>
            </a:r>
            <a:r>
              <a:rPr sz="1400" b="0">
                <a:solidFill>
                  <a:srgbClr val="F4F5F6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роизводственные реалии и быт </a:t>
            </a:r>
            <a:r>
              <a:rPr sz="1400" b="0">
                <a:solidFill>
                  <a:srgbClr val="CDCAC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XIX – середины XX века</a:t>
            </a:r>
          </a:p>
        </p:txBody>
      </p:sp>
      <p:pic>
        <p:nvPicPr>
          <p:cNvPr id="5" name="Изображение 4" descr="Рисунок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5050" y="1243965"/>
            <a:ext cx="6475095" cy="3200400"/>
          </a:xfrm>
          <a:prstGeom prst="rect">
            <a:avLst/>
          </a:prstGeom>
        </p:spPr>
      </p:pic>
      <p:pic>
        <p:nvPicPr>
          <p:cNvPr id="6" name="Изображение 5" descr="Рисунок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015" y="4773295"/>
            <a:ext cx="2695575" cy="2023110"/>
          </a:xfrm>
          <a:prstGeom prst="rect">
            <a:avLst/>
          </a:prstGeom>
        </p:spPr>
      </p:pic>
      <p:pic>
        <p:nvPicPr>
          <p:cNvPr id="8" name="Изображение 7" descr="Рисунок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2710" y="4773295"/>
            <a:ext cx="3018790" cy="2025650"/>
          </a:xfrm>
          <a:prstGeom prst="rect">
            <a:avLst/>
          </a:prstGeom>
        </p:spPr>
      </p:pic>
      <p:pic>
        <p:nvPicPr>
          <p:cNvPr id="12" name="Изображение 11" descr="Рисунок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58"/>
          <a:stretch>
            <a:fillRect/>
          </a:stretch>
        </p:blipFill>
        <p:spPr>
          <a:xfrm>
            <a:off x="1362710" y="2267585"/>
            <a:ext cx="3018790" cy="2176780"/>
          </a:xfrm>
          <a:prstGeom prst="rect">
            <a:avLst/>
          </a:prstGeom>
        </p:spPr>
      </p:pic>
      <p:pic>
        <p:nvPicPr>
          <p:cNvPr id="13" name="Изображение 12" descr="Рисунок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50505" y="4772660"/>
            <a:ext cx="1979930" cy="2056130"/>
          </a:xfrm>
          <a:prstGeom prst="rect">
            <a:avLst/>
          </a:prstGeom>
        </p:spPr>
      </p:pic>
      <p:pic>
        <p:nvPicPr>
          <p:cNvPr id="14" name="Изображение 13" descr="Рисунок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33330" y="4773930"/>
            <a:ext cx="2421255" cy="2075815"/>
          </a:xfrm>
          <a:prstGeom prst="rect">
            <a:avLst/>
          </a:prstGeom>
        </p:spPr>
      </p:pic>
      <p:pic>
        <p:nvPicPr>
          <p:cNvPr id="20" name="Изображение 19" descr="Рисунок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788593" y="738505"/>
            <a:ext cx="3180715" cy="3105785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pic>
        <p:nvPicPr>
          <p:cNvPr id="19" name="Изображение 18" descr="обложка меню экскурсии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09548" y="745173"/>
            <a:ext cx="3138805" cy="3092450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pic>
        <p:nvPicPr>
          <p:cNvPr id="27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1113790" y="3839845"/>
            <a:ext cx="2323465" cy="665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Текстовое поле 14"/>
          <p:cNvSpPr txBox="1"/>
          <p:nvPr/>
        </p:nvSpPr>
        <p:spPr>
          <a:xfrm>
            <a:off x="1313815" y="3952240"/>
            <a:ext cx="2032000" cy="486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266700">
              <a:lnSpc>
                <a:spcPct val="107000"/>
              </a:lnSpc>
              <a:buClr>
                <a:srgbClr val="FFFFFF"/>
              </a:buClr>
              <a:buNone/>
            </a:pP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Кричная фабрика</a:t>
            </a:r>
            <a:b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2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1842 г</a:t>
            </a:r>
            <a:r>
              <a:rPr lang="ru-RU" sz="12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22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2242820" y="6388735"/>
            <a:ext cx="2323465" cy="665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Текстовое поле 15"/>
          <p:cNvSpPr txBox="1"/>
          <p:nvPr/>
        </p:nvSpPr>
        <p:spPr>
          <a:xfrm>
            <a:off x="2442845" y="6501130"/>
            <a:ext cx="1759585" cy="486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266700">
              <a:lnSpc>
                <a:spcPct val="107000"/>
              </a:lnSpc>
              <a:buClr>
                <a:srgbClr val="FFFFFF"/>
              </a:buClr>
              <a:buNone/>
            </a:pP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Доменный цех</a:t>
            </a:r>
            <a:r>
              <a:rPr sz="12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sz="12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2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1860 г</a:t>
            </a:r>
            <a:r>
              <a:rPr lang="ru-RU" sz="12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.</a:t>
            </a:r>
            <a:r>
              <a:rPr sz="1200" b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23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5353050" y="6397625"/>
            <a:ext cx="2323465" cy="665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5129530" y="3455670"/>
            <a:ext cx="2505075" cy="717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Текстовое поле 16"/>
          <p:cNvSpPr txBox="1"/>
          <p:nvPr/>
        </p:nvSpPr>
        <p:spPr>
          <a:xfrm>
            <a:off x="5595620" y="6490970"/>
            <a:ext cx="1573530" cy="486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266700">
              <a:lnSpc>
                <a:spcPct val="107000"/>
              </a:lnSpc>
              <a:buClr>
                <a:srgbClr val="FFFFFF"/>
              </a:buClr>
              <a:buNone/>
            </a:pP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Музейная </a:t>
            </a:r>
            <a:b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площадь </a:t>
            </a:r>
          </a:p>
        </p:txBody>
      </p:sp>
      <p:pic>
        <p:nvPicPr>
          <p:cNvPr id="26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7901940" y="6397625"/>
            <a:ext cx="2323465" cy="665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Текстовое поле 27"/>
          <p:cNvSpPr txBox="1"/>
          <p:nvPr/>
        </p:nvSpPr>
        <p:spPr>
          <a:xfrm>
            <a:off x="8028940" y="6415405"/>
            <a:ext cx="25438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266700" latinLnBrk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None/>
            </a:pP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Спасо-</a:t>
            </a:r>
            <a:b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Преображенская </a:t>
            </a:r>
            <a:b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часовня</a:t>
            </a:r>
          </a:p>
        </p:txBody>
      </p:sp>
      <p:pic>
        <p:nvPicPr>
          <p:cNvPr id="30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10710545" y="6388735"/>
            <a:ext cx="2323465" cy="665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Текстовое поле 17"/>
          <p:cNvSpPr txBox="1"/>
          <p:nvPr/>
        </p:nvSpPr>
        <p:spPr>
          <a:xfrm>
            <a:off x="11082655" y="6458585"/>
            <a:ext cx="1797685" cy="486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266700">
              <a:lnSpc>
                <a:spcPct val="107000"/>
              </a:lnSpc>
              <a:buClr>
                <a:srgbClr val="FFFFFF"/>
              </a:buClr>
              <a:buNone/>
            </a:pP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Мастерская </a:t>
            </a:r>
            <a:b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2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природы</a:t>
            </a:r>
          </a:p>
        </p:txBody>
      </p:sp>
      <p:sp>
        <p:nvSpPr>
          <p:cNvPr id="31" name="Текстовое поле 30"/>
          <p:cNvSpPr txBox="1"/>
          <p:nvPr/>
        </p:nvSpPr>
        <p:spPr>
          <a:xfrm>
            <a:off x="5547360" y="3606165"/>
            <a:ext cx="2146300" cy="486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266700">
              <a:lnSpc>
                <a:spcPct val="107000"/>
              </a:lnSpc>
              <a:buClr>
                <a:srgbClr val="FFFFFF"/>
              </a:buClr>
              <a:buNone/>
            </a:pPr>
            <a:r>
              <a:rPr lang="en-US" altLang="en-US" sz="120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Заводская</a:t>
            </a:r>
            <a:r>
              <a:rPr lang="en-US" altLang="ru-RU" sz="12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2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20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плотина</a:t>
            </a:r>
            <a:endParaRPr lang="en-US" altLang="en-US" sz="1200" dirty="0">
              <a:solidFill>
                <a:schemeClr val="bg1"/>
              </a:solidFill>
              <a:effectLst/>
              <a:latin typeface="Verdana" panose="020B0604030504040204" pitchFamily="34" charset="0"/>
              <a:ea typeface="Calibri" panose="020F0502020204030204"/>
              <a:cs typeface="Verdan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5013" y="608405"/>
            <a:ext cx="6389274" cy="474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845185" y="1024255"/>
            <a:ext cx="12163425" cy="5960110"/>
          </a:xfrm>
          <a:prstGeom prst="rect">
            <a:avLst/>
          </a:prstGeom>
          <a:noFill/>
          <a:ln w="9525">
            <a:solidFill>
              <a:srgbClr val="EC6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528810" y="2776855"/>
            <a:ext cx="3239770" cy="3965575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62355" y="2776855"/>
            <a:ext cx="3239770" cy="3965575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9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32982" y="237265"/>
            <a:ext cx="6468662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>
                <a:solidFill>
                  <a:schemeClr val="bg1"/>
                </a:solidFill>
                <a:effectLst/>
                <a:latin typeface="+mj-lt"/>
              </a:rPr>
              <a:t>П</a:t>
            </a:r>
            <a:r>
              <a:rPr lang="ru-RU" altLang="en-US" sz="2000" dirty="0">
                <a:solidFill>
                  <a:schemeClr val="bg1"/>
                </a:solidFill>
                <a:effectLst/>
                <a:latin typeface="+mj-lt"/>
              </a:rPr>
              <a:t>РОИЗВОДСТВЕННЫЙ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ru-RU" altLang="en-US" sz="2000" dirty="0">
                <a:solidFill>
                  <a:srgbClr val="EC6608"/>
                </a:solidFill>
                <a:effectLst/>
                <a:latin typeface="+mj-lt"/>
              </a:rPr>
              <a:t>БЛОК</a:t>
            </a:r>
          </a:p>
        </p:txBody>
      </p:sp>
      <p:pic>
        <p:nvPicPr>
          <p:cNvPr id="11" name="Рисунок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720000">
            <a:off x="572770" y="1281430"/>
            <a:ext cx="3866515" cy="3823335"/>
          </a:xfrm>
          <a:prstGeom prst="rect">
            <a:avLst/>
          </a:prstGeom>
        </p:spPr>
      </p:pic>
      <p:pic>
        <p:nvPicPr>
          <p:cNvPr id="10" name="Picture 3" descr="E:\Ратиборец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51017" flipV="1">
            <a:off x="4165600" y="1054100"/>
            <a:ext cx="1044575" cy="1042670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5368290" y="2776855"/>
            <a:ext cx="3239770" cy="3965575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0168890" y="5529580"/>
            <a:ext cx="2460625" cy="781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спытать восторг </a:t>
            </a:r>
            <a:br>
              <a:rPr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 момент рождения трубы</a:t>
            </a:r>
          </a:p>
        </p:txBody>
      </p:sp>
      <p:pic>
        <p:nvPicPr>
          <p:cNvPr id="7" name="Изображение 6" descr="Рисунок9"/>
          <p:cNvPicPr>
            <a:picLocks noChangeAspect="1"/>
          </p:cNvPicPr>
          <p:nvPr/>
        </p:nvPicPr>
        <p:blipFill>
          <a:blip r:embed="rId5" cstate="email">
            <a:lum bright="6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9"/>
          <a:stretch>
            <a:fillRect/>
          </a:stretch>
        </p:blipFill>
        <p:spPr>
          <a:xfrm>
            <a:off x="5007293" y="1316673"/>
            <a:ext cx="3799840" cy="3797300"/>
          </a:xfrm>
          <a:prstGeom prst="ellipse">
            <a:avLst/>
          </a:prstGeom>
        </p:spPr>
      </p:pic>
      <p:pic>
        <p:nvPicPr>
          <p:cNvPr id="14" name="Изображение 13" descr="Рисунок10"/>
          <p:cNvPicPr>
            <a:picLocks noChangeAspect="1"/>
          </p:cNvPicPr>
          <p:nvPr/>
        </p:nvPicPr>
        <p:blipFill>
          <a:blip r:embed="rId6" cstate="email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735" y="1361440"/>
            <a:ext cx="3651885" cy="3686175"/>
          </a:xfrm>
          <a:prstGeom prst="ellipse">
            <a:avLst/>
          </a:prstGeom>
        </p:spPr>
      </p:pic>
      <p:pic>
        <p:nvPicPr>
          <p:cNvPr id="20" name="Изображение 19" descr="Рисунок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73540" y="1706245"/>
            <a:ext cx="3578860" cy="3642360"/>
          </a:xfrm>
          <a:prstGeom prst="ellipse">
            <a:avLst/>
          </a:prstGeom>
        </p:spPr>
      </p:pic>
      <p:pic>
        <p:nvPicPr>
          <p:cNvPr id="18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080000">
            <a:off x="9180830" y="1559560"/>
            <a:ext cx="3785235" cy="3823335"/>
          </a:xfrm>
          <a:prstGeom prst="rect">
            <a:avLst/>
          </a:prstGeom>
        </p:spPr>
      </p:pic>
      <p:pic>
        <p:nvPicPr>
          <p:cNvPr id="21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480000">
            <a:off x="4906645" y="1254760"/>
            <a:ext cx="3968750" cy="3934460"/>
          </a:xfrm>
          <a:prstGeom prst="rect">
            <a:avLst/>
          </a:prstGeom>
        </p:spPr>
      </p:pic>
      <p:pic>
        <p:nvPicPr>
          <p:cNvPr id="27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>
            <a:off x="5055870" y="4439920"/>
            <a:ext cx="3807460" cy="875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Текстовое поле 27"/>
          <p:cNvSpPr txBox="1"/>
          <p:nvPr/>
        </p:nvSpPr>
        <p:spPr>
          <a:xfrm>
            <a:off x="5965825" y="5548630"/>
            <a:ext cx="2245995" cy="551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</a:t>
            </a:r>
            <a:r>
              <a:rPr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видеть красоту горячего метал</a:t>
            </a:r>
            <a:r>
              <a:rPr 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л</a:t>
            </a:r>
            <a:r>
              <a:rPr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</a:t>
            </a:r>
          </a:p>
        </p:txBody>
      </p:sp>
      <p:sp>
        <p:nvSpPr>
          <p:cNvPr id="32" name="Текстовое поле 31"/>
          <p:cNvSpPr txBox="1"/>
          <p:nvPr/>
        </p:nvSpPr>
        <p:spPr>
          <a:xfrm rot="21420000">
            <a:off x="5010150" y="4564380"/>
            <a:ext cx="3913505" cy="7340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266700">
              <a:lnSpc>
                <a:spcPct val="107000"/>
              </a:lnSpc>
            </a:pP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Электросталеплавильный</a:t>
            </a:r>
            <a:r>
              <a:rPr lang="en-US" altLang="ru-RU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цех</a:t>
            </a:r>
          </a:p>
        </p:txBody>
      </p:sp>
      <p:sp>
        <p:nvSpPr>
          <p:cNvPr id="36" name="Текстовое поле 35"/>
          <p:cNvSpPr txBox="1"/>
          <p:nvPr/>
        </p:nvSpPr>
        <p:spPr>
          <a:xfrm>
            <a:off x="1570355" y="5529580"/>
            <a:ext cx="2421890" cy="781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Услышать</a:t>
            </a:r>
            <a: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рассказ</a:t>
            </a:r>
            <a: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</a:t>
            </a:r>
            <a: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жизни</a:t>
            </a:r>
            <a: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предприятия</a:t>
            </a:r>
            <a: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его</a:t>
            </a:r>
            <a:r>
              <a:rPr lang="en-US" altLang="ru-RU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4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людях</a:t>
            </a:r>
          </a:p>
        </p:txBody>
      </p:sp>
      <p:pic>
        <p:nvPicPr>
          <p:cNvPr id="37" name="Рисунок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9614535" y="1348740"/>
            <a:ext cx="3033395" cy="801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Текстовое поле 37"/>
          <p:cNvSpPr txBox="1"/>
          <p:nvPr/>
        </p:nvSpPr>
        <p:spPr>
          <a:xfrm rot="21420000">
            <a:off x="10060940" y="1460500"/>
            <a:ext cx="2175510" cy="5207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266700">
              <a:lnSpc>
                <a:spcPct val="107000"/>
              </a:lnSpc>
            </a:pP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Трубопрокатный</a:t>
            </a:r>
            <a:r>
              <a:rPr lang="en-US" altLang="ru-RU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цех</a:t>
            </a:r>
          </a:p>
        </p:txBody>
      </p:sp>
      <p:pic>
        <p:nvPicPr>
          <p:cNvPr id="39" name="Picture 3" descr="E:\Ратиборец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208984" flipH="1" flipV="1">
            <a:off x="8585835" y="4782820"/>
            <a:ext cx="1108075" cy="110553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32982" y="626110"/>
            <a:ext cx="6279515" cy="327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en-US" sz="1400" b="0" dirty="0">
                <a:solidFill>
                  <a:srgbClr val="ADADAD"/>
                </a:solidFill>
                <a:effectLst/>
                <a:latin typeface="+mn-lt"/>
                <a:ea typeface="Calibri" panose="020F0502020204030204" pitchFamily="34" charset="0"/>
              </a:rPr>
              <a:t>Современное</a:t>
            </a:r>
            <a:r>
              <a:rPr lang="en-US" altLang="ru-RU" sz="1400" b="0" dirty="0">
                <a:solidFill>
                  <a:srgbClr val="ADADAD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altLang="en-US" sz="1400" b="0" dirty="0">
                <a:solidFill>
                  <a:srgbClr val="ADADAD"/>
                </a:solidFill>
                <a:effectLst/>
                <a:latin typeface="+mn-lt"/>
                <a:ea typeface="Calibri" panose="020F0502020204030204" pitchFamily="34" charset="0"/>
              </a:rPr>
              <a:t>металлургическое</a:t>
            </a:r>
            <a:r>
              <a:rPr lang="en-US" altLang="ru-RU" sz="1400" b="0" dirty="0">
                <a:solidFill>
                  <a:srgbClr val="ADADAD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altLang="en-US" sz="1400" b="0" dirty="0">
                <a:solidFill>
                  <a:srgbClr val="ADADAD"/>
                </a:solidFill>
                <a:effectLst/>
                <a:latin typeface="+mn-lt"/>
                <a:ea typeface="Calibri" panose="020F0502020204030204" pitchFamily="34" charset="0"/>
              </a:rPr>
              <a:t>производство</a:t>
            </a:r>
          </a:p>
        </p:txBody>
      </p:sp>
      <p:pic>
        <p:nvPicPr>
          <p:cNvPr id="34" name="Рисунок 14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20000" flipH="1" flipV="1">
            <a:off x="1433195" y="4409440"/>
            <a:ext cx="3288665" cy="8216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Текстовое поле 34"/>
          <p:cNvSpPr txBox="1"/>
          <p:nvPr/>
        </p:nvSpPr>
        <p:spPr>
          <a:xfrm rot="21420000">
            <a:off x="1376045" y="4554220"/>
            <a:ext cx="3183890" cy="5784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 defTabSz="266700" latinLnBrk="0">
              <a:lnSpc>
                <a:spcPct val="90000"/>
              </a:lnSpc>
              <a:spcBef>
                <a:spcPts val="0"/>
              </a:spcBef>
            </a:pP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Автобусная</a:t>
            </a:r>
            <a:r>
              <a:rPr lang="en-US" altLang="ru-RU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экскурсия</a:t>
            </a:r>
            <a:r>
              <a:rPr lang="ru-RU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</a:t>
            </a:r>
            <a:r>
              <a:rPr lang="en-US" altLang="ru-RU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завод</a:t>
            </a:r>
            <a:r>
              <a:rPr lang="ru-RU" altLang="en-US" sz="160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1277620" y="1236980"/>
            <a:ext cx="12162790" cy="521144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462780" y="1097915"/>
            <a:ext cx="8976995" cy="5593080"/>
          </a:xfrm>
          <a:prstGeom prst="rect">
            <a:avLst/>
          </a:prstGeom>
          <a:solidFill>
            <a:srgbClr val="F4F5F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10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9990" y="237490"/>
            <a:ext cx="714248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</a:pP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От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ручного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труда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к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цифровым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технологиям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880870" y="5562600"/>
            <a:ext cx="2324735" cy="551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66700">
              <a:lnSpc>
                <a:spcPct val="107000"/>
              </a:lnSpc>
            </a:pPr>
            <a:r>
              <a:rPr sz="1400" b="0" dirty="0" err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Кричный</a:t>
            </a:r>
            <a:r>
              <a:rPr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sz="1400" b="0" dirty="0" err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молот</a:t>
            </a:r>
            <a:r>
              <a:rPr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sz="14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/>
            </a:r>
            <a:br>
              <a:rPr sz="140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400" b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Технологии</a:t>
            </a:r>
            <a:r>
              <a:rPr sz="14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sz="1400" b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XVIII</a:t>
            </a:r>
            <a:r>
              <a:rPr sz="1400" b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 </a:t>
            </a:r>
            <a:r>
              <a:rPr sz="1400" b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века</a:t>
            </a:r>
            <a:endParaRPr sz="1400" b="0" dirty="0">
              <a:solidFill>
                <a:schemeClr val="bg1"/>
              </a:solidFill>
              <a:effectLst/>
              <a:latin typeface="Verdana" panose="020B0604030504040204" pitchFamily="34" charset="0"/>
              <a:ea typeface="Calibri" panose="020F0502020204030204"/>
              <a:cs typeface="Verdana" panose="020B0604030504040204" pitchFamily="34" charset="0"/>
            </a:endParaRPr>
          </a:p>
        </p:txBody>
      </p:sp>
      <p:pic>
        <p:nvPicPr>
          <p:cNvPr id="11" name="Изображение 10" descr="кричный молот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35" y="1360805"/>
            <a:ext cx="6599555" cy="3971290"/>
          </a:xfrm>
          <a:prstGeom prst="rect">
            <a:avLst/>
          </a:prstGeom>
        </p:spPr>
      </p:pic>
      <p:pic>
        <p:nvPicPr>
          <p:cNvPr id="12" name="Изображение 11" descr="ZDA_7987-26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9570" y="1360805"/>
            <a:ext cx="6722745" cy="4472940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6892925" y="5896610"/>
            <a:ext cx="6293485" cy="551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ru-RU"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</a:t>
            </a:r>
            <a:r>
              <a:rPr sz="1400" b="0" dirty="0" err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ультовая</a:t>
            </a:r>
            <a:r>
              <a:rPr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ru-RU" altLang="en-US"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</a:t>
            </a:r>
            <a:r>
              <a:rPr lang="en-US" altLang="en-US" sz="1400" b="0" dirty="0" err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рубопрокатн</a:t>
            </a:r>
            <a:r>
              <a:rPr lang="ru-RU" altLang="en-US"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ого </a:t>
            </a:r>
            <a:r>
              <a:rPr lang="en-US" altLang="en-US" sz="1400" b="0" dirty="0" err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цех</a:t>
            </a:r>
            <a:r>
              <a:rPr lang="ru-RU" altLang="en-US"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 </a:t>
            </a:r>
            <a:br>
              <a:rPr lang="ru-RU" altLang="en-US" sz="1400" b="0" dirty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400" b="0" dirty="0" err="1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Современные</a:t>
            </a:r>
            <a:r>
              <a:rPr sz="1400" b="0" dirty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sz="1400" b="0" dirty="0" err="1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цифровые</a:t>
            </a:r>
            <a:r>
              <a:rPr sz="1400" b="0" dirty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sz="1400" b="0" dirty="0" err="1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системы</a:t>
            </a:r>
            <a:r>
              <a:rPr sz="1400" b="0" dirty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sz="1400" b="0" dirty="0" err="1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управления</a:t>
            </a:r>
            <a:endParaRPr sz="1400" b="0" dirty="0">
              <a:effectLst/>
              <a:latin typeface="Verdana" panose="020B0604030504040204" pitchFamily="34" charset="0"/>
              <a:ea typeface="Calibri" panose="020F0502020204030204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77620" y="942975"/>
            <a:ext cx="11731625" cy="54737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Изображение 13" descr="Рисунок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11"/>
          <a:stretch>
            <a:fillRect/>
          </a:stretch>
        </p:blipFill>
        <p:spPr>
          <a:xfrm>
            <a:off x="6289675" y="1144270"/>
            <a:ext cx="7124700" cy="461518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180000">
            <a:off x="573405" y="1197610"/>
            <a:ext cx="8242300" cy="574484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11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60450" y="245110"/>
            <a:ext cx="889571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latinLnBrk="0">
              <a:lnSpc>
                <a:spcPct val="100000"/>
              </a:lnSpc>
              <a:spcBef>
                <a:spcPts val="0"/>
              </a:spcBef>
            </a:pP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От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тишины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музейного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зала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до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грохота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прокатного</a:t>
            </a:r>
            <a:r>
              <a:rPr lang="en-US" altLang="ru-RU" sz="20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000" dirty="0">
                <a:solidFill>
                  <a:srgbClr val="EC6608"/>
                </a:solidFill>
                <a:effectLst/>
                <a:latin typeface="+mj-lt"/>
              </a:rPr>
              <a:t>стана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4257040" y="3175000"/>
            <a:ext cx="2709545" cy="2707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кухня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вместо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теста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шихта</a:t>
            </a: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«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Печь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–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как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гигантская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кастрюля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для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стали</a:t>
            </a: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»</a:t>
            </a:r>
            <a:endParaRPr lang="en-US" altLang="en-US" sz="1500" b="0" i="1" dirty="0">
              <a:solidFill>
                <a:srgbClr val="EC660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«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Оправка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и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заготовка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трубы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–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это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как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скалка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b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и</a:t>
            </a:r>
            <a:r>
              <a:rPr lang="en-US" altLang="ru-RU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500" b="0" i="1" dirty="0" err="1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тесто</a:t>
            </a:r>
            <a:r>
              <a:rPr lang="en-US" altLang="en-US" sz="1500" b="0" i="1" dirty="0">
                <a:solidFill>
                  <a:srgbClr val="EC660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»</a:t>
            </a:r>
            <a:endParaRPr lang="en-US" altLang="en-US" sz="1500" b="0" i="1" dirty="0">
              <a:solidFill>
                <a:srgbClr val="EC660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endParaRPr lang="en-US" altLang="en-US" sz="1500" b="0" i="1" dirty="0">
              <a:solidFill>
                <a:srgbClr val="EC6608"/>
              </a:solidFill>
              <a:effectLst/>
              <a:latin typeface="Cascadia Code" panose="020B0609020000020004" charset="0"/>
              <a:ea typeface="Calibri" panose="020F0502020204030204"/>
              <a:cs typeface="Cascadia Code" panose="020B0609020000020004" charset="0"/>
            </a:endParaRPr>
          </a:p>
        </p:txBody>
      </p:sp>
      <p:pic>
        <p:nvPicPr>
          <p:cNvPr id="11" name="Изображение 10" descr="Рисунок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45105" y="1101090"/>
            <a:ext cx="2051685" cy="203073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2740025" y="1073785"/>
            <a:ext cx="2106930" cy="2089785"/>
          </a:xfrm>
          <a:prstGeom prst="rect">
            <a:avLst/>
          </a:prstGeom>
        </p:spPr>
      </p:pic>
      <p:pic>
        <p:nvPicPr>
          <p:cNvPr id="18" name="Изображение 17" descr="Рисунок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7730" y="2526665"/>
            <a:ext cx="2846705" cy="285559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Изображение 11" descr="2"/>
          <p:cNvPicPr>
            <a:picLocks noChangeAspect="1"/>
          </p:cNvPicPr>
          <p:nvPr/>
        </p:nvPicPr>
        <p:blipFill>
          <a:blip r:embed="rId8" cstate="email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9470" y="1952625"/>
            <a:ext cx="905510" cy="905510"/>
          </a:xfrm>
          <a:prstGeom prst="rect">
            <a:avLst/>
          </a:prstGeom>
        </p:spPr>
      </p:pic>
      <p:sp>
        <p:nvSpPr>
          <p:cNvPr id="25" name="Овал 24"/>
          <p:cNvSpPr/>
          <p:nvPr/>
        </p:nvSpPr>
        <p:spPr>
          <a:xfrm>
            <a:off x="918845" y="1111885"/>
            <a:ext cx="605155" cy="668020"/>
          </a:xfrm>
          <a:prstGeom prst="ellipse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Изображение 23" descr="2"/>
          <p:cNvPicPr>
            <a:picLocks noChangeAspect="1"/>
          </p:cNvPicPr>
          <p:nvPr/>
        </p:nvPicPr>
        <p:blipFill>
          <a:blip r:embed="rId9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90" y="859790"/>
            <a:ext cx="802640" cy="802640"/>
          </a:xfrm>
          <a:prstGeom prst="rect">
            <a:avLst/>
          </a:prstGeom>
        </p:spPr>
      </p:pic>
      <p:pic>
        <p:nvPicPr>
          <p:cNvPr id="5" name="Рисунок 4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55980" y="2496185"/>
            <a:ext cx="2954655" cy="2930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107180" y="1957705"/>
            <a:ext cx="9320530" cy="4599305"/>
          </a:xfrm>
          <a:prstGeom prst="rect">
            <a:avLst/>
          </a:prstGeom>
          <a:solidFill>
            <a:srgbClr val="887B73">
              <a:alpha val="6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12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05625" y="842057"/>
            <a:ext cx="6468662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 latinLnBrk="0">
              <a:lnSpc>
                <a:spcPct val="100000"/>
              </a:lnSpc>
              <a:spcBef>
                <a:spcPts val="0"/>
              </a:spcBef>
            </a:pPr>
            <a:r>
              <a:rPr lang="en-US" altLang="en-US" sz="2200" dirty="0">
                <a:solidFill>
                  <a:srgbClr val="EC6608"/>
                </a:solidFill>
                <a:effectLst/>
                <a:latin typeface="+mj-lt"/>
              </a:rPr>
              <a:t>Мерч</a:t>
            </a:r>
            <a:r>
              <a:rPr lang="en-US" altLang="ru-RU" sz="22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200" dirty="0">
                <a:solidFill>
                  <a:srgbClr val="EC6608"/>
                </a:solidFill>
                <a:effectLst/>
                <a:latin typeface="+mj-lt"/>
              </a:rPr>
              <a:t>и</a:t>
            </a:r>
            <a:r>
              <a:rPr lang="en-US" altLang="ru-RU" sz="22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r>
              <a:rPr lang="en-US" altLang="en-US" sz="2200" dirty="0">
                <a:solidFill>
                  <a:srgbClr val="EC6608"/>
                </a:solidFill>
                <a:effectLst/>
                <a:latin typeface="+mj-lt"/>
              </a:rPr>
              <a:t>сувенирная</a:t>
            </a:r>
            <a:r>
              <a:rPr lang="ru-RU" altLang="en-US" sz="2200" dirty="0">
                <a:solidFill>
                  <a:srgbClr val="EC6608"/>
                </a:solidFill>
                <a:effectLst/>
                <a:latin typeface="+mj-lt"/>
              </a:rPr>
              <a:t> </a:t>
            </a:r>
            <a:br>
              <a:rPr lang="ru-RU" altLang="en-US" sz="2200" dirty="0">
                <a:solidFill>
                  <a:srgbClr val="EC6608"/>
                </a:solidFill>
                <a:effectLst/>
                <a:latin typeface="+mj-lt"/>
              </a:rPr>
            </a:br>
            <a:r>
              <a:rPr lang="en-US" altLang="en-US" sz="2200" dirty="0">
                <a:solidFill>
                  <a:srgbClr val="EC6608"/>
                </a:solidFill>
                <a:effectLst/>
                <a:latin typeface="+mj-lt"/>
              </a:rPr>
              <a:t>продукция</a:t>
            </a:r>
          </a:p>
        </p:txBody>
      </p:sp>
      <p:pic>
        <p:nvPicPr>
          <p:cNvPr id="3" name="Изображение 2" descr="IMG_0921"/>
          <p:cNvPicPr>
            <a:picLocks noChangeAspect="1"/>
          </p:cNvPicPr>
          <p:nvPr/>
        </p:nvPicPr>
        <p:blipFill>
          <a:blip r:embed="rId2" cstate="email">
            <a:lum bright="6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58"/>
          <a:stretch>
            <a:fillRect/>
          </a:stretch>
        </p:blipFill>
        <p:spPr>
          <a:xfrm>
            <a:off x="7454265" y="1957070"/>
            <a:ext cx="5255895" cy="4598035"/>
          </a:xfrm>
          <a:prstGeom prst="rect">
            <a:avLst/>
          </a:prstGeom>
        </p:spPr>
      </p:pic>
      <p:pic>
        <p:nvPicPr>
          <p:cNvPr id="8" name="Изображение 7" descr="IMG_127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240000">
            <a:off x="1444625" y="-87630"/>
            <a:ext cx="4618990" cy="78365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18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6873" y="885501"/>
            <a:ext cx="656777" cy="656777"/>
          </a:xfrm>
          <a:prstGeom prst="rect">
            <a:avLst/>
          </a:prstGeom>
        </p:spPr>
      </p:pic>
      <p:pic>
        <p:nvPicPr>
          <p:cNvPr id="9" name="Изображение 8" descr="IMG_150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5685" y="1144270"/>
            <a:ext cx="2903855" cy="286575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642660">
            <a:off x="6053234" y="1015037"/>
            <a:ext cx="3065574" cy="3138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96335" y="0"/>
            <a:ext cx="4329430" cy="7592695"/>
          </a:xfrm>
          <a:prstGeom prst="rect">
            <a:avLst/>
          </a:prstGeom>
          <a:solidFill>
            <a:srgbClr val="27251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11801">
            <a:off x="4873491" y="3388028"/>
            <a:ext cx="1915360" cy="1960894"/>
          </a:xfrm>
          <a:prstGeom prst="rect">
            <a:avLst/>
          </a:prstGeom>
        </p:spPr>
      </p:pic>
      <p:pic>
        <p:nvPicPr>
          <p:cNvPr id="10" name="Рисунок 4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849110" y="2087245"/>
            <a:ext cx="3119755" cy="3194050"/>
          </a:xfrm>
          <a:prstGeom prst="rect">
            <a:avLst/>
          </a:prstGeom>
        </p:spPr>
      </p:pic>
      <p:pic>
        <p:nvPicPr>
          <p:cNvPr id="5" name="Изображение 4" descr="Рисунок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21830" y="2311400"/>
            <a:ext cx="2898140" cy="2875915"/>
          </a:xfrm>
          <a:prstGeom prst="ellipse">
            <a:avLst/>
          </a:prstGeom>
        </p:spPr>
      </p:pic>
      <p:pic>
        <p:nvPicPr>
          <p:cNvPr id="11" name="Изображение 10" descr="Рисунок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2"/>
          <a:stretch>
            <a:fillRect/>
          </a:stretch>
        </p:blipFill>
        <p:spPr>
          <a:xfrm>
            <a:off x="5034915" y="756285"/>
            <a:ext cx="3180080" cy="3155950"/>
          </a:xfrm>
          <a:prstGeom prst="ellips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966832" y="1012190"/>
            <a:ext cx="2411730" cy="632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Bef>
                <a:spcPts val="1200"/>
              </a:spcBef>
            </a:pPr>
            <a:r>
              <a:rPr lang="en-US" altLang="en-US" sz="2200" dirty="0">
                <a:solidFill>
                  <a:srgbClr val="EC660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Вовлеченная</a:t>
            </a:r>
            <a:r>
              <a:rPr lang="en-US" altLang="ru-RU" sz="2200" dirty="0">
                <a:solidFill>
                  <a:srgbClr val="EC660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altLang="ru-RU" sz="2200" dirty="0">
                <a:solidFill>
                  <a:srgbClr val="EC660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200" dirty="0">
                <a:solidFill>
                  <a:srgbClr val="EC660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аудитория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3300" y="2223135"/>
            <a:ext cx="408305" cy="4076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003155" y="2198370"/>
            <a:ext cx="3017520" cy="300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spcBef>
                <a:spcPts val="20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lang="en-US" altLang="en-US" sz="1400" b="0" dirty="0">
                <a:effectLst/>
                <a:latin typeface="+mn-lt"/>
              </a:rPr>
              <a:t>Школьники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br>
              <a:rPr lang="en-US" altLang="ru-RU" sz="1400" b="0" dirty="0">
                <a:effectLst/>
                <a:latin typeface="+mn-lt"/>
              </a:rPr>
            </a:br>
            <a:r>
              <a:rPr lang="en-US" altLang="ru-RU" sz="1400" b="0" dirty="0">
                <a:effectLst/>
                <a:latin typeface="+mn-lt"/>
              </a:rPr>
              <a:t>(8-11 </a:t>
            </a:r>
            <a:r>
              <a:rPr lang="en-US" altLang="en-US" sz="1400" b="0" dirty="0">
                <a:effectLst/>
                <a:latin typeface="+mn-lt"/>
              </a:rPr>
              <a:t>классы</a:t>
            </a:r>
            <a:r>
              <a:rPr lang="en-US" altLang="ru-RU" sz="1400" b="0" dirty="0">
                <a:effectLst/>
                <a:latin typeface="+mn-lt"/>
              </a:rPr>
              <a:t>)</a:t>
            </a:r>
          </a:p>
          <a:p>
            <a:pPr marL="285750" indent="-285750" latinLnBrk="0">
              <a:spcBef>
                <a:spcPts val="20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lang="en-US" altLang="en-US" sz="1400" b="0" dirty="0">
                <a:effectLst/>
                <a:latin typeface="+mn-lt"/>
              </a:rPr>
              <a:t>Студенты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техникумов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br>
              <a:rPr lang="en-US" altLang="ru-RU" sz="1400" b="0" dirty="0">
                <a:effectLst/>
                <a:latin typeface="+mn-lt"/>
              </a:rPr>
            </a:br>
            <a:r>
              <a:rPr lang="en-US" altLang="en-US" sz="1400" b="0" dirty="0">
                <a:effectLst/>
                <a:latin typeface="+mn-lt"/>
              </a:rPr>
              <a:t>и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вузов</a:t>
            </a:r>
          </a:p>
          <a:p>
            <a:pPr marL="285750" indent="-285750" latinLnBrk="0">
              <a:spcBef>
                <a:spcPts val="20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lang="en-US" altLang="en-US" sz="1400" b="0" dirty="0">
                <a:effectLst/>
                <a:latin typeface="+mn-lt"/>
              </a:rPr>
              <a:t>Сотрудники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компаний</a:t>
            </a:r>
          </a:p>
          <a:p>
            <a:pPr marL="285750" indent="-285750" latinLnBrk="0">
              <a:spcBef>
                <a:spcPts val="20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lang="en-US" altLang="en-US" sz="1400" b="0" dirty="0">
                <a:effectLst/>
                <a:latin typeface="+mn-lt"/>
              </a:rPr>
              <a:t>Деловые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партнеры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br>
              <a:rPr lang="en-US" altLang="ru-RU" sz="1400" b="0" dirty="0">
                <a:effectLst/>
                <a:latin typeface="+mn-lt"/>
              </a:rPr>
            </a:br>
            <a:r>
              <a:rPr lang="en-US" altLang="en-US" sz="1400" b="0" dirty="0">
                <a:effectLst/>
                <a:latin typeface="+mn-lt"/>
              </a:rPr>
              <a:t>завода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и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ПАО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«ТМК»</a:t>
            </a:r>
          </a:p>
          <a:p>
            <a:pPr marL="285750" indent="-285750" latinLnBrk="0">
              <a:spcBef>
                <a:spcPts val="20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lang="en-US" altLang="en-US" sz="1400" b="0" dirty="0">
                <a:effectLst/>
                <a:latin typeface="+mn-lt"/>
              </a:rPr>
              <a:t>Туристические</a:t>
            </a:r>
            <a:r>
              <a:rPr lang="en-US" altLang="ru-RU" sz="1400" b="0" dirty="0">
                <a:effectLst/>
                <a:latin typeface="+mn-lt"/>
              </a:rPr>
              <a:t> </a:t>
            </a:r>
            <a:r>
              <a:rPr lang="en-US" altLang="en-US" sz="1400" b="0" dirty="0">
                <a:effectLst/>
                <a:latin typeface="+mn-lt"/>
              </a:rPr>
              <a:t>группы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6655" y="540385"/>
            <a:ext cx="3365500" cy="344551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1731645" y="925830"/>
            <a:ext cx="4740275" cy="749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Организационные </a:t>
            </a:r>
            <a:br>
              <a:rPr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моменты</a:t>
            </a:r>
          </a:p>
        </p:txBody>
      </p:sp>
      <p:pic>
        <p:nvPicPr>
          <p:cNvPr id="12" name="Изображение 11" descr="free-icon-plan-7857466"/>
          <p:cNvPicPr>
            <a:picLocks noChangeAspect="1"/>
          </p:cNvPicPr>
          <p:nvPr/>
        </p:nvPicPr>
        <p:blipFill>
          <a:blip r:embed="rId11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00" y="1014730"/>
            <a:ext cx="573405" cy="573405"/>
          </a:xfrm>
          <a:prstGeom prst="rect">
            <a:avLst/>
          </a:prstGeom>
        </p:spPr>
      </p:pic>
      <p:pic>
        <p:nvPicPr>
          <p:cNvPr id="20" name="Изображение 19" descr="free-icon-mother-4527747"/>
          <p:cNvPicPr>
            <a:picLocks noChangeAspect="1"/>
          </p:cNvPicPr>
          <p:nvPr/>
        </p:nvPicPr>
        <p:blipFill>
          <a:blip r:embed="rId1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65" y="3602990"/>
            <a:ext cx="396240" cy="396240"/>
          </a:xfrm>
          <a:prstGeom prst="rect">
            <a:avLst/>
          </a:prstGeom>
        </p:spPr>
      </p:pic>
      <p:pic>
        <p:nvPicPr>
          <p:cNvPr id="30" name="Изображение 29" descr="free-icon-season-4360322"/>
          <p:cNvPicPr>
            <a:picLocks noChangeAspect="1"/>
          </p:cNvPicPr>
          <p:nvPr/>
        </p:nvPicPr>
        <p:blipFill>
          <a:blip r:embed="rId1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70" y="5130800"/>
            <a:ext cx="553720" cy="553720"/>
          </a:xfrm>
          <a:prstGeom prst="rect">
            <a:avLst/>
          </a:prstGeom>
        </p:spPr>
      </p:pic>
      <p:sp>
        <p:nvSpPr>
          <p:cNvPr id="31" name="TextBox 15"/>
          <p:cNvSpPr txBox="1"/>
          <p:nvPr/>
        </p:nvSpPr>
        <p:spPr>
          <a:xfrm>
            <a:off x="1731645" y="2181860"/>
            <a:ext cx="3676650" cy="45300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latinLnBrk="0">
              <a:lnSpc>
                <a:spcPct val="100000"/>
              </a:lnSpc>
              <a:spcBef>
                <a:spcPts val="2000"/>
              </a:spcBef>
              <a:buClr>
                <a:srgbClr val="EC6608"/>
              </a:buClr>
              <a:buFont typeface="+mj-lt"/>
              <a:buNone/>
            </a:pP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Продолжительность</a:t>
            </a:r>
            <a: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маршрута</a:t>
            </a:r>
            <a:b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</a:b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2,5</a:t>
            </a:r>
            <a:r>
              <a:rPr lang="ru-RU" altLang="en-US" sz="1400" b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-</a:t>
            </a:r>
            <a:r>
              <a:rPr lang="ru-RU" altLang="en-US" sz="1400" b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3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часа</a:t>
            </a:r>
          </a:p>
          <a:p>
            <a:pPr marL="0" indent="0" latinLnBrk="0">
              <a:lnSpc>
                <a:spcPct val="100000"/>
              </a:lnSpc>
              <a:spcBef>
                <a:spcPts val="2000"/>
              </a:spcBef>
              <a:buClr>
                <a:srgbClr val="EC6608"/>
              </a:buClr>
              <a:buFont typeface="+mj-lt"/>
              <a:buNone/>
            </a:pP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Размер</a:t>
            </a:r>
            <a: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группы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en-US" altLang="ru-RU" sz="1400" b="0" dirty="0" smtClean="0">
                <a:solidFill>
                  <a:schemeClr val="bg1"/>
                </a:solidFill>
                <a:effectLst/>
                <a:latin typeface="+mn-lt"/>
              </a:rPr>
              <a:t>20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человек</a:t>
            </a:r>
          </a:p>
          <a:p>
            <a:pPr marL="0" indent="0" latinLnBrk="0">
              <a:lnSpc>
                <a:spcPct val="100000"/>
              </a:lnSpc>
              <a:spcBef>
                <a:spcPts val="2000"/>
              </a:spcBef>
              <a:buClr>
                <a:srgbClr val="EC6608"/>
              </a:buClr>
              <a:buFont typeface="+mj-lt"/>
              <a:buNone/>
            </a:pP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Возраст</a:t>
            </a:r>
            <a: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участников</a:t>
            </a:r>
            <a: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  <a:t/>
            </a:r>
            <a:b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</a:b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лица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старше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 14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лет</a:t>
            </a:r>
          </a:p>
          <a:p>
            <a:pPr marL="0" indent="0" latinLnBrk="0">
              <a:lnSpc>
                <a:spcPct val="100000"/>
              </a:lnSpc>
              <a:spcBef>
                <a:spcPts val="2000"/>
              </a:spcBef>
              <a:buClr>
                <a:srgbClr val="EC6608"/>
              </a:buClr>
              <a:buFont typeface="+mj-lt"/>
              <a:buNone/>
            </a:pP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Сопровождение</a:t>
            </a:r>
            <a:b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</a:b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экскурсовод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 + </a:t>
            </a:r>
            <a:b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представитель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АО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«СТЗ»</a:t>
            </a:r>
          </a:p>
          <a:p>
            <a:pPr marL="0" indent="0" latinLnBrk="0">
              <a:lnSpc>
                <a:spcPct val="100000"/>
              </a:lnSpc>
              <a:spcBef>
                <a:spcPts val="2000"/>
              </a:spcBef>
              <a:buClr>
                <a:srgbClr val="EC6608"/>
              </a:buClr>
              <a:buFont typeface="+mj-lt"/>
              <a:buNone/>
            </a:pP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Сезонность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круглогодичный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формат</a:t>
            </a:r>
          </a:p>
          <a:p>
            <a:pPr marL="0" indent="0" latinLnBrk="0">
              <a:lnSpc>
                <a:spcPct val="100000"/>
              </a:lnSpc>
              <a:spcBef>
                <a:spcPts val="2000"/>
              </a:spcBef>
              <a:buClr>
                <a:srgbClr val="EC6608"/>
              </a:buClr>
              <a:buFont typeface="+mj-lt"/>
              <a:buNone/>
            </a:pP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Средства</a:t>
            </a:r>
            <a: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индивидуальной</a:t>
            </a:r>
            <a: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  <a:t> </a:t>
            </a:r>
            <a:r>
              <a:rPr lang="en-US" altLang="en-US" sz="1400" b="0" dirty="0">
                <a:solidFill>
                  <a:srgbClr val="EC6608"/>
                </a:solidFill>
                <a:effectLst/>
                <a:latin typeface="+mn-lt"/>
              </a:rPr>
              <a:t>защиты</a:t>
            </a:r>
            <a: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  <a:t> </a:t>
            </a:r>
            <a:br>
              <a:rPr lang="en-US" altLang="ru-RU" sz="1400" b="0" dirty="0">
                <a:solidFill>
                  <a:srgbClr val="EC6608"/>
                </a:solidFill>
                <a:effectLst/>
                <a:latin typeface="+mn-lt"/>
              </a:rPr>
            </a:b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каски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,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очки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,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куртки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,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ботинки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,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перчатки</a:t>
            </a:r>
            <a:r>
              <a:rPr lang="en-US" altLang="ru-RU" sz="1400" b="0" dirty="0">
                <a:solidFill>
                  <a:schemeClr val="bg1"/>
                </a:solidFill>
                <a:effectLst/>
                <a:latin typeface="+mn-lt"/>
              </a:rPr>
              <a:t>, </a:t>
            </a:r>
            <a:r>
              <a:rPr lang="en-US" altLang="en-US" sz="1400" b="0" dirty="0">
                <a:solidFill>
                  <a:schemeClr val="bg1"/>
                </a:solidFill>
                <a:effectLst/>
                <a:latin typeface="+mn-lt"/>
              </a:rPr>
              <a:t>беруши</a:t>
            </a:r>
          </a:p>
        </p:txBody>
      </p:sp>
      <p:cxnSp>
        <p:nvCxnSpPr>
          <p:cNvPr id="32" name="Прямое соединение 31"/>
          <p:cNvCxnSpPr/>
          <p:nvPr/>
        </p:nvCxnSpPr>
        <p:spPr>
          <a:xfrm>
            <a:off x="10046335" y="1835785"/>
            <a:ext cx="2851150" cy="0"/>
          </a:xfrm>
          <a:prstGeom prst="line">
            <a:avLst/>
          </a:prstGeom>
          <a:ln w="3175">
            <a:solidFill>
              <a:srgbClr val="EC6608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3" name="Изображение 32" descr="free-icon-ppe-18594152"/>
          <p:cNvPicPr>
            <a:picLocks noChangeAspect="1"/>
          </p:cNvPicPr>
          <p:nvPr/>
        </p:nvPicPr>
        <p:blipFill>
          <a:blip r:embed="rId15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985" y="5936615"/>
            <a:ext cx="462280" cy="462280"/>
          </a:xfrm>
          <a:prstGeom prst="rect">
            <a:avLst/>
          </a:prstGeom>
        </p:spPr>
      </p:pic>
      <p:cxnSp>
        <p:nvCxnSpPr>
          <p:cNvPr id="2" name="Прямое соединение 1"/>
          <p:cNvCxnSpPr/>
          <p:nvPr/>
        </p:nvCxnSpPr>
        <p:spPr>
          <a:xfrm>
            <a:off x="1751965" y="6717030"/>
            <a:ext cx="11188700" cy="0"/>
          </a:xfrm>
          <a:prstGeom prst="line">
            <a:avLst/>
          </a:prstGeom>
          <a:ln w="3175">
            <a:solidFill>
              <a:srgbClr val="EC6608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Прямое соединение 3"/>
          <p:cNvCxnSpPr/>
          <p:nvPr/>
        </p:nvCxnSpPr>
        <p:spPr>
          <a:xfrm>
            <a:off x="1818005" y="1922145"/>
            <a:ext cx="3001010" cy="0"/>
          </a:xfrm>
          <a:prstGeom prst="line">
            <a:avLst/>
          </a:prstGeom>
          <a:ln w="3175">
            <a:solidFill>
              <a:srgbClr val="EC6608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16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927" y="4341495"/>
            <a:ext cx="416560" cy="41656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8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811" y="2837180"/>
            <a:ext cx="422276" cy="422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14</a:t>
            </a:fld>
            <a:endParaRPr lang="ru-RU" dirty="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516438" y="280987"/>
            <a:ext cx="5080000" cy="38735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07000"/>
              </a:lnSpc>
            </a:pPr>
            <a:r>
              <a:rPr sz="1800" b="1">
                <a:solidFill>
                  <a:schemeClr val="bg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Хронология реализации проекта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657715" y="1273810"/>
            <a:ext cx="3232150" cy="4869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 latinLnBrk="0">
              <a:lnSpc>
                <a:spcPct val="107000"/>
              </a:lnSpc>
              <a:spcBef>
                <a:spcPts val="1600"/>
              </a:spcBef>
            </a:pPr>
            <a:r>
              <a:rPr sz="200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2022 год</a:t>
            </a:r>
            <a:r>
              <a:rPr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/>
            </a:r>
            <a:br>
              <a:rPr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Идея и пилотирование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АО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«СТЗ»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вошел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Программу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АСИ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«Открытая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промышленность»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Проведен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анализ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успешных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практик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промышленного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туризма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на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металлургических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предприятиях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Проведены фокус-группы </a:t>
            </a:r>
            <a:br>
              <a:rPr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</a:br>
            <a:r>
              <a:rPr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с педагогами, сотрудниками предприятий, школьниками</a:t>
            </a:r>
            <a:endParaRPr sz="1200" b="0">
              <a:solidFill>
                <a:srgbClr val="3A3934"/>
              </a:solidFill>
              <a:effectLst/>
              <a:latin typeface="Verdana" panose="020B0604030504040204" pitchFamily="34" charset="0"/>
              <a:ea typeface="Calibri" panose="020F0502020204030204"/>
              <a:cs typeface="Verdana" panose="020B0604030504040204" pitchFamily="34" charset="0"/>
            </a:endParaRP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Сформулирована концепция сквозного маршрута: </a:t>
            </a:r>
            <a:br>
              <a:rPr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от прошлого к настоящему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Запущены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пилотные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экскурсии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для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сотрудников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АО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«СТЗ»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деловых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партнеров</a:t>
            </a:r>
            <a:r>
              <a:rPr lang="en-US" altLang="ru-RU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solidFill>
                  <a:srgbClr val="3A3934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предприятия</a:t>
            </a:r>
          </a:p>
        </p:txBody>
      </p:sp>
      <p:pic>
        <p:nvPicPr>
          <p:cNvPr id="8" name="Изображение 7" descr="BetterImage_176169721733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7445" y="1014730"/>
            <a:ext cx="8208010" cy="544322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4417695" y="237490"/>
            <a:ext cx="5222240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Хронология реализации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15</a:t>
            </a:fld>
            <a:endParaRPr lang="ru-RU" dirty="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417695" y="194310"/>
            <a:ext cx="5222240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Хронология реализации проекта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641205" y="1231265"/>
            <a:ext cx="2821305" cy="4070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en-US" altLang="ru-RU" sz="200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2023 </a:t>
            </a:r>
            <a:r>
              <a:rPr lang="en-US" altLang="en-US" sz="200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год</a:t>
            </a:r>
            <a:r>
              <a:rPr lang="en-US" altLang="ru-RU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/>
            </a:r>
            <a:br>
              <a:rPr lang="en-US" altLang="ru-RU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Проработка</a:t>
            </a:r>
            <a:r>
              <a:rPr lang="en-US" altLang="ru-RU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lang="en-US" altLang="ru-RU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адаптация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Сформирована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рабочая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группа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из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специалистов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предприятия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доработке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маршрута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Разработаны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методические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рекомендации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технологическая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карта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Проект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маршрута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представлен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на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ИННОПРОМе</a:t>
            </a:r>
          </a:p>
          <a:p>
            <a:pPr marL="285750" indent="-28575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ru-RU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Началось в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недрение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маршрута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турпредложения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региона</a:t>
            </a: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146493" y="6631622"/>
            <a:ext cx="5080000" cy="25527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66700">
              <a:lnSpc>
                <a:spcPct val="107000"/>
              </a:lnSpc>
            </a:pPr>
            <a:r>
              <a:rPr sz="10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ИННОПРОМ-2023. Стенд ПАО «ТМК».</a:t>
            </a:r>
          </a:p>
        </p:txBody>
      </p:sp>
      <p:pic>
        <p:nvPicPr>
          <p:cNvPr id="3" name="Изображение 2" descr="Рисунок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10" y="1050925"/>
            <a:ext cx="8210550" cy="5480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33487" y="1068039"/>
            <a:ext cx="8165148" cy="5303798"/>
          </a:xfrm>
          <a:prstGeom prst="rect">
            <a:avLst/>
          </a:prstGeom>
        </p:spPr>
      </p:pic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16</a:t>
            </a:fld>
            <a:endParaRPr lang="ru-RU" dirty="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417695" y="194310"/>
            <a:ext cx="5222240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Хронология реализации проекта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657715" y="1188085"/>
            <a:ext cx="3098800" cy="4671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en-US" altLang="ru-RU" sz="200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2024-2025 </a:t>
            </a:r>
            <a:r>
              <a:rPr lang="en-US" altLang="en-US" sz="200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годы</a:t>
            </a: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/>
            </a:r>
            <a:b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Запуск</a:t>
            </a:r>
            <a:r>
              <a:rPr lang="en-US" altLang="ru-RU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и</a:t>
            </a:r>
            <a:r>
              <a:rPr lang="en-US" altLang="ru-RU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медийный</a:t>
            </a:r>
            <a:r>
              <a:rPr lang="en-US" altLang="ru-RU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6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выход</a:t>
            </a:r>
          </a:p>
          <a:p>
            <a:pPr marL="284480" indent="-28448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Сотрудники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музея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получили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дополнительное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профессиональное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образование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Программе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АСИ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«Открытая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промышленность»</a:t>
            </a:r>
          </a:p>
          <a:p>
            <a:pPr marL="284480" indent="-28448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Составлен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контрольный</a:t>
            </a:r>
            <a:b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текст</a:t>
            </a:r>
            <a:r>
              <a:rPr lang="ru-RU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экскурсии</a:t>
            </a:r>
          </a:p>
          <a:p>
            <a:pPr marL="284480" indent="-28448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Проект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упакован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,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комплект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документов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утвержден</a:t>
            </a:r>
          </a:p>
          <a:p>
            <a:pPr marL="284480" indent="-28448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Февраль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2025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г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. </a:t>
            </a:r>
            <a:r>
              <a:rPr lang="ru-RU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—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официальный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запуск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проекта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для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широкой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аудитории</a:t>
            </a:r>
          </a:p>
          <a:p>
            <a:pPr marL="284480" indent="-284480" defTabSz="266700" latinLnBrk="0">
              <a:lnSpc>
                <a:spcPct val="107000"/>
              </a:lnSpc>
              <a:spcBef>
                <a:spcPts val="1600"/>
              </a:spcBef>
              <a:buClr>
                <a:srgbClr val="EC6608"/>
              </a:buClr>
              <a:buSzPct val="110000"/>
              <a:buFont typeface="Wingdings" panose="05000000000000000000" charset="0"/>
              <a:buChar char="ü"/>
            </a:pP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Экскурсии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по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маршруту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проводятся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на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регулярной</a:t>
            </a:r>
            <a:r>
              <a:rPr lang="en-US" altLang="ru-RU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1200" b="0"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основе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386898" y="6458268"/>
            <a:ext cx="5080000" cy="4298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000">
                <a:solidFill>
                  <a:srgbClr val="EC6608"/>
                </a:solidFill>
                <a:effectLst/>
                <a:latin typeface="Verdana" panose="020B0604030504040204" pitchFamily="34" charset="0"/>
                <a:ea typeface="SimSun" panose="02010600030101010101" pitchFamily="2" charset="-122"/>
                <a:cs typeface="Verdana" panose="020B0604030504040204" pitchFamily="34" charset="0"/>
              </a:rPr>
              <a:t>25 февраля 2025 г.</a:t>
            </a:r>
            <a:r>
              <a:rPr sz="10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SimSun" panose="02010600030101010101" pitchFamily="2" charset="-122"/>
                <a:cs typeface="Verdana" panose="020B0604030504040204" pitchFamily="34" charset="0"/>
              </a:rPr>
              <a:t> </a:t>
            </a:r>
            <a:br>
              <a:rPr sz="10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SimSun" panose="02010600030101010101" pitchFamily="2" charset="-122"/>
                <a:cs typeface="Verdana" panose="020B0604030504040204" pitchFamily="34" charset="0"/>
              </a:rPr>
            </a:br>
            <a:r>
              <a:rPr sz="1000" b="0">
                <a:solidFill>
                  <a:srgbClr val="EC6608"/>
                </a:solidFill>
                <a:effectLst/>
                <a:latin typeface="Verdana" panose="020B0604030504040204" pitchFamily="34" charset="0"/>
                <a:ea typeface="SimSun" panose="02010600030101010101" pitchFamily="2" charset="-122"/>
                <a:cs typeface="Verdana" panose="020B0604030504040204" pitchFamily="34" charset="0"/>
              </a:rPr>
              <a:t>Презентация маршрута представителям туриндустрии региона</a:t>
            </a:r>
          </a:p>
        </p:txBody>
      </p:sp>
      <p:pic>
        <p:nvPicPr>
          <p:cNvPr id="9" name="Изображение 8" descr="img13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5470" y="2786380"/>
            <a:ext cx="2984500" cy="4035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30385" y="2959101"/>
            <a:ext cx="992452" cy="416241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 flipH="1">
            <a:off x="6022321" y="5112263"/>
            <a:ext cx="512872" cy="568617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7101955" y="4954793"/>
            <a:ext cx="713702" cy="626062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7303962" y="4250642"/>
            <a:ext cx="830669" cy="247718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6979448" y="3441102"/>
            <a:ext cx="666723" cy="727536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5593915" y="3652063"/>
            <a:ext cx="862000" cy="669467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Диаграмма 14"/>
          <p:cNvGraphicFramePr/>
          <p:nvPr/>
        </p:nvGraphicFramePr>
        <p:xfrm>
          <a:off x="4913362" y="2716950"/>
          <a:ext cx="3825137" cy="4475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Изображение 13" descr="1706591718_polinka-top-p-kavichki-risunok-instagram-67"/>
          <p:cNvPicPr>
            <a:picLocks noChangeAspect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10780395" y="1096010"/>
            <a:ext cx="1494155" cy="989965"/>
          </a:xfrm>
          <a:prstGeom prst="rect">
            <a:avLst/>
          </a:prstGeom>
        </p:spPr>
      </p:pic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17</a:t>
            </a:fld>
            <a:endParaRPr lang="ru-RU" dirty="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449705" y="410210"/>
            <a:ext cx="5222240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en-US" altLang="en-US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Результаты</a:t>
            </a:r>
            <a:r>
              <a:rPr lang="en-US" altLang="ru-RU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проекта</a:t>
            </a:r>
          </a:p>
        </p:txBody>
      </p:sp>
      <p:pic>
        <p:nvPicPr>
          <p:cNvPr id="10" name="Изображение 9" descr="Рисунок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30435" y="1274445"/>
            <a:ext cx="1515745" cy="1519555"/>
          </a:xfrm>
          <a:prstGeom prst="ellipse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10618470" y="2872740"/>
            <a:ext cx="2367280" cy="3002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«Меня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поразил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трубопрокатный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цех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: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светлый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яркий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современный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ru-RU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—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это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самый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крутой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цех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.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Когда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обыватели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которые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никогда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не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бывали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b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</a:b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на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заводе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видят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эти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масштабы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горячие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трубы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современное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оборудование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у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них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просыпается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гордость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b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</a:b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за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страну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за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ru-RU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П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олевской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b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</a:b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в</a:t>
            </a:r>
            <a:r>
              <a:rPr lang="en-US" altLang="ru-RU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200" b="0">
                <a:solidFill>
                  <a:srgbClr val="EEF0F2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частности»</a:t>
            </a:r>
            <a:endParaRPr lang="en-US" altLang="ru-RU" sz="1200" b="0">
              <a:solidFill>
                <a:srgbClr val="ADADAD"/>
              </a:solidFill>
              <a:effectLst/>
              <a:latin typeface="Verdana" panose="020B0604030504040204" pitchFamily="34" charset="0"/>
              <a:ea typeface="Calibri" panose="020F0502020204030204"/>
              <a:cs typeface="Verdana" panose="020B0604030504040204" pitchFamily="34" charset="0"/>
              <a:sym typeface="+mn-ea"/>
            </a:endParaRPr>
          </a:p>
        </p:txBody>
      </p:sp>
      <p:cxnSp>
        <p:nvCxnSpPr>
          <p:cNvPr id="17" name="Прямое соединение 16"/>
          <p:cNvCxnSpPr/>
          <p:nvPr/>
        </p:nvCxnSpPr>
        <p:spPr>
          <a:xfrm flipV="1">
            <a:off x="10564495" y="2959100"/>
            <a:ext cx="0" cy="3714750"/>
          </a:xfrm>
          <a:prstGeom prst="line">
            <a:avLst/>
          </a:prstGeom>
          <a:ln w="3175">
            <a:solidFill>
              <a:srgbClr val="EC6608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" name="Текстовое поле 35"/>
          <p:cNvSpPr txBox="1"/>
          <p:nvPr/>
        </p:nvSpPr>
        <p:spPr>
          <a:xfrm>
            <a:off x="10618470" y="5939790"/>
            <a:ext cx="215709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000">
                <a:solidFill>
                  <a:srgbClr val="CDCAC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Алексей</a:t>
            </a:r>
            <a:r>
              <a:rPr lang="en-US" altLang="ru-RU" sz="1000">
                <a:solidFill>
                  <a:srgbClr val="CDCAC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000">
                <a:solidFill>
                  <a:srgbClr val="CDCAC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Чащин</a:t>
            </a:r>
            <a:r>
              <a:rPr lang="en-US" altLang="ru-RU" sz="1000">
                <a:solidFill>
                  <a:srgbClr val="CDCAC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, </a:t>
            </a:r>
            <a:br>
              <a:rPr lang="en-US" altLang="ru-RU" sz="1000">
                <a:solidFill>
                  <a:srgbClr val="CDCAC9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</a:br>
            <a:r>
              <a:rPr lang="en-US" altLang="en-US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представитель</a:t>
            </a:r>
            <a:r>
              <a:rPr lang="ru-RU" altLang="en-US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r>
              <a:rPr lang="en-US" altLang="en-US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туроператора</a:t>
            </a:r>
            <a:r>
              <a:rPr lang="en-US" altLang="ru-RU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</a:t>
            </a:r>
            <a:br>
              <a:rPr lang="en-US" altLang="ru-RU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</a:br>
            <a:r>
              <a:rPr lang="en-US" altLang="en-US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«Профсервис»</a:t>
            </a:r>
            <a:r>
              <a:rPr lang="en-US" altLang="ru-RU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 (</a:t>
            </a:r>
            <a:r>
              <a:rPr lang="en-US" altLang="en-US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г</a:t>
            </a:r>
            <a:r>
              <a:rPr lang="en-US" altLang="ru-RU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.</a:t>
            </a:r>
            <a:r>
              <a:rPr lang="en-US" altLang="en-US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Екатеринбург</a:t>
            </a:r>
            <a:r>
              <a:rPr lang="en-US" altLang="ru-RU" sz="1000" b="0">
                <a:solidFill>
                  <a:srgbClr val="9F9691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  <a:sym typeface="+mn-ea"/>
              </a:rPr>
              <a:t>)</a:t>
            </a:r>
          </a:p>
        </p:txBody>
      </p:sp>
      <p:cxnSp>
        <p:nvCxnSpPr>
          <p:cNvPr id="48" name="Прямое соединение 47"/>
          <p:cNvCxnSpPr/>
          <p:nvPr/>
        </p:nvCxnSpPr>
        <p:spPr>
          <a:xfrm>
            <a:off x="1795462" y="-323883"/>
            <a:ext cx="3273425" cy="0"/>
          </a:xfrm>
          <a:prstGeom prst="line">
            <a:avLst/>
          </a:prstGeom>
          <a:ln w="3175">
            <a:solidFill>
              <a:srgbClr val="E2E1E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449705" y="1164902"/>
            <a:ext cx="3320415" cy="1232535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r>
              <a:rPr lang="ru-RU" sz="8800" spc="-150" dirty="0" smtClean="0">
                <a:solidFill>
                  <a:srgbClr val="EC6608"/>
                </a:solidFill>
                <a:effectLst/>
                <a:latin typeface="+mn-lt"/>
              </a:rPr>
              <a:t>5000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765478" y="1274237"/>
            <a:ext cx="3897221" cy="899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  <a:t>человек посетило маршрут </a:t>
            </a:r>
            <a:b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</a:br>
            <a: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  <a:t>с </a:t>
            </a:r>
            <a:r>
              <a:rPr lang="ru-RU" sz="1400" b="0" dirty="0">
                <a:solidFill>
                  <a:srgbClr val="645F50"/>
                </a:solidFill>
                <a:effectLst/>
                <a:latin typeface="+mn-lt"/>
              </a:rPr>
              <a:t>момента </a:t>
            </a:r>
            <a: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  <a:t>пилотного </a:t>
            </a:r>
            <a:r>
              <a:rPr lang="ru-RU" sz="1400" b="0" dirty="0">
                <a:solidFill>
                  <a:srgbClr val="645F50"/>
                </a:solidFill>
                <a:effectLst/>
                <a:latin typeface="+mn-lt"/>
              </a:rPr>
              <a:t>запуска </a:t>
            </a:r>
            <a: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  <a:t>в </a:t>
            </a:r>
            <a:r>
              <a:rPr lang="ru-RU" sz="1400" b="0" dirty="0">
                <a:solidFill>
                  <a:srgbClr val="645F50"/>
                </a:solidFill>
                <a:effectLst/>
                <a:latin typeface="+mn-lt"/>
              </a:rPr>
              <a:t>2022 </a:t>
            </a:r>
            <a: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  <a:t>г. </a:t>
            </a:r>
            <a:b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</a:br>
            <a:r>
              <a:rPr lang="ru-RU" sz="1400" b="0" dirty="0" smtClean="0">
                <a:solidFill>
                  <a:srgbClr val="645F50"/>
                </a:solidFill>
                <a:effectLst/>
                <a:latin typeface="+mn-lt"/>
              </a:rPr>
              <a:t>по </a:t>
            </a:r>
            <a:r>
              <a:rPr lang="ru-RU" sz="1400" b="0" dirty="0">
                <a:solidFill>
                  <a:srgbClr val="645F50"/>
                </a:solidFill>
                <a:effectLst/>
                <a:latin typeface="+mn-lt"/>
              </a:rPr>
              <a:t>31 октября 2025 г.</a:t>
            </a:r>
            <a:endParaRPr lang="ru-RU" sz="1400" dirty="0">
              <a:solidFill>
                <a:srgbClr val="645F50"/>
              </a:solidFill>
              <a:latin typeface="+mn-lt"/>
            </a:endParaRPr>
          </a:p>
        </p:txBody>
      </p:sp>
      <p:graphicFrame>
        <p:nvGraphicFramePr>
          <p:cNvPr id="33" name="Диаграмма 32"/>
          <p:cNvGraphicFramePr/>
          <p:nvPr/>
        </p:nvGraphicFramePr>
        <p:xfrm>
          <a:off x="1319888" y="2754716"/>
          <a:ext cx="3905660" cy="2061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Текстовое поле 34"/>
          <p:cNvSpPr txBox="1"/>
          <p:nvPr/>
        </p:nvSpPr>
        <p:spPr>
          <a:xfrm>
            <a:off x="499087" y="4326503"/>
            <a:ext cx="1007087" cy="3631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полгода 2022</a:t>
            </a:r>
            <a:r>
              <a:rPr lang="ru-RU" altLang="en-US" sz="800" b="0" dirty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altLang="en-US" sz="800" b="0" dirty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</a:br>
            <a:endParaRPr lang="ru-RU" altLang="en-US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Текстовое поле 48"/>
          <p:cNvSpPr txBox="1"/>
          <p:nvPr/>
        </p:nvSpPr>
        <p:spPr>
          <a:xfrm>
            <a:off x="412687" y="3343705"/>
            <a:ext cx="1093487" cy="2151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en-US" sz="800" b="0" dirty="0" err="1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прогноз</a:t>
            </a:r>
            <a:r>
              <a:rPr lang="en-US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на 2025</a:t>
            </a:r>
            <a:endParaRPr lang="en-US" altLang="ru-RU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Текстовое поле 34"/>
          <p:cNvSpPr txBox="1"/>
          <p:nvPr/>
        </p:nvSpPr>
        <p:spPr>
          <a:xfrm>
            <a:off x="674324" y="3980903"/>
            <a:ext cx="831850" cy="2151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2023</a:t>
            </a:r>
            <a:endParaRPr lang="ru-RU" altLang="en-US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Текстовое поле 34"/>
          <p:cNvSpPr txBox="1"/>
          <p:nvPr/>
        </p:nvSpPr>
        <p:spPr>
          <a:xfrm>
            <a:off x="674324" y="3678503"/>
            <a:ext cx="831850" cy="2151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2024</a:t>
            </a:r>
            <a:endParaRPr lang="ru-RU" altLang="en-US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Текстовое поле 34"/>
          <p:cNvSpPr txBox="1"/>
          <p:nvPr/>
        </p:nvSpPr>
        <p:spPr>
          <a:xfrm>
            <a:off x="508433" y="6458237"/>
            <a:ext cx="1007087" cy="2151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полгода 2022</a:t>
            </a:r>
            <a:endParaRPr lang="ru-RU" altLang="en-US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Текстовое поле 48"/>
          <p:cNvSpPr txBox="1"/>
          <p:nvPr/>
        </p:nvSpPr>
        <p:spPr>
          <a:xfrm>
            <a:off x="422033" y="5595050"/>
            <a:ext cx="1093487" cy="2151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en-US" sz="800" b="0" dirty="0" err="1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прогноз</a:t>
            </a:r>
            <a:r>
              <a:rPr lang="en-US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на 2025</a:t>
            </a:r>
            <a:endParaRPr lang="en-US" altLang="ru-RU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Текстовое поле 34"/>
          <p:cNvSpPr txBox="1"/>
          <p:nvPr/>
        </p:nvSpPr>
        <p:spPr>
          <a:xfrm>
            <a:off x="683670" y="6199850"/>
            <a:ext cx="831850" cy="2151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2023</a:t>
            </a:r>
            <a:endParaRPr lang="ru-RU" altLang="en-US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Текстовое поле 34"/>
          <p:cNvSpPr txBox="1"/>
          <p:nvPr/>
        </p:nvSpPr>
        <p:spPr>
          <a:xfrm>
            <a:off x="683670" y="5897450"/>
            <a:ext cx="831850" cy="2151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altLang="en-US" sz="800" b="0" dirty="0" smtClean="0">
                <a:solidFill>
                  <a:srgbClr val="9C9688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2024</a:t>
            </a:r>
            <a:endParaRPr lang="ru-RU" altLang="en-US" sz="800" b="0" dirty="0">
              <a:solidFill>
                <a:srgbClr val="9C9688"/>
              </a:solidFill>
              <a:effectLst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19225" y="1058545"/>
            <a:ext cx="7243474" cy="138176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Изображение 6" descr="byudzhet_2_0"/>
          <p:cNvPicPr>
            <a:picLocks noChangeAspect="1"/>
          </p:cNvPicPr>
          <p:nvPr/>
        </p:nvPicPr>
        <p:blipFill>
          <a:blip r:embed="rId7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087" y="5659831"/>
            <a:ext cx="295840" cy="295840"/>
          </a:xfrm>
          <a:prstGeom prst="rect">
            <a:avLst/>
          </a:prstGeom>
        </p:spPr>
      </p:pic>
      <p:sp>
        <p:nvSpPr>
          <p:cNvPr id="44" name="Текстовое поле 34"/>
          <p:cNvSpPr txBox="1"/>
          <p:nvPr/>
        </p:nvSpPr>
        <p:spPr>
          <a:xfrm>
            <a:off x="7435440" y="3292218"/>
            <a:ext cx="1043217" cy="4462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0"/>
              </a:spcBef>
            </a:pPr>
            <a:r>
              <a:rPr lang="ru-RU" altLang="en-US" sz="14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219</a:t>
            </a:r>
            <a: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en-US" sz="9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человек</a:t>
            </a:r>
          </a:p>
        </p:txBody>
      </p:sp>
      <p:sp>
        <p:nvSpPr>
          <p:cNvPr id="46" name="Текстовое поле 34"/>
          <p:cNvSpPr txBox="1"/>
          <p:nvPr/>
        </p:nvSpPr>
        <p:spPr>
          <a:xfrm>
            <a:off x="7875957" y="4096427"/>
            <a:ext cx="1043217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0"/>
              </a:spcBef>
            </a:pPr>
            <a: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289</a:t>
            </a:r>
            <a:b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en-US" sz="9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человек</a:t>
            </a:r>
          </a:p>
        </p:txBody>
      </p:sp>
      <p:sp>
        <p:nvSpPr>
          <p:cNvPr id="47" name="Текстовое поле 34"/>
          <p:cNvSpPr txBox="1"/>
          <p:nvPr/>
        </p:nvSpPr>
        <p:spPr>
          <a:xfrm>
            <a:off x="7569092" y="5473131"/>
            <a:ext cx="1043217" cy="4462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0"/>
              </a:spcBef>
            </a:pPr>
            <a:r>
              <a:rPr lang="ru-RU" altLang="en-US" sz="14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266</a:t>
            </a:r>
            <a:br>
              <a:rPr lang="ru-RU" altLang="en-US" sz="14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en-US" sz="9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человек</a:t>
            </a:r>
          </a:p>
        </p:txBody>
      </p:sp>
      <p:sp>
        <p:nvSpPr>
          <p:cNvPr id="16" name="Овал 15"/>
          <p:cNvSpPr/>
          <p:nvPr/>
        </p:nvSpPr>
        <p:spPr>
          <a:xfrm>
            <a:off x="6245048" y="4039037"/>
            <a:ext cx="1139257" cy="1125901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6317876" y="4105187"/>
            <a:ext cx="993600" cy="993600"/>
          </a:xfrm>
          <a:prstGeom prst="ellipse">
            <a:avLst/>
          </a:prstGeom>
          <a:noFill/>
          <a:ln w="9525">
            <a:solidFill>
              <a:srgbClr val="EC6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Изображение 22" descr="lg"/>
          <p:cNvPicPr>
            <a:picLocks noChangeAspect="1"/>
          </p:cNvPicPr>
          <p:nvPr/>
        </p:nvPicPr>
        <p:blipFill>
          <a:blip r:embed="rId8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4439" y="4309137"/>
            <a:ext cx="599685" cy="599685"/>
          </a:xfrm>
          <a:prstGeom prst="rect">
            <a:avLst/>
          </a:prstGeom>
        </p:spPr>
      </p:pic>
      <p:graphicFrame>
        <p:nvGraphicFramePr>
          <p:cNvPr id="55" name="Диаграмма 54"/>
          <p:cNvGraphicFramePr/>
          <p:nvPr/>
        </p:nvGraphicFramePr>
        <p:xfrm>
          <a:off x="1343639" y="4989978"/>
          <a:ext cx="4661349" cy="2029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8" name="Прямоугольник 57"/>
          <p:cNvSpPr/>
          <p:nvPr/>
        </p:nvSpPr>
        <p:spPr>
          <a:xfrm>
            <a:off x="4765478" y="6415036"/>
            <a:ext cx="1157359" cy="70647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876411" y="5509599"/>
            <a:ext cx="1029093" cy="99183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Текстовое поле 34"/>
          <p:cNvSpPr txBox="1"/>
          <p:nvPr/>
        </p:nvSpPr>
        <p:spPr>
          <a:xfrm>
            <a:off x="5209968" y="5561202"/>
            <a:ext cx="1043217" cy="4462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0"/>
              </a:spcBef>
            </a:pPr>
            <a:r>
              <a:rPr lang="ru-RU" altLang="en-US" sz="14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353</a:t>
            </a:r>
            <a: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en-US" sz="9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человек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656782" y="3143374"/>
            <a:ext cx="568766" cy="167326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Текстовое поле 34"/>
          <p:cNvSpPr txBox="1"/>
          <p:nvPr/>
        </p:nvSpPr>
        <p:spPr>
          <a:xfrm>
            <a:off x="4819087" y="3483796"/>
            <a:ext cx="1043217" cy="4462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 latinLnBrk="0">
              <a:lnSpc>
                <a:spcPct val="100000"/>
              </a:lnSpc>
              <a:spcBef>
                <a:spcPts val="0"/>
              </a:spcBef>
            </a:pPr>
            <a:r>
              <a:rPr lang="ru-RU" altLang="en-US" sz="14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527</a:t>
            </a:r>
            <a: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altLang="en-US" sz="12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en-US" sz="900" b="0" dirty="0" smtClean="0">
                <a:solidFill>
                  <a:srgbClr val="C24000"/>
                </a:solidFill>
                <a:effectLst/>
                <a:latin typeface="Verdana" panose="020B0604030504040204" pitchFamily="34" charset="0"/>
                <a:cs typeface="Verdana" panose="020B0604030504040204" pitchFamily="34" charset="0"/>
              </a:rPr>
              <a:t>человек</a:t>
            </a:r>
          </a:p>
        </p:txBody>
      </p:sp>
      <p:pic>
        <p:nvPicPr>
          <p:cNvPr id="11" name="Изображение 10" descr="Рисунок19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902" b="-2893"/>
          <a:stretch>
            <a:fillRect/>
          </a:stretch>
        </p:blipFill>
        <p:spPr>
          <a:xfrm>
            <a:off x="431922" y="1070636"/>
            <a:ext cx="8230777" cy="616520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32385" y="1001395"/>
            <a:ext cx="13448030" cy="5325745"/>
          </a:xfrm>
          <a:prstGeom prst="rect">
            <a:avLst/>
          </a:prstGeom>
          <a:solidFill>
            <a:srgbClr val="CDCAC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Изображение 12" descr="scastlivyi-molodaa-zensina-slusat-muzyku-na-krovati+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6"/>
          <a:stretch>
            <a:fillRect/>
          </a:stretch>
        </p:blipFill>
        <p:spPr>
          <a:xfrm>
            <a:off x="-62230" y="997585"/>
            <a:ext cx="8070850" cy="5374005"/>
          </a:xfrm>
          <a:prstGeom prst="rect">
            <a:avLst/>
          </a:prstGeom>
        </p:spPr>
      </p:pic>
      <p:pic>
        <p:nvPicPr>
          <p:cNvPr id="4" name="Изображение 3" descr="scastlivyi-molodaa-zensina-slusat-muzyku-na-krovati+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760" r="-296" b="-241"/>
          <a:stretch>
            <a:fillRect/>
          </a:stretch>
        </p:blipFill>
        <p:spPr>
          <a:xfrm>
            <a:off x="4786630" y="1001395"/>
            <a:ext cx="8653145" cy="5374005"/>
          </a:xfrm>
          <a:prstGeom prst="rect">
            <a:avLst/>
          </a:prstGeom>
        </p:spPr>
      </p:pic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18</a:t>
            </a:fld>
            <a:endParaRPr lang="ru-RU" dirty="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936105" y="280670"/>
            <a:ext cx="5222240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07000"/>
              </a:lnSpc>
            </a:pPr>
            <a:r>
              <a:rPr lang="en-US" altLang="en-US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Отзывы</a:t>
            </a:r>
            <a:r>
              <a:rPr lang="en-US" altLang="ru-RU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туристов</a:t>
            </a:r>
            <a:r>
              <a:rPr lang="en-US" altLang="ru-RU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о</a:t>
            </a:r>
            <a:r>
              <a:rPr lang="en-US" altLang="ru-RU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20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маршруте</a:t>
            </a:r>
          </a:p>
        </p:txBody>
      </p:sp>
      <p:sp>
        <p:nvSpPr>
          <p:cNvPr id="12" name="Прямоугольник 11"/>
          <p:cNvSpPr/>
          <p:nvPr/>
        </p:nvSpPr>
        <p:spPr>
          <a:xfrm rot="21300000">
            <a:off x="707390" y="45085"/>
            <a:ext cx="5417820" cy="7987030"/>
          </a:xfrm>
          <a:prstGeom prst="rect">
            <a:avLst/>
          </a:prstGeom>
          <a:gradFill>
            <a:gsLst>
              <a:gs pos="11000">
                <a:schemeClr val="bg1"/>
              </a:gs>
              <a:gs pos="81000">
                <a:schemeClr val="tx1">
                  <a:lumMod val="10000"/>
                  <a:lumOff val="90000"/>
                </a:schemeClr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21300000">
            <a:off x="1259840" y="5319395"/>
            <a:ext cx="4650105" cy="802005"/>
          </a:xfrm>
          <a:prstGeom prst="roundRect">
            <a:avLst>
              <a:gd name="adj" fmla="val 29873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 rot="21300000">
            <a:off x="1144905" y="1843405"/>
            <a:ext cx="4269105" cy="3453130"/>
          </a:xfrm>
          <a:prstGeom prst="roundRect">
            <a:avLst>
              <a:gd name="adj" fmla="val 6676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21300000">
            <a:off x="1419225" y="6168390"/>
            <a:ext cx="4269105" cy="476885"/>
          </a:xfrm>
          <a:prstGeom prst="roundRect">
            <a:avLst>
              <a:gd name="adj" fmla="val 33218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 rot="21300000">
            <a:off x="845185" y="957580"/>
            <a:ext cx="4650105" cy="838200"/>
          </a:xfrm>
          <a:prstGeom prst="roundRect">
            <a:avLst>
              <a:gd name="adj" fmla="val 29873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 rot="21300000">
            <a:off x="1490980" y="1057275"/>
            <a:ext cx="3896995" cy="59270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«У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меня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мурашки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пошли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когда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труба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вылетела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b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</a:b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из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прокатного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стана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.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Это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как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живой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вулкан</a:t>
            </a:r>
            <a:r>
              <a:rPr lang="en-US" altLang="en-US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»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— </a:t>
            </a:r>
            <a:r>
              <a:rPr lang="en-US" altLang="ru-RU" sz="130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/>
            </a:r>
            <a:br>
              <a:rPr lang="en-US" altLang="ru-RU" sz="130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</a:b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участник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экскурсии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18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лет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«Я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даже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не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думала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что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металл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может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быть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красивым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—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педагог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45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лет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«В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музее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—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дух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времени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.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На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заводе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—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дух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будущего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.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Это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соединение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делает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маршрут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особенным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—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гость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из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Москвы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«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После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экскурсии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хочется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работать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на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СТЗ»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—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выпускник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техникума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«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Это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больше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чем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завод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.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Это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как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экспедиция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в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железное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сердце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России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</a:t>
            </a:r>
            <a:r>
              <a:rPr lang="ru-RU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—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Екатерина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В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.,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экскурсовод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по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Уралу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, </a:t>
            </a:r>
            <a:r>
              <a:rPr lang="en-US" altLang="en-US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г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.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Пермь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;</a:t>
            </a: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«Я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почувствовал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что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металл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живой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Он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дышит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звенит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меняется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вышел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с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дрожью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в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коленях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—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Алексей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11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класс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b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</a:br>
            <a:r>
              <a:rPr lang="en-US" altLang="en-US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г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Екатеринбург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;</a:t>
            </a:r>
            <a:endParaRPr lang="en-US" altLang="ru-RU" sz="1000" b="0" i="1" dirty="0">
              <a:solidFill>
                <a:srgbClr val="887B73"/>
              </a:solidFill>
              <a:effectLst/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«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Очень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необычный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маршрут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История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технологии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эмоции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культура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Впечатлило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</a:t>
            </a:r>
            <a:r>
              <a:rPr lang="ru-RU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—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участница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инфотура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35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лет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;</a:t>
            </a:r>
            <a:endParaRPr lang="en-US" altLang="ru-RU" sz="1000" b="0" i="1" dirty="0">
              <a:solidFill>
                <a:srgbClr val="887B73"/>
              </a:solidFill>
              <a:effectLst/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«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Мой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сын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после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маршрута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сказал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: </a:t>
            </a:r>
            <a:r>
              <a:rPr lang="ru-RU" altLang="en-US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«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Мама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b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</a:br>
            <a:r>
              <a:rPr lang="en-US" altLang="en-US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я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тоже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хочу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делать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трубы</a:t>
            </a:r>
            <a:r>
              <a:rPr lang="ru-RU" altLang="en-US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»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Думаю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это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b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</a:b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многое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250" i="1" dirty="0" err="1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значит</a:t>
            </a:r>
            <a:r>
              <a:rPr lang="en-US" altLang="en-US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»</a:t>
            </a:r>
            <a:r>
              <a:rPr lang="en-US" altLang="ru-RU" sz="1250" i="1" dirty="0">
                <a:solidFill>
                  <a:srgbClr val="524E49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—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Татьяна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родитель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;</a:t>
            </a:r>
            <a:endParaRPr lang="en-US" altLang="ru-RU" sz="1000" b="0" i="1" dirty="0">
              <a:solidFill>
                <a:srgbClr val="887B73"/>
              </a:solidFill>
              <a:effectLst/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«Я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увидела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как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выглядит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металл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когда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он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только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родился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Это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завораживает</a:t>
            </a:r>
            <a:r>
              <a:rPr lang="en-US" altLang="en-US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»</a:t>
            </a:r>
            <a:r>
              <a:rPr lang="en-US" altLang="ru-RU" sz="1000" b="0" i="1" dirty="0"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—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участница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экскурсии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17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лет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, </a:t>
            </a:r>
            <a:r>
              <a:rPr lang="en-US" altLang="en-US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г</a:t>
            </a:r>
            <a:r>
              <a:rPr lang="en-US" altLang="ru-RU" sz="1000" b="0" i="1" dirty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 </a:t>
            </a:r>
            <a:r>
              <a:rPr lang="en-US" altLang="en-US" sz="1000" b="0" i="1" dirty="0" err="1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Екатеринбург</a:t>
            </a:r>
            <a:r>
              <a:rPr lang="en-US" altLang="ru-RU" sz="1000" b="0" i="1" dirty="0" smtClean="0">
                <a:solidFill>
                  <a:srgbClr val="887B73"/>
                </a:solidFill>
                <a:effectLst/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+mn-ea"/>
              </a:rPr>
              <a:t>.</a:t>
            </a:r>
            <a:endParaRPr lang="en-US" altLang="ru-RU" sz="1000" b="0" i="1" dirty="0">
              <a:solidFill>
                <a:srgbClr val="887B73"/>
              </a:solidFill>
              <a:effectLst/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 marL="0" indent="0" defTabSz="266700" latinLnBrk="0">
              <a:lnSpc>
                <a:spcPct val="100000"/>
              </a:lnSpc>
              <a:spcBef>
                <a:spcPts val="2000"/>
              </a:spcBef>
            </a:pPr>
            <a:endParaRPr lang="en-US" altLang="ru-RU" sz="1000" b="0" i="1" dirty="0">
              <a:solidFill>
                <a:srgbClr val="887B73"/>
              </a:solidFill>
              <a:effectLst/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 marL="0" indent="0" algn="l" defTabSz="266700" latinLnBrk="0">
              <a:lnSpc>
                <a:spcPct val="100000"/>
              </a:lnSpc>
              <a:spcBef>
                <a:spcPts val="1600"/>
              </a:spcBef>
            </a:pPr>
            <a:endParaRPr lang="en-US" altLang="ru-RU" sz="1000" b="0" i="1" dirty="0">
              <a:solidFill>
                <a:srgbClr val="887B73"/>
              </a:solidFill>
              <a:effectLst/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</p:txBody>
      </p:sp>
      <p:pic>
        <p:nvPicPr>
          <p:cNvPr id="24" name="Изображение 23" descr="2"/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3300" y="59055"/>
            <a:ext cx="665480" cy="665480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 rot="21300000">
            <a:off x="1112838" y="2128557"/>
            <a:ext cx="216535" cy="216535"/>
          </a:xfrm>
          <a:prstGeom prst="ellipse">
            <a:avLst/>
          </a:prstGeom>
          <a:solidFill>
            <a:srgbClr val="D8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 rot="21300000">
            <a:off x="1156653" y="2646957"/>
            <a:ext cx="216535" cy="216535"/>
          </a:xfrm>
          <a:prstGeom prst="ellipse">
            <a:avLst/>
          </a:prstGeom>
          <a:solidFill>
            <a:srgbClr val="D8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 rot="21300000">
            <a:off x="1242378" y="3208557"/>
            <a:ext cx="216535" cy="216535"/>
          </a:xfrm>
          <a:prstGeom prst="ellipse">
            <a:avLst/>
          </a:prstGeom>
          <a:solidFill>
            <a:srgbClr val="D8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 rot="21300000">
            <a:off x="1285558" y="3745865"/>
            <a:ext cx="216535" cy="216535"/>
          </a:xfrm>
          <a:prstGeom prst="ellipse">
            <a:avLst/>
          </a:prstGeom>
          <a:solidFill>
            <a:srgbClr val="D8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 rot="21300000">
            <a:off x="1328738" y="4341495"/>
            <a:ext cx="216535" cy="216535"/>
          </a:xfrm>
          <a:prstGeom prst="ellipse">
            <a:avLst/>
          </a:prstGeom>
          <a:solidFill>
            <a:srgbClr val="D8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 rot="21300000">
            <a:off x="1415733" y="5041900"/>
            <a:ext cx="216535" cy="216535"/>
          </a:xfrm>
          <a:prstGeom prst="ellipse">
            <a:avLst/>
          </a:prstGeom>
          <a:solidFill>
            <a:srgbClr val="D8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 rot="21300000">
            <a:off x="1446848" y="5603240"/>
            <a:ext cx="216535" cy="216535"/>
          </a:xfrm>
          <a:prstGeom prst="ellipse">
            <a:avLst/>
          </a:prstGeom>
          <a:solidFill>
            <a:srgbClr val="9B949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 rot="21300000">
            <a:off x="1502093" y="6448557"/>
            <a:ext cx="216535" cy="216535"/>
          </a:xfrm>
          <a:prstGeom prst="ellipse">
            <a:avLst/>
          </a:prstGeom>
          <a:solidFill>
            <a:srgbClr val="D8D5D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 rot="21300000">
            <a:off x="1051243" y="1326515"/>
            <a:ext cx="216535" cy="216535"/>
          </a:xfrm>
          <a:prstGeom prst="ellipse">
            <a:avLst/>
          </a:prstGeom>
          <a:solidFill>
            <a:srgbClr val="9B949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436620" y="-72390"/>
            <a:ext cx="345440" cy="763206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altLang="en-US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B51FF-5631-41C6-A517-91EB2D1B656A}" type="slidenum">
              <a:rPr lang="ru-RU" smtClean="0"/>
              <a:t>19</a:t>
            </a:fld>
            <a:endParaRPr lang="ru-RU" dirty="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910965" y="410210"/>
            <a:ext cx="7075805" cy="9994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l" defTabSz="266700" latinLnBrk="0">
              <a:lnSpc>
                <a:spcPct val="100000"/>
              </a:lnSpc>
              <a:spcBef>
                <a:spcPts val="0"/>
              </a:spcBef>
            </a:pPr>
            <a:r>
              <a:rPr lang="en-US" altLang="en-US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Промышленный</a:t>
            </a:r>
            <a:r>
              <a:rPr lang="en-US" altLang="ru-RU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маршрут</a:t>
            </a:r>
            <a:r>
              <a:rPr lang="en-US" altLang="ru-RU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br>
              <a:rPr lang="en-US" altLang="ru-RU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</a:br>
            <a:r>
              <a:rPr lang="en-US" altLang="en-US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«Металлургия</a:t>
            </a:r>
            <a:r>
              <a:rPr lang="en-US" altLang="ru-RU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сквозь</a:t>
            </a:r>
            <a:r>
              <a:rPr lang="en-US" altLang="ru-RU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</a:t>
            </a:r>
            <a:r>
              <a:rPr lang="en-US" altLang="en-US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века»</a:t>
            </a:r>
            <a:r>
              <a:rPr lang="ru-RU" altLang="en-US" sz="2400" b="1">
                <a:solidFill>
                  <a:srgbClr val="EC6608"/>
                </a:solidFill>
                <a:effectLst/>
                <a:latin typeface="Verdana" panose="020B0604030504040204" pitchFamily="34" charset="0"/>
                <a:ea typeface="Calibri" panose="020F0502020204030204"/>
                <a:cs typeface="Verdana" panose="020B0604030504040204" pitchFamily="34" charset="0"/>
              </a:rPr>
              <a:t> — это:</a:t>
            </a:r>
          </a:p>
        </p:txBody>
      </p:sp>
      <p:pic>
        <p:nvPicPr>
          <p:cNvPr id="3" name="К слайду 19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40505" y="2700020"/>
            <a:ext cx="6602095" cy="394843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3997325" y="1317625"/>
            <a:ext cx="6858635" cy="1191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 algn="l" latinLnBrk="0">
              <a:lnSpc>
                <a:spcPct val="100000"/>
              </a:lnSpc>
              <a:spcBef>
                <a:spcPts val="4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sz="1400" b="0" i="0">
                <a:solidFill>
                  <a:srgbClr val="524E49"/>
                </a:solidFill>
                <a:effectLst/>
                <a:latin typeface="Arial" panose="020B0604020202020204"/>
                <a:ea typeface="Arial" panose="020B0604020202020204"/>
              </a:rPr>
              <a:t>живой мост между прошлым и будущим</a:t>
            </a:r>
          </a:p>
          <a:p>
            <a:pPr marL="285750" indent="-285750" algn="l" latinLnBrk="0">
              <a:lnSpc>
                <a:spcPct val="100000"/>
              </a:lnSpc>
              <a:spcBef>
                <a:spcPts val="4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sz="1400" b="0" i="0">
                <a:solidFill>
                  <a:srgbClr val="524E49"/>
                </a:solidFill>
                <a:effectLst/>
                <a:latin typeface="Arial" panose="020B0604020202020204"/>
                <a:ea typeface="Arial" panose="020B0604020202020204"/>
              </a:rPr>
              <a:t>визуальная поэма о металле и человеке</a:t>
            </a:r>
          </a:p>
          <a:p>
            <a:pPr marL="285750" indent="-285750" algn="l" latinLnBrk="0">
              <a:lnSpc>
                <a:spcPct val="100000"/>
              </a:lnSpc>
              <a:spcBef>
                <a:spcPts val="4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sz="1400" b="0" i="0">
                <a:solidFill>
                  <a:srgbClr val="524E49"/>
                </a:solidFill>
                <a:effectLst/>
                <a:latin typeface="Arial" panose="020B0604020202020204"/>
                <a:ea typeface="Arial" panose="020B0604020202020204"/>
              </a:rPr>
              <a:t>культурный продукт, рожденный внутри производства</a:t>
            </a:r>
          </a:p>
          <a:p>
            <a:pPr marL="285750" indent="-285750" algn="l" latinLnBrk="0">
              <a:lnSpc>
                <a:spcPct val="100000"/>
              </a:lnSpc>
              <a:spcBef>
                <a:spcPts val="400"/>
              </a:spcBef>
              <a:buClr>
                <a:srgbClr val="EC6608"/>
              </a:buClr>
              <a:buFont typeface="Wingdings" panose="05000000000000000000" charset="0"/>
              <a:buChar char="§"/>
            </a:pPr>
            <a:r>
              <a:rPr sz="1400" b="0" i="0">
                <a:solidFill>
                  <a:srgbClr val="524E49"/>
                </a:solidFill>
                <a:effectLst/>
                <a:latin typeface="Arial" panose="020B0604020202020204"/>
                <a:ea typeface="Arial" panose="020B0604020202020204"/>
              </a:rPr>
              <a:t>механизм профориентации, коммуникации, брендинга и просвещения</a:t>
            </a: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-2422"/>
            <a:ext cx="13439775" cy="7562097"/>
          </a:xfrm>
          <a:prstGeom prst="rect">
            <a:avLst/>
          </a:prstGeom>
          <a:solidFill>
            <a:srgbClr val="2B2A2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74" r="-146"/>
          <a:stretch>
            <a:fillRect/>
          </a:stretch>
        </p:blipFill>
        <p:spPr>
          <a:xfrm>
            <a:off x="-5715" y="1403985"/>
            <a:ext cx="13465175" cy="4881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9888" y="370157"/>
            <a:ext cx="720000" cy="720000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 bwMode="auto">
          <a:xfrm>
            <a:off x="10698028" y="7021871"/>
            <a:ext cx="4622841" cy="221573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504190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100774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51193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2016125" algn="ctr" rtl="0" fontAlgn="base">
              <a:spcBef>
                <a:spcPct val="0"/>
              </a:spcBef>
              <a:spcAft>
                <a:spcPct val="0"/>
              </a:spcAft>
              <a:defRPr sz="485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00000"/>
              </a:lnSpc>
              <a:buClrTx/>
              <a:buSzTx/>
              <a:buFontTx/>
            </a:pPr>
            <a:r>
              <a:rPr lang="ru-RU" sz="800" b="0" kern="0" dirty="0">
                <a:solidFill>
                  <a:schemeClr val="bg1">
                    <a:lumMod val="6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Трубная Металлургическая Компания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09449" y="8575037"/>
            <a:ext cx="12700000" cy="0"/>
          </a:xfrm>
          <a:prstGeom prst="line">
            <a:avLst/>
          </a:prstGeom>
          <a:ln w="952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D99E1-6EE1-464E-96BA-BEA3E2657485}" type="slidenum">
              <a:rPr lang="ru-RU" smtClean="0"/>
              <a:t>20</a:t>
            </a:fld>
            <a:endParaRPr lang="ru-RU" dirty="0"/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3"/>
          </p:nvPr>
        </p:nvSpPr>
        <p:spPr>
          <a:xfrm>
            <a:off x="3955086" y="5551036"/>
            <a:ext cx="5529600" cy="1166400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FF7927"/>
                </a:solidFill>
              </a:rPr>
              <a:t>Спасибо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55449" y="2374626"/>
            <a:ext cx="2808000" cy="280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41" y="2807855"/>
            <a:ext cx="1944215" cy="1941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7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ТМ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ТМ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ТМ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ТМ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ТМ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Оформление по умолчанию">
  <a:themeElements>
    <a:clrScheme name="ПАО ТМК">
      <a:dk1>
        <a:srgbClr val="27251F"/>
      </a:dk1>
      <a:lt1>
        <a:sysClr val="window" lastClr="FFFFFF"/>
      </a:lt1>
      <a:dk2>
        <a:srgbClr val="ADADAD"/>
      </a:dk2>
      <a:lt2>
        <a:srgbClr val="F2F2F2"/>
      </a:lt2>
      <a:accent1>
        <a:srgbClr val="EC6608"/>
      </a:accent1>
      <a:accent2>
        <a:srgbClr val="887B73"/>
      </a:accent2>
      <a:accent3>
        <a:srgbClr val="FFC000"/>
      </a:accent3>
      <a:accent4>
        <a:srgbClr val="E7A16D"/>
      </a:accent4>
      <a:accent5>
        <a:srgbClr val="ADADAD"/>
      </a:accent5>
      <a:accent6>
        <a:srgbClr val="FF7927"/>
      </a:accent6>
      <a:hlink>
        <a:srgbClr val="5A686E"/>
      </a:hlink>
      <a:folHlink>
        <a:srgbClr val="D8DEE0"/>
      </a:folHlink>
    </a:clrScheme>
    <a:fontScheme name="ТМ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/>
      </a:spPr>
      <a:bodyPr rtlCol="0" anchor="ctr"/>
      <a:lstStyle>
        <a:defPPr algn="just">
          <a:defRPr sz="1400" b="0" dirty="0"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3757B"/>
      </a:dk2>
      <a:lt2>
        <a:srgbClr val="F2F2F2"/>
      </a:lt2>
      <a:accent1>
        <a:srgbClr val="F37B39"/>
      </a:accent1>
      <a:accent2>
        <a:srgbClr val="F4B183"/>
      </a:accent2>
      <a:accent3>
        <a:srgbClr val="ED7D31"/>
      </a:accent3>
      <a:accent4>
        <a:srgbClr val="FFC000"/>
      </a:accent4>
      <a:accent5>
        <a:srgbClr val="7F7F7F"/>
      </a:accent5>
      <a:accent6>
        <a:srgbClr val="C3CBCE"/>
      </a:accent6>
      <a:hlink>
        <a:srgbClr val="3F3F3F"/>
      </a:hlink>
      <a:folHlink>
        <a:srgbClr val="3F3F3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Произвольный</PresentationFormat>
  <Paragraphs>166</Paragraphs>
  <Slides>22</Slides>
  <Notes>5</Notes>
  <HiddenSlides>0</HiddenSlides>
  <MMClips>1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2_Оформление по умолчанию</vt:lpstr>
      <vt:lpstr>1_Оформление по умолчанию</vt:lpstr>
      <vt:lpstr>3_Оформление по умолчанию</vt:lpstr>
      <vt:lpstr>9_Оформление по умолчанию</vt:lpstr>
      <vt:lpstr>5_Оформление по умолчанию</vt:lpstr>
      <vt:lpstr>4_Оформление по умолчанию</vt:lpstr>
      <vt:lpstr>Трубная Металлургическая Компания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Селезнева Екатерина Сергеевна</dc:creator>
  <cp:lastModifiedBy>user</cp:lastModifiedBy>
  <cp:revision>1418</cp:revision>
  <cp:lastPrinted>2019-10-29T18:45:00Z</cp:lastPrinted>
  <dcterms:created xsi:type="dcterms:W3CDTF">2015-12-16T08:35:00Z</dcterms:created>
  <dcterms:modified xsi:type="dcterms:W3CDTF">2026-01-27T04:35:05Z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DDE6D2CC07B4468D8553EE2270D36E9F_13</vt:lpwstr>
  </property>
  <property fmtid="{D5CDD505-2E9C-101B-9397-08002B2CF9AE}" pid="4" name="KSOProductBuildVer">
    <vt:lpwstr>1049-12.2.0.23131</vt:lpwstr>
  </property>
</Properties>
</file>